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58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4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2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2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7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5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5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8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7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87817-9B89-4867-9658-1EAD798E8F5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29104-86FA-4C1A-BE61-68ADC8A3C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1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472488-8F7A-2EC5-D427-C01A5F166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855" y="471948"/>
            <a:ext cx="7632290" cy="570118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C00000"/>
                </a:solidFill>
                <a:latin typeface="Roboto" panose="02000000000000000000" pitchFamily="2" charset="0"/>
                <a:ea typeface="+mn-ea"/>
                <a:cs typeface="+mn-cs"/>
              </a:rPr>
              <a:t>Пенітенціарна психологія</a:t>
            </a:r>
            <a:endParaRPr lang="en-US" sz="2800" b="1" dirty="0">
              <a:solidFill>
                <a:srgbClr val="C00000"/>
              </a:solidFill>
              <a:latin typeface="Roboto" panose="02000000000000000000" pitchFamily="2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0CEC4-E671-8C1C-A337-033FC63CDB4F}"/>
              </a:ext>
            </a:extLst>
          </p:cNvPr>
          <p:cNvSpPr txBox="1"/>
          <p:nvPr/>
        </p:nvSpPr>
        <p:spPr>
          <a:xfrm>
            <a:off x="599768" y="1607007"/>
            <a:ext cx="794446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Пенітенціарна</a:t>
            </a:r>
            <a:r>
              <a:rPr lang="ru-RU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психологія</a:t>
            </a:r>
            <a:r>
              <a:rPr lang="ru-RU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досліджує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проблеми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ефективності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кримінального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покарання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динаміку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особистості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засудженого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соціально-психологічні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явища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спільнотах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засуджених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особливості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ціннісних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орієнтації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стереотипів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малих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груп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умовах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соціальної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ізоляції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психологічні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особливості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особистості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вихователя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колективу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виправно-трудових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установ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Взаємодіючи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кримінально-виконавчим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правом,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пенітенціарна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психологія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покликана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розробляти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практичні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рекомендації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щодо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ресоціалізації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засуджених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засоби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прийоми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психологічної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корекції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особи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злочинців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пенітенціарної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регламентована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Кримінально-виконавчим</a:t>
            </a: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Кодексом </a:t>
            </a: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України</a:t>
            </a: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та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нормативними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актами.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95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415414" y="512572"/>
            <a:ext cx="8313172" cy="6209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err="1"/>
              <a:t>Ресоціалізація</a:t>
            </a:r>
            <a:r>
              <a:rPr lang="ru-RU" b="1" dirty="0"/>
              <a:t> особи </a:t>
            </a:r>
            <a:r>
              <a:rPr lang="ru-RU" b="1" dirty="0" err="1"/>
              <a:t>засудженого</a:t>
            </a:r>
            <a:r>
              <a:rPr lang="ru-RU" b="1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законослухняної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волі</a:t>
            </a:r>
            <a:r>
              <a:rPr lang="ru-RU" dirty="0"/>
              <a:t>,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особистісної</a:t>
            </a:r>
            <a:r>
              <a:rPr lang="ru-RU" dirty="0"/>
              <a:t> </a:t>
            </a:r>
            <a:r>
              <a:rPr lang="ru-RU" dirty="0" err="1"/>
              <a:t>спрямованості</a:t>
            </a:r>
            <a:r>
              <a:rPr lang="ru-RU" dirty="0"/>
              <a:t>, </a:t>
            </a:r>
            <a:r>
              <a:rPr lang="ru-RU" dirty="0" err="1"/>
              <a:t>відновленні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особи,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психокорекції</a:t>
            </a:r>
            <a:r>
              <a:rPr lang="ru-RU" dirty="0"/>
              <a:t>.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пенітенціарних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є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до </a:t>
            </a:r>
            <a:r>
              <a:rPr lang="ru-RU" dirty="0" err="1"/>
              <a:t>повернення</a:t>
            </a:r>
            <a:r>
              <a:rPr lang="ru-RU" dirty="0"/>
              <a:t> на волю, </a:t>
            </a:r>
            <a:r>
              <a:rPr lang="ru-RU" dirty="0" err="1"/>
              <a:t>включення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нормальне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err="1"/>
              <a:t>Програма</a:t>
            </a:r>
            <a:r>
              <a:rPr lang="ru-RU" b="1" dirty="0"/>
              <a:t> </a:t>
            </a:r>
            <a:r>
              <a:rPr lang="ru-RU" b="1" dirty="0" err="1"/>
              <a:t>підготовки</a:t>
            </a:r>
            <a:r>
              <a:rPr lang="ru-RU" b="1" dirty="0"/>
              <a:t> </a:t>
            </a:r>
            <a:r>
              <a:rPr lang="ru-RU" b="1" dirty="0" err="1"/>
              <a:t>засуджених</a:t>
            </a:r>
            <a:r>
              <a:rPr lang="ru-RU" b="1" dirty="0"/>
              <a:t> до </a:t>
            </a:r>
            <a:r>
              <a:rPr lang="ru-RU" b="1" dirty="0" err="1"/>
              <a:t>життя</a:t>
            </a:r>
            <a:r>
              <a:rPr lang="ru-RU" b="1" dirty="0"/>
              <a:t> на </a:t>
            </a:r>
            <a:r>
              <a:rPr lang="ru-RU" b="1" dirty="0" err="1"/>
              <a:t>волі</a:t>
            </a:r>
            <a:r>
              <a:rPr lang="ru-RU" b="1" dirty="0"/>
              <a:t> </a:t>
            </a:r>
            <a:r>
              <a:rPr lang="ru-RU" b="1" dirty="0" err="1"/>
              <a:t>містить</a:t>
            </a:r>
            <a:r>
              <a:rPr lang="ru-RU" b="1" dirty="0"/>
              <a:t>: </a:t>
            </a:r>
          </a:p>
          <a:p>
            <a:pPr marL="342900" indent="-342900" algn="just">
              <a:buAutoNum type="arabicParenR"/>
            </a:pPr>
            <a:r>
              <a:rPr lang="ru-RU" dirty="0" err="1"/>
              <a:t>правовий</a:t>
            </a:r>
            <a:r>
              <a:rPr lang="ru-RU" dirty="0"/>
              <a:t> аспект (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правовій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до </a:t>
            </a:r>
            <a:r>
              <a:rPr lang="ru-RU" dirty="0" err="1"/>
              <a:t>звільнення</a:t>
            </a:r>
            <a:r>
              <a:rPr lang="ru-RU" dirty="0"/>
              <a:t> з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); </a:t>
            </a:r>
          </a:p>
          <a:p>
            <a:pPr marL="342900" indent="-342900" algn="just">
              <a:buAutoNum type="arabicParenR"/>
            </a:pPr>
            <a:r>
              <a:rPr lang="ru-RU" dirty="0" err="1"/>
              <a:t>психологічний</a:t>
            </a:r>
            <a:r>
              <a:rPr lang="ru-RU" dirty="0"/>
              <a:t> аспект (</a:t>
            </a:r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особи </a:t>
            </a:r>
            <a:r>
              <a:rPr lang="ru-RU" dirty="0" err="1"/>
              <a:t>засуджених</a:t>
            </a:r>
            <a:r>
              <a:rPr lang="ru-RU" dirty="0"/>
              <a:t>); </a:t>
            </a:r>
          </a:p>
          <a:p>
            <a:pPr marL="342900" indent="-342900" algn="just">
              <a:buAutoNum type="arabicParenR"/>
            </a:pPr>
            <a:r>
              <a:rPr lang="ru-RU" dirty="0" err="1"/>
              <a:t>соціальний</a:t>
            </a:r>
            <a:r>
              <a:rPr lang="ru-RU" dirty="0"/>
              <a:t> аспект (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модулів</a:t>
            </a:r>
            <a:r>
              <a:rPr lang="ru-RU" dirty="0"/>
              <a:t>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проблем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); </a:t>
            </a:r>
          </a:p>
          <a:p>
            <a:pPr marL="342900" indent="-342900" algn="just">
              <a:buAutoNum type="arabicParenR"/>
            </a:pPr>
            <a:r>
              <a:rPr lang="ru-RU" dirty="0" err="1"/>
              <a:t>професійний</a:t>
            </a:r>
            <a:r>
              <a:rPr lang="ru-RU" dirty="0"/>
              <a:t> аспект (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</a:t>
            </a:r>
            <a:r>
              <a:rPr lang="ru-RU" dirty="0" err="1"/>
              <a:t>спеціальність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відбування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); </a:t>
            </a:r>
          </a:p>
          <a:p>
            <a:pPr marL="342900" indent="-342900" algn="just">
              <a:buAutoNum type="arabicParenR"/>
            </a:pPr>
            <a:r>
              <a:rPr lang="ru-RU" dirty="0" err="1"/>
              <a:t>освітній</a:t>
            </a:r>
            <a:r>
              <a:rPr lang="ru-RU" dirty="0"/>
              <a:t> аспект (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підвищувати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); </a:t>
            </a:r>
          </a:p>
          <a:p>
            <a:pPr marL="342900" indent="-342900" algn="just">
              <a:buAutoNum type="arabicParenR"/>
            </a:pPr>
            <a:r>
              <a:rPr lang="ru-RU" dirty="0" err="1"/>
              <a:t>медичний</a:t>
            </a:r>
            <a:r>
              <a:rPr lang="ru-RU" dirty="0"/>
              <a:t> аспект (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шляхом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профілактичних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); </a:t>
            </a:r>
          </a:p>
          <a:p>
            <a:pPr marL="342900" indent="-342900" algn="just">
              <a:buAutoNum type="arabicParenR"/>
            </a:pPr>
            <a:r>
              <a:rPr lang="ru-RU" dirty="0" err="1"/>
              <a:t>фізкультурнооздоровчий</a:t>
            </a:r>
            <a:r>
              <a:rPr lang="ru-RU" dirty="0"/>
              <a:t> аспект (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фізкультурою</a:t>
            </a:r>
            <a:r>
              <a:rPr lang="ru-RU" dirty="0"/>
              <a:t> і спортом)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45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481780" y="454339"/>
            <a:ext cx="8131277" cy="594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Проба́ція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 —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наглядових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соціально-виховних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застосовуються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рішенням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 суду та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до закону до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засуджених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кримінальних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покарань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пов'язаних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позбавленням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волі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громадських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виправних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суспільно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корисних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) та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суду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інформацією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характеризує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обвинуваченого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b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</a:b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З метою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повноцінної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пробації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у 2018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році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створено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єдину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Державну</a:t>
            </a: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установу</a:t>
            </a: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“Центр </a:t>
            </a: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пробації</a:t>
            </a: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”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Метою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пробації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безпеки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громади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шляхом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виправлення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засуджених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запобігання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вчинення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повторних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кримінальних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правопорушень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Суб’єктами</a:t>
            </a: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 panose="02000000000000000000" pitchFamily="2" charset="0"/>
              </a:rPr>
              <a:t>пробації</a:t>
            </a: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є особи,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визнані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винними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вчиненні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кримінального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правопорушення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вироком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суду та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яким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призначено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покарання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виді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штрафу,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позбавлення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обіймати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посади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займатися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певною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громадських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виправних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особи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звільнені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призначеного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покарання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Roboto" panose="02000000000000000000" pitchFamily="2" charset="0"/>
              </a:rPr>
              <a:t>випробуванням</a:t>
            </a:r>
            <a:r>
              <a:rPr lang="ru-RU" dirty="0">
                <a:solidFill>
                  <a:srgbClr val="000000"/>
                </a:solidFill>
                <a:latin typeface="Roboto" panose="02000000000000000000" pitchFamily="2" charset="0"/>
              </a:rPr>
              <a:t>.</a:t>
            </a:r>
            <a:endParaRPr lang="en-US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5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435077" y="564305"/>
            <a:ext cx="8273846" cy="5425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/>
              <a:t>Вплив</a:t>
            </a:r>
            <a:r>
              <a:rPr lang="ru-RU" sz="2000" b="1" dirty="0"/>
              <a:t> </a:t>
            </a:r>
            <a:r>
              <a:rPr lang="ru-RU" sz="2000" b="1" dirty="0" err="1"/>
              <a:t>соціальної</a:t>
            </a:r>
            <a:r>
              <a:rPr lang="ru-RU" sz="2000" b="1" dirty="0"/>
              <a:t> </a:t>
            </a:r>
            <a:r>
              <a:rPr lang="ru-RU" sz="2000" b="1" dirty="0" err="1"/>
              <a:t>ізоляції</a:t>
            </a:r>
            <a:r>
              <a:rPr lang="ru-RU" sz="2000" b="1" dirty="0"/>
              <a:t> на особу </a:t>
            </a:r>
            <a:r>
              <a:rPr lang="ru-RU" sz="2000" b="1" dirty="0" err="1"/>
              <a:t>засудженого</a:t>
            </a:r>
            <a:endParaRPr lang="ru-RU" sz="2400" b="1" dirty="0"/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err="1"/>
              <a:t>Соціальна</a:t>
            </a:r>
            <a:r>
              <a:rPr lang="ru-RU" b="1" dirty="0"/>
              <a:t> </a:t>
            </a:r>
            <a:r>
              <a:rPr lang="ru-RU" b="1" dirty="0" err="1"/>
              <a:t>ізоляція</a:t>
            </a:r>
            <a:r>
              <a:rPr lang="ru-RU" b="1" dirty="0"/>
              <a:t> </a:t>
            </a:r>
            <a:r>
              <a:rPr lang="ru-RU" dirty="0"/>
              <a:t>покликана </a:t>
            </a:r>
            <a:r>
              <a:rPr lang="ru-RU" dirty="0" err="1"/>
              <a:t>змінити</a:t>
            </a:r>
            <a:r>
              <a:rPr lang="ru-RU" dirty="0"/>
              <a:t> особу </a:t>
            </a:r>
            <a:r>
              <a:rPr lang="ru-RU" dirty="0" err="1"/>
              <a:t>засудженого</a:t>
            </a:r>
            <a:r>
              <a:rPr lang="ru-RU" dirty="0"/>
              <a:t>,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корекцію</a:t>
            </a:r>
            <a:r>
              <a:rPr lang="ru-RU" dirty="0"/>
              <a:t>,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особистісні</a:t>
            </a:r>
            <a:r>
              <a:rPr lang="ru-RU" dirty="0"/>
              <a:t> </a:t>
            </a:r>
            <a:r>
              <a:rPr lang="ru-RU" dirty="0" err="1"/>
              <a:t>дефекти</a:t>
            </a:r>
            <a:r>
              <a:rPr lang="ru-RU" dirty="0"/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/>
              <a:t>Метою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ізоляції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потреб,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, </a:t>
            </a:r>
            <a:r>
              <a:rPr lang="ru-RU" dirty="0" err="1"/>
              <a:t>ліквідація</a:t>
            </a:r>
            <a:r>
              <a:rPr lang="ru-RU" dirty="0"/>
              <a:t> негативного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навичок</a:t>
            </a:r>
            <a:r>
              <a:rPr lang="ru-RU" dirty="0"/>
              <a:t> і </a:t>
            </a:r>
            <a:r>
              <a:rPr lang="ru-RU" dirty="0" err="1"/>
              <a:t>звичок</a:t>
            </a:r>
            <a:r>
              <a:rPr lang="ru-RU" dirty="0"/>
              <a:t>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превиховання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є: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b="1" i="1" dirty="0"/>
              <a:t>режим (точно </a:t>
            </a:r>
            <a:r>
              <a:rPr lang="ru-RU" b="1" i="1" dirty="0" err="1"/>
              <a:t>встановлений</a:t>
            </a:r>
            <a:r>
              <a:rPr lang="ru-RU" b="1" i="1" dirty="0"/>
              <a:t> порядок </a:t>
            </a:r>
            <a:r>
              <a:rPr lang="ru-RU" b="1" i="1" dirty="0" err="1"/>
              <a:t>життєдіяльності</a:t>
            </a:r>
            <a:r>
              <a:rPr lang="ru-RU" b="1" i="1" dirty="0"/>
              <a:t>); 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b="1" i="1" dirty="0" err="1"/>
              <a:t>залучення</a:t>
            </a:r>
            <a:r>
              <a:rPr lang="ru-RU" b="1" i="1" dirty="0"/>
              <a:t> до </a:t>
            </a:r>
            <a:r>
              <a:rPr lang="ru-RU" b="1" i="1" dirty="0" err="1"/>
              <a:t>праці</a:t>
            </a:r>
            <a:r>
              <a:rPr lang="ru-RU" b="1" i="1" dirty="0"/>
              <a:t>; 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b="1" i="1" dirty="0" err="1"/>
              <a:t>навчання</a:t>
            </a:r>
            <a:r>
              <a:rPr lang="ru-RU" b="1" i="1" dirty="0"/>
              <a:t>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b="1" i="1" dirty="0" err="1"/>
              <a:t>виховний</a:t>
            </a:r>
            <a:r>
              <a:rPr lang="ru-RU" b="1" i="1" dirty="0"/>
              <a:t> </a:t>
            </a:r>
            <a:r>
              <a:rPr lang="ru-RU" b="1" i="1" dirty="0" err="1"/>
              <a:t>вплив</a:t>
            </a:r>
            <a:r>
              <a:rPr lang="ru-RU" b="1" i="1" dirty="0"/>
              <a:t>; 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b="1" i="1" dirty="0" err="1"/>
              <a:t>медична</a:t>
            </a:r>
            <a:r>
              <a:rPr lang="ru-RU" b="1" i="1" dirty="0"/>
              <a:t> і </a:t>
            </a:r>
            <a:r>
              <a:rPr lang="ru-RU" b="1" i="1" dirty="0" err="1"/>
              <a:t>психологічна</a:t>
            </a:r>
            <a:r>
              <a:rPr lang="ru-RU" b="1" i="1" dirty="0"/>
              <a:t> </a:t>
            </a:r>
            <a:r>
              <a:rPr lang="ru-RU" b="1" i="1" dirty="0" err="1"/>
              <a:t>допомога</a:t>
            </a:r>
            <a:r>
              <a:rPr lang="ru-RU" b="1" i="1" dirty="0"/>
              <a:t>.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ru-RU" b="1" i="1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змінює</a:t>
            </a:r>
            <a:r>
              <a:rPr lang="ru-RU" dirty="0"/>
              <a:t> </a:t>
            </a:r>
            <a:r>
              <a:rPr lang="ru-RU" dirty="0" err="1"/>
              <a:t>звичний</a:t>
            </a:r>
            <a:r>
              <a:rPr lang="ru-RU" dirty="0"/>
              <a:t> уклад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засудженого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, </a:t>
            </a:r>
            <a:r>
              <a:rPr lang="ru-RU" dirty="0" err="1"/>
              <a:t>особистісні</a:t>
            </a:r>
            <a:r>
              <a:rPr lang="ru-RU" dirty="0"/>
              <a:t> прояви,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сталих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,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особами,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. </a:t>
            </a:r>
            <a:endParaRPr lang="ru-RU" b="1" i="1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4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437537" y="374921"/>
            <a:ext cx="8465574" cy="6269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 dirty="0" err="1"/>
              <a:t>Найважливішими</a:t>
            </a:r>
            <a:r>
              <a:rPr lang="ru-RU" b="1" dirty="0"/>
              <a:t> </a:t>
            </a:r>
            <a:r>
              <a:rPr lang="ru-RU" b="1" dirty="0" err="1"/>
              <a:t>періодами</a:t>
            </a:r>
            <a:r>
              <a:rPr lang="ru-RU" b="1" dirty="0"/>
              <a:t> та «</a:t>
            </a:r>
            <a:r>
              <a:rPr lang="ru-RU" b="1" dirty="0" err="1"/>
              <a:t>критичними</a:t>
            </a:r>
            <a:r>
              <a:rPr lang="ru-RU" b="1" dirty="0"/>
              <a:t> точками» для </a:t>
            </a:r>
            <a:r>
              <a:rPr lang="ru-RU" b="1" dirty="0" err="1"/>
              <a:t>засуджених</a:t>
            </a:r>
            <a:r>
              <a:rPr lang="ru-RU" b="1" dirty="0"/>
              <a:t> є: </a:t>
            </a:r>
          </a:p>
          <a:p>
            <a:pPr algn="ctr">
              <a:lnSpc>
                <a:spcPct val="115000"/>
              </a:lnSpc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/>
              <a:t>Арешт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вироком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/>
              <a:t>прибуття</a:t>
            </a:r>
            <a:r>
              <a:rPr lang="ru-RU" dirty="0"/>
              <a:t> до </a:t>
            </a:r>
            <a:r>
              <a:rPr lang="ru-RU" dirty="0" err="1"/>
              <a:t>колонії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/>
              <a:t>перші</a:t>
            </a:r>
            <a:r>
              <a:rPr lang="ru-RU" dirty="0"/>
              <a:t> 6–8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в </a:t>
            </a:r>
            <a:r>
              <a:rPr lang="ru-RU" dirty="0" err="1"/>
              <a:t>спецзакладі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за 3–8 </a:t>
            </a:r>
            <a:r>
              <a:rPr lang="ru-RU" dirty="0" err="1"/>
              <a:t>місяців</a:t>
            </a:r>
            <a:r>
              <a:rPr lang="ru-RU" dirty="0"/>
              <a:t> до </a:t>
            </a:r>
            <a:r>
              <a:rPr lang="ru-RU" dirty="0" err="1"/>
              <a:t>звільнення</a:t>
            </a:r>
            <a:r>
              <a:rPr lang="ru-RU" dirty="0"/>
              <a:t>, </a:t>
            </a:r>
            <a:r>
              <a:rPr lang="ru-RU" dirty="0" err="1"/>
              <a:t>звільнення</a:t>
            </a:r>
            <a:r>
              <a:rPr lang="ru-RU" dirty="0"/>
              <a:t> з </a:t>
            </a:r>
            <a:r>
              <a:rPr lang="ru-RU" dirty="0" err="1"/>
              <a:t>колонії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до умов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(</a:t>
            </a:r>
            <a:r>
              <a:rPr lang="ru-RU" dirty="0" err="1"/>
              <a:t>перші</a:t>
            </a:r>
            <a:r>
              <a:rPr lang="ru-RU" dirty="0"/>
              <a:t> 6–8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в </a:t>
            </a:r>
            <a:r>
              <a:rPr lang="ru-RU" dirty="0" err="1"/>
              <a:t>установі</a:t>
            </a:r>
            <a:r>
              <a:rPr lang="ru-RU" dirty="0"/>
              <a:t>).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емоційні</a:t>
            </a:r>
            <a:r>
              <a:rPr lang="ru-RU" dirty="0"/>
              <a:t> </a:t>
            </a:r>
            <a:r>
              <a:rPr lang="ru-RU" dirty="0" err="1"/>
              <a:t>стани</a:t>
            </a:r>
            <a:r>
              <a:rPr lang="ru-RU" dirty="0"/>
              <a:t>, </a:t>
            </a:r>
            <a:r>
              <a:rPr lang="ru-RU" dirty="0" err="1"/>
              <a:t>викликані</a:t>
            </a:r>
            <a:r>
              <a:rPr lang="ru-RU" dirty="0"/>
              <a:t> тяжкими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недостатністю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обмеженням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кола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інтимного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ворожим </a:t>
            </a:r>
            <a:r>
              <a:rPr lang="ru-RU" dirty="0" err="1"/>
              <a:t>ставленням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, </a:t>
            </a:r>
            <a:r>
              <a:rPr lang="ru-RU" dirty="0" err="1"/>
              <a:t>криміналізованими</a:t>
            </a:r>
            <a:r>
              <a:rPr lang="ru-RU" dirty="0"/>
              <a:t> </a:t>
            </a:r>
            <a:r>
              <a:rPr lang="ru-RU" dirty="0" err="1"/>
              <a:t>мікроколективами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чекання</a:t>
            </a:r>
            <a:r>
              <a:rPr lang="ru-RU" dirty="0"/>
              <a:t>, коли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переосмислення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зазнає</a:t>
            </a:r>
            <a:r>
              <a:rPr lang="ru-RU" dirty="0"/>
              <a:t> </a:t>
            </a:r>
            <a:r>
              <a:rPr lang="ru-RU" dirty="0" err="1"/>
              <a:t>нестатків</a:t>
            </a:r>
            <a:r>
              <a:rPr lang="ru-RU" dirty="0"/>
              <a:t>, </a:t>
            </a:r>
            <a:r>
              <a:rPr lang="ru-RU" dirty="0" err="1"/>
              <a:t>відчуває</a:t>
            </a:r>
            <a:r>
              <a:rPr lang="ru-RU" dirty="0"/>
              <a:t> </a:t>
            </a:r>
            <a:r>
              <a:rPr lang="ru-RU" dirty="0" err="1"/>
              <a:t>невизначеність</a:t>
            </a:r>
            <a:r>
              <a:rPr lang="ru-RU" dirty="0"/>
              <a:t>. В </a:t>
            </a:r>
            <a:r>
              <a:rPr lang="ru-RU" dirty="0" err="1"/>
              <a:t>особливих</a:t>
            </a:r>
            <a:r>
              <a:rPr lang="ru-RU" dirty="0"/>
              <a:t> станах </a:t>
            </a:r>
            <a:r>
              <a:rPr lang="ru-RU" dirty="0" err="1"/>
              <a:t>перебуває</a:t>
            </a:r>
            <a:r>
              <a:rPr lang="ru-RU" dirty="0"/>
              <a:t> особа, яка </a:t>
            </a:r>
            <a:r>
              <a:rPr lang="ru-RU" dirty="0" err="1"/>
              <a:t>чекає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смертного </a:t>
            </a:r>
            <a:r>
              <a:rPr lang="ru-RU" dirty="0" err="1"/>
              <a:t>вироку</a:t>
            </a:r>
            <a:r>
              <a:rPr lang="ru-RU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Стан туги за домом, </a:t>
            </a:r>
            <a:r>
              <a:rPr lang="ru-RU" dirty="0" err="1"/>
              <a:t>рідними</a:t>
            </a:r>
            <a:r>
              <a:rPr lang="ru-RU" dirty="0"/>
              <a:t>, </a:t>
            </a:r>
            <a:r>
              <a:rPr lang="ru-RU" dirty="0" err="1"/>
              <a:t>близькими</a:t>
            </a:r>
            <a:r>
              <a:rPr lang="ru-RU" dirty="0"/>
              <a:t>, свободою.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самотність</a:t>
            </a:r>
            <a:r>
              <a:rPr lang="ru-RU" dirty="0"/>
              <a:t>, </a:t>
            </a:r>
            <a:r>
              <a:rPr lang="ru-RU" dirty="0" err="1"/>
              <a:t>психологічна</a:t>
            </a:r>
            <a:r>
              <a:rPr lang="ru-RU" dirty="0"/>
              <a:t> </a:t>
            </a:r>
            <a:r>
              <a:rPr lang="ru-RU" dirty="0" err="1"/>
              <a:t>відчуженість</a:t>
            </a:r>
            <a:r>
              <a:rPr lang="ru-RU" dirty="0"/>
              <a:t>, </a:t>
            </a:r>
            <a:r>
              <a:rPr lang="ru-RU" dirty="0" err="1"/>
              <a:t>недовіра</a:t>
            </a:r>
            <a:r>
              <a:rPr lang="ru-RU" dirty="0"/>
              <a:t> до </a:t>
            </a:r>
            <a:r>
              <a:rPr lang="ru-RU" dirty="0" err="1"/>
              <a:t>оточуючих</a:t>
            </a:r>
            <a:r>
              <a:rPr lang="ru-RU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Постійне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на очах у </a:t>
            </a:r>
            <a:r>
              <a:rPr lang="ru-RU" dirty="0" err="1"/>
              <a:t>багатьох</a:t>
            </a:r>
            <a:r>
              <a:rPr lang="ru-RU" dirty="0"/>
              <a:t> людей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тривожності</a:t>
            </a:r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"Синдром </a:t>
            </a:r>
            <a:r>
              <a:rPr lang="ru-RU" dirty="0" err="1"/>
              <a:t>позбавленого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" ("</a:t>
            </a:r>
            <a:r>
              <a:rPr lang="ru-RU" dirty="0" err="1"/>
              <a:t>тюремний</a:t>
            </a:r>
            <a:r>
              <a:rPr lang="ru-RU" dirty="0"/>
              <a:t> синдром")</a:t>
            </a:r>
          </a:p>
          <a:p>
            <a:pPr algn="just"/>
            <a:endParaRPr lang="ru-RU" b="1" i="1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36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417872" y="601062"/>
            <a:ext cx="846557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Дезадаптація</a:t>
            </a:r>
            <a:r>
              <a:rPr lang="ru-RU" dirty="0"/>
              <a:t> —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звикнути</a:t>
            </a:r>
            <a:r>
              <a:rPr lang="ru-RU" dirty="0"/>
              <a:t> до </a:t>
            </a:r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нових</a:t>
            </a:r>
            <a:r>
              <a:rPr lang="ru-RU" dirty="0"/>
              <a:t> умов </a:t>
            </a:r>
            <a:r>
              <a:rPr lang="ru-RU" dirty="0" err="1"/>
              <a:t>життя</a:t>
            </a:r>
            <a:r>
              <a:rPr lang="ru-RU" dirty="0"/>
              <a:t>. </a:t>
            </a:r>
          </a:p>
          <a:p>
            <a:pPr algn="just"/>
            <a:r>
              <a:rPr lang="ru-RU" b="1" dirty="0" err="1"/>
              <a:t>Десоціалізація</a:t>
            </a:r>
            <a:r>
              <a:rPr lang="ru-RU" dirty="0"/>
              <a:t> — </a:t>
            </a:r>
            <a:r>
              <a:rPr lang="ru-RU" dirty="0" err="1"/>
              <a:t>трансформування</a:t>
            </a:r>
            <a:r>
              <a:rPr lang="ru-RU" dirty="0"/>
              <a:t>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особи </a:t>
            </a:r>
            <a:r>
              <a:rPr lang="ru-RU" dirty="0" err="1"/>
              <a:t>засудженого</a:t>
            </a:r>
            <a:r>
              <a:rPr lang="ru-RU" dirty="0"/>
              <a:t> в </a:t>
            </a:r>
            <a:r>
              <a:rPr lang="ru-RU" dirty="0" err="1"/>
              <a:t>негативні</a:t>
            </a:r>
            <a:r>
              <a:rPr lang="ru-RU" dirty="0"/>
              <a:t> (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співвіднесення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злодійськими</a:t>
            </a:r>
            <a:r>
              <a:rPr lang="ru-RU" dirty="0"/>
              <a:t> </a:t>
            </a:r>
            <a:r>
              <a:rPr lang="ru-RU" dirty="0" err="1"/>
              <a:t>традиціями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pPr algn="just"/>
            <a:endParaRPr lang="ru-RU" b="1" i="1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just"/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b="1" dirty="0" err="1"/>
              <a:t>адекватної</a:t>
            </a:r>
            <a:r>
              <a:rPr lang="ru-RU" b="1" dirty="0"/>
              <a:t> </a:t>
            </a:r>
            <a:r>
              <a:rPr lang="ru-RU" b="1" dirty="0" err="1"/>
              <a:t>реакції</a:t>
            </a:r>
            <a:r>
              <a:rPr lang="ru-RU" b="1" dirty="0"/>
              <a:t> </a:t>
            </a:r>
            <a:r>
              <a:rPr lang="ru-RU" dirty="0"/>
              <a:t>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до умов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є: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засудженої</a:t>
            </a:r>
            <a:r>
              <a:rPr lang="ru-RU" dirty="0"/>
              <a:t> </a:t>
            </a:r>
            <a:r>
              <a:rPr lang="ru-RU" dirty="0" err="1"/>
              <a:t>реальної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у </a:t>
            </a:r>
            <a:r>
              <a:rPr lang="ru-RU" dirty="0" err="1"/>
              <a:t>місцях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дотримання</a:t>
            </a:r>
            <a:r>
              <a:rPr lang="ru-RU" dirty="0"/>
              <a:t> ним режиму </a:t>
            </a:r>
            <a:r>
              <a:rPr lang="ru-RU" dirty="0" err="1"/>
              <a:t>відбування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,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 свою </a:t>
            </a:r>
            <a:r>
              <a:rPr lang="ru-RU" dirty="0" err="1"/>
              <a:t>поведінку</a:t>
            </a:r>
            <a:r>
              <a:rPr lang="ru-RU" dirty="0"/>
              <a:t> та </a:t>
            </a:r>
            <a:r>
              <a:rPr lang="ru-RU" dirty="0" err="1"/>
              <a:t>емоції</a:t>
            </a:r>
            <a:r>
              <a:rPr lang="ru-RU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/>
          </a:p>
          <a:p>
            <a:pPr algn="just"/>
            <a:r>
              <a:rPr lang="ru-RU" b="1" dirty="0" err="1"/>
              <a:t>Неадекватні</a:t>
            </a:r>
            <a:r>
              <a:rPr lang="ru-RU" b="1" dirty="0"/>
              <a:t> </a:t>
            </a:r>
            <a:r>
              <a:rPr lang="ru-RU" b="1" dirty="0" err="1"/>
              <a:t>реакції</a:t>
            </a:r>
            <a:r>
              <a:rPr lang="ru-RU" b="1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виникненням</a:t>
            </a:r>
            <a:r>
              <a:rPr lang="ru-RU" dirty="0"/>
              <a:t> та </a:t>
            </a:r>
            <a:r>
              <a:rPr lang="ru-RU" dirty="0" err="1"/>
              <a:t>проявом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у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психічно</a:t>
            </a:r>
            <a:r>
              <a:rPr lang="ru-RU" dirty="0"/>
              <a:t> </a:t>
            </a:r>
            <a:r>
              <a:rPr lang="ru-RU" dirty="0" err="1"/>
              <a:t>здорових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</a:t>
            </a:r>
            <a:r>
              <a:rPr lang="ru-RU" dirty="0" err="1"/>
              <a:t>дезадаптивної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 err="1"/>
              <a:t>Клаустрофобічна</a:t>
            </a:r>
            <a:r>
              <a:rPr lang="ru-RU" b="1" i="1" dirty="0"/>
              <a:t> </a:t>
            </a:r>
            <a:r>
              <a:rPr lang="ru-RU" b="1" i="1" dirty="0" err="1"/>
              <a:t>реакція</a:t>
            </a:r>
            <a:r>
              <a:rPr lang="ru-RU" b="1" i="1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у страху </a:t>
            </a:r>
            <a:r>
              <a:rPr lang="ru-RU" dirty="0" err="1"/>
              <a:t>закритого</a:t>
            </a:r>
            <a:r>
              <a:rPr lang="ru-RU" dirty="0"/>
              <a:t> простору - </a:t>
            </a:r>
            <a:r>
              <a:rPr lang="ru-RU" dirty="0" err="1"/>
              <a:t>камери</a:t>
            </a:r>
            <a:r>
              <a:rPr lang="ru-RU" dirty="0"/>
              <a:t> </a:t>
            </a:r>
            <a:r>
              <a:rPr lang="ru-RU" dirty="0" err="1"/>
              <a:t>слідчого</a:t>
            </a:r>
            <a:r>
              <a:rPr lang="ru-RU" dirty="0"/>
              <a:t> </a:t>
            </a:r>
            <a:r>
              <a:rPr lang="ru-RU" dirty="0" err="1"/>
              <a:t>ізолятора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в'язниці</a:t>
            </a:r>
            <a:r>
              <a:rPr lang="ru-RU" dirty="0"/>
              <a:t>. При </a:t>
            </a:r>
            <a:r>
              <a:rPr lang="ru-RU" dirty="0" err="1"/>
              <a:t>знаходженні</a:t>
            </a:r>
            <a:r>
              <a:rPr lang="ru-RU" dirty="0"/>
              <a:t> в </a:t>
            </a:r>
            <a:r>
              <a:rPr lang="ru-RU" dirty="0" err="1"/>
              <a:t>камері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особи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рухове</a:t>
            </a:r>
            <a:r>
              <a:rPr lang="ru-RU" dirty="0"/>
              <a:t> </a:t>
            </a:r>
            <a:r>
              <a:rPr lang="ru-RU" dirty="0" err="1"/>
              <a:t>занепокоєння</a:t>
            </a:r>
            <a:r>
              <a:rPr lang="ru-RU" dirty="0"/>
              <a:t>, на </a:t>
            </a:r>
            <a:r>
              <a:rPr lang="ru-RU" dirty="0" err="1"/>
              <a:t>прогулянках</a:t>
            </a:r>
            <a:r>
              <a:rPr lang="ru-RU" dirty="0"/>
              <a:t> – </a:t>
            </a:r>
            <a:r>
              <a:rPr lang="ru-RU" dirty="0" err="1"/>
              <a:t>підвищену</a:t>
            </a:r>
            <a:r>
              <a:rPr lang="ru-RU" dirty="0"/>
              <a:t> </a:t>
            </a:r>
            <a:r>
              <a:rPr lang="ru-RU" dirty="0" err="1"/>
              <a:t>рухову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. </a:t>
            </a:r>
            <a:endParaRPr lang="ru-RU" b="1" i="1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6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339213" y="443746"/>
            <a:ext cx="846557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 err="1"/>
              <a:t>Тривожно-депресивна</a:t>
            </a:r>
            <a:r>
              <a:rPr lang="ru-RU" b="1" i="1" dirty="0"/>
              <a:t> </a:t>
            </a:r>
            <a:r>
              <a:rPr lang="ru-RU" b="1" i="1" dirty="0" err="1"/>
              <a:t>реакція</a:t>
            </a:r>
            <a:r>
              <a:rPr lang="ru-RU" b="1" i="1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у </a:t>
            </a:r>
            <a:r>
              <a:rPr lang="ru-RU" dirty="0" err="1"/>
              <a:t>переважанні</a:t>
            </a:r>
            <a:r>
              <a:rPr lang="ru-RU" dirty="0"/>
              <a:t> </a:t>
            </a:r>
            <a:r>
              <a:rPr lang="ru-RU" dirty="0" err="1"/>
              <a:t>пригніченого</a:t>
            </a:r>
            <a:r>
              <a:rPr lang="ru-RU" dirty="0"/>
              <a:t> настрою,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безнадійності</a:t>
            </a:r>
            <a:r>
              <a:rPr lang="ru-RU" dirty="0"/>
              <a:t>, </a:t>
            </a:r>
            <a:r>
              <a:rPr lang="ru-RU" dirty="0" err="1"/>
              <a:t>розпачу</a:t>
            </a:r>
            <a:r>
              <a:rPr lang="ru-RU" dirty="0"/>
              <a:t>, </a:t>
            </a:r>
            <a:r>
              <a:rPr lang="ru-RU" dirty="0" err="1"/>
              <a:t>песимістичного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життєвих</a:t>
            </a:r>
            <a:r>
              <a:rPr lang="ru-RU" dirty="0"/>
              <a:t> перспектив: "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скінчилося</a:t>
            </a:r>
            <a:r>
              <a:rPr lang="ru-RU" dirty="0"/>
              <a:t>", "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загублене</a:t>
            </a:r>
            <a:r>
              <a:rPr lang="ru-RU" dirty="0"/>
              <a:t>".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засуджені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дратівливістю</a:t>
            </a:r>
            <a:r>
              <a:rPr lang="ru-RU" dirty="0"/>
              <a:t>, </a:t>
            </a:r>
            <a:r>
              <a:rPr lang="ru-RU" dirty="0" err="1"/>
              <a:t>тривогою</a:t>
            </a:r>
            <a:r>
              <a:rPr lang="ru-RU" dirty="0"/>
              <a:t> за </a:t>
            </a:r>
            <a:r>
              <a:rPr lang="ru-RU" dirty="0" err="1"/>
              <a:t>залишену</a:t>
            </a:r>
            <a:r>
              <a:rPr lang="ru-RU" dirty="0"/>
              <a:t> </a:t>
            </a:r>
            <a:r>
              <a:rPr lang="ru-RU" dirty="0" err="1"/>
              <a:t>сім'ю</a:t>
            </a:r>
            <a:r>
              <a:rPr lang="ru-RU" dirty="0"/>
              <a:t>, </a:t>
            </a:r>
            <a:r>
              <a:rPr lang="ru-RU" dirty="0" err="1"/>
              <a:t>занепокоєнням</a:t>
            </a:r>
            <a:r>
              <a:rPr lang="ru-RU" dirty="0"/>
              <a:t> за "</a:t>
            </a:r>
            <a:r>
              <a:rPr lang="ru-RU" dirty="0" err="1"/>
              <a:t>незавершені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" на </a:t>
            </a:r>
            <a:r>
              <a:rPr lang="ru-RU" dirty="0" err="1"/>
              <a:t>волі</a:t>
            </a:r>
            <a:r>
              <a:rPr lang="ru-RU" dirty="0"/>
              <a:t>. У них часто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сну,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безсоння</a:t>
            </a:r>
            <a:r>
              <a:rPr lang="ru-RU" dirty="0"/>
              <a:t>, туга за </a:t>
            </a:r>
            <a:r>
              <a:rPr lang="ru-RU" dirty="0" err="1"/>
              <a:t>домівкою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/>
              <a:t>Негативно-</a:t>
            </a:r>
            <a:r>
              <a:rPr lang="ru-RU" b="1" i="1" dirty="0" err="1"/>
              <a:t>депресивна</a:t>
            </a:r>
            <a:r>
              <a:rPr lang="ru-RU" b="1" i="1" dirty="0"/>
              <a:t> </a:t>
            </a:r>
            <a:r>
              <a:rPr lang="ru-RU" b="1" i="1" dirty="0" err="1"/>
              <a:t>реакція</a:t>
            </a:r>
            <a:r>
              <a:rPr lang="ru-RU" b="1" i="1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вищевказаних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у </a:t>
            </a:r>
            <a:r>
              <a:rPr lang="ru-RU" dirty="0" err="1"/>
              <a:t>поєднанні</a:t>
            </a:r>
            <a:r>
              <a:rPr lang="ru-RU" dirty="0"/>
              <a:t> з </a:t>
            </a:r>
            <a:r>
              <a:rPr lang="ru-RU" dirty="0" err="1"/>
              <a:t>внутрішнім</a:t>
            </a:r>
            <a:r>
              <a:rPr lang="ru-RU" dirty="0"/>
              <a:t> </a:t>
            </a:r>
            <a:r>
              <a:rPr lang="ru-RU" dirty="0" err="1"/>
              <a:t>негативним</a:t>
            </a:r>
            <a:r>
              <a:rPr lang="ru-RU" dirty="0"/>
              <a:t> </a:t>
            </a:r>
            <a:r>
              <a:rPr lang="ru-RU" dirty="0" err="1"/>
              <a:t>ставленням</a:t>
            </a:r>
            <a:r>
              <a:rPr lang="ru-RU" dirty="0"/>
              <a:t> до факту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, </a:t>
            </a:r>
            <a:r>
              <a:rPr lang="ru-RU" dirty="0" err="1"/>
              <a:t>невизнанням</a:t>
            </a:r>
            <a:r>
              <a:rPr lang="ru-RU" dirty="0"/>
              <a:t> себе </a:t>
            </a:r>
            <a:r>
              <a:rPr lang="ru-RU" dirty="0" err="1"/>
              <a:t>винним</a:t>
            </a:r>
            <a:r>
              <a:rPr lang="ru-RU" dirty="0"/>
              <a:t>,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каяття</a:t>
            </a:r>
            <a:r>
              <a:rPr lang="ru-RU" dirty="0"/>
              <a:t> за </a:t>
            </a:r>
            <a:r>
              <a:rPr lang="ru-RU" dirty="0" err="1"/>
              <a:t>скоєне</a:t>
            </a:r>
            <a:r>
              <a:rPr lang="ru-RU" dirty="0"/>
              <a:t>, </a:t>
            </a:r>
            <a:r>
              <a:rPr lang="ru-RU" dirty="0" err="1"/>
              <a:t>порушенням</a:t>
            </a:r>
            <a:r>
              <a:rPr lang="ru-RU" dirty="0"/>
              <a:t> режиму </a:t>
            </a:r>
            <a:r>
              <a:rPr lang="ru-RU" dirty="0" err="1"/>
              <a:t>відбування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, </a:t>
            </a:r>
            <a:r>
              <a:rPr lang="ru-RU" dirty="0" err="1"/>
              <a:t>ігноруванням</a:t>
            </a:r>
            <a:r>
              <a:rPr lang="ru-RU" dirty="0"/>
              <a:t> </a:t>
            </a:r>
            <a:r>
              <a:rPr lang="ru-RU" dirty="0" err="1"/>
              <a:t>вказівок</a:t>
            </a:r>
            <a:r>
              <a:rPr lang="ru-RU" dirty="0"/>
              <a:t> та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вихователів</a:t>
            </a:r>
            <a:r>
              <a:rPr lang="ru-RU" dirty="0"/>
              <a:t>,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на </a:t>
            </a:r>
            <a:r>
              <a:rPr lang="ru-RU" dirty="0" err="1"/>
              <a:t>виправлення</a:t>
            </a:r>
            <a:r>
              <a:rPr lang="ru-RU" dirty="0"/>
              <a:t>, </a:t>
            </a:r>
            <a:r>
              <a:rPr lang="ru-RU" dirty="0" err="1"/>
              <a:t>апатії</a:t>
            </a:r>
            <a:r>
              <a:rPr lang="ru-RU" dirty="0"/>
              <a:t> та </a:t>
            </a:r>
            <a:r>
              <a:rPr lang="ru-RU" dirty="0" err="1"/>
              <a:t>байдужості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/>
              <a:t>Негативно-</a:t>
            </a:r>
            <a:r>
              <a:rPr lang="ru-RU" b="1" i="1" dirty="0" err="1"/>
              <a:t>істерична</a:t>
            </a:r>
            <a:r>
              <a:rPr lang="ru-RU" b="1" i="1" dirty="0"/>
              <a:t> </a:t>
            </a:r>
            <a:r>
              <a:rPr lang="ru-RU" b="1" i="1" dirty="0" err="1"/>
              <a:t>реакція</a:t>
            </a:r>
            <a:r>
              <a:rPr lang="ru-RU" b="1" i="1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в демонстративно-</a:t>
            </a:r>
            <a:r>
              <a:rPr lang="ru-RU" dirty="0" err="1"/>
              <a:t>негативній</a:t>
            </a:r>
            <a:r>
              <a:rPr lang="ru-RU" dirty="0"/>
              <a:t> </a:t>
            </a:r>
            <a:r>
              <a:rPr lang="ru-RU" dirty="0" err="1"/>
              <a:t>поведінці</a:t>
            </a:r>
            <a:r>
              <a:rPr lang="ru-RU" dirty="0"/>
              <a:t>, </a:t>
            </a:r>
            <a:r>
              <a:rPr lang="ru-RU" dirty="0" err="1"/>
              <a:t>прагненні</a:t>
            </a:r>
            <a:r>
              <a:rPr lang="ru-RU" dirty="0"/>
              <a:t> </a:t>
            </a:r>
            <a:r>
              <a:rPr lang="ru-RU" dirty="0" err="1"/>
              <a:t>привернути</a:t>
            </a:r>
            <a:r>
              <a:rPr lang="ru-RU" dirty="0"/>
              <a:t> до себе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оточуючих</a:t>
            </a:r>
            <a:r>
              <a:rPr lang="ru-RU" dirty="0"/>
              <a:t> як до особи, яка "невинно </a:t>
            </a:r>
            <a:r>
              <a:rPr lang="ru-RU" dirty="0" err="1"/>
              <a:t>постраждала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правосуддя</a:t>
            </a:r>
            <a:r>
              <a:rPr lang="ru-RU" dirty="0"/>
              <a:t>". Для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таких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сутяжництва</a:t>
            </a:r>
            <a:r>
              <a:rPr lang="ru-RU" dirty="0"/>
              <a:t>, </a:t>
            </a:r>
            <a:r>
              <a:rPr lang="ru-RU" dirty="0" err="1"/>
              <a:t>скаргам</a:t>
            </a:r>
            <a:r>
              <a:rPr lang="ru-RU" dirty="0"/>
              <a:t> на </a:t>
            </a:r>
            <a:r>
              <a:rPr lang="ru-RU" dirty="0" err="1"/>
              <a:t>неправильне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боку </a:t>
            </a:r>
            <a:r>
              <a:rPr lang="ru-RU" dirty="0" err="1"/>
              <a:t>слідчих</a:t>
            </a:r>
            <a:r>
              <a:rPr lang="ru-RU" dirty="0"/>
              <a:t>, суду, </a:t>
            </a:r>
            <a:r>
              <a:rPr lang="ru-RU" dirty="0" err="1"/>
              <a:t>вихователів</a:t>
            </a:r>
            <a:r>
              <a:rPr lang="ru-RU" dirty="0"/>
              <a:t>., </a:t>
            </a:r>
            <a:r>
              <a:rPr lang="ru-RU" dirty="0" err="1"/>
              <a:t>адміністрації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. </a:t>
            </a:r>
            <a:r>
              <a:rPr lang="ru-RU" dirty="0" err="1"/>
              <a:t>Відмінною</a:t>
            </a:r>
            <a:r>
              <a:rPr lang="ru-RU" dirty="0"/>
              <a:t> </a:t>
            </a:r>
            <a:r>
              <a:rPr lang="ru-RU" dirty="0" err="1"/>
              <a:t>рисою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є </a:t>
            </a:r>
            <a:r>
              <a:rPr lang="ru-RU" dirty="0" err="1"/>
              <a:t>егоцентризм</a:t>
            </a:r>
            <a:r>
              <a:rPr lang="ru-RU" dirty="0"/>
              <a:t>, бравада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злочинним</a:t>
            </a:r>
            <a:r>
              <a:rPr lang="ru-RU" dirty="0"/>
              <a:t> </a:t>
            </a:r>
            <a:r>
              <a:rPr lang="ru-RU" dirty="0" err="1"/>
              <a:t>минулим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/>
              <a:t>завоювати</a:t>
            </a:r>
            <a:r>
              <a:rPr lang="ru-RU" dirty="0"/>
              <a:t> авторитет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, </a:t>
            </a:r>
            <a:r>
              <a:rPr lang="ru-RU" dirty="0" err="1"/>
              <a:t>підкорити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.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патологічного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- синдром </a:t>
            </a:r>
            <a:r>
              <a:rPr lang="ru-RU" dirty="0" err="1"/>
              <a:t>Ганзера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тюремний</a:t>
            </a:r>
            <a:r>
              <a:rPr lang="ru-RU" dirty="0"/>
              <a:t> психоз.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76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339213" y="197346"/>
            <a:ext cx="846557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Фази</a:t>
            </a:r>
            <a:r>
              <a:rPr lang="ru-RU" b="1" dirty="0"/>
              <a:t> (</a:t>
            </a:r>
            <a:r>
              <a:rPr lang="ru-RU" b="1" dirty="0" err="1"/>
              <a:t>стадії</a:t>
            </a:r>
            <a:r>
              <a:rPr lang="ru-RU" b="1" dirty="0"/>
              <a:t>) </a:t>
            </a:r>
            <a:r>
              <a:rPr lang="ru-RU" b="1" dirty="0" err="1"/>
              <a:t>адаптації</a:t>
            </a:r>
            <a:r>
              <a:rPr lang="ru-RU" b="1" dirty="0"/>
              <a:t> </a:t>
            </a:r>
            <a:r>
              <a:rPr lang="ru-RU" b="1" dirty="0" err="1"/>
              <a:t>засуджених</a:t>
            </a:r>
            <a:r>
              <a:rPr lang="ru-RU" b="1" dirty="0"/>
              <a:t> до умов </a:t>
            </a:r>
            <a:r>
              <a:rPr lang="ru-RU" b="1" dirty="0" err="1"/>
              <a:t>позбавлення</a:t>
            </a:r>
            <a:r>
              <a:rPr lang="ru-RU" b="1" dirty="0"/>
              <a:t> </a:t>
            </a:r>
            <a:r>
              <a:rPr lang="ru-RU" b="1" dirty="0" err="1"/>
              <a:t>волі</a:t>
            </a:r>
            <a:r>
              <a:rPr lang="ru-RU" b="1" dirty="0"/>
              <a:t> </a:t>
            </a:r>
          </a:p>
          <a:p>
            <a:pPr algn="ctr"/>
            <a:endParaRPr lang="ru-RU" b="1" dirty="0"/>
          </a:p>
          <a:p>
            <a:pPr algn="just"/>
            <a:r>
              <a:rPr lang="ru-RU" b="1" i="1" dirty="0"/>
              <a:t>І – Фаза </a:t>
            </a:r>
            <a:r>
              <a:rPr lang="ru-RU" b="1" i="1" dirty="0" err="1"/>
              <a:t>початкової</a:t>
            </a:r>
            <a:r>
              <a:rPr lang="ru-RU" b="1" i="1" dirty="0"/>
              <a:t> </a:t>
            </a:r>
            <a:r>
              <a:rPr lang="ru-RU" b="1" i="1" dirty="0" err="1"/>
              <a:t>адаптації</a:t>
            </a:r>
            <a:r>
              <a:rPr lang="ru-RU" b="1" i="1" dirty="0"/>
              <a:t> («</a:t>
            </a:r>
            <a:r>
              <a:rPr lang="ru-RU" b="1" i="1" dirty="0" err="1"/>
              <a:t>загальна</a:t>
            </a:r>
            <a:r>
              <a:rPr lang="ru-RU" b="1" i="1" dirty="0"/>
              <a:t> </a:t>
            </a:r>
            <a:r>
              <a:rPr lang="ru-RU" b="1" i="1" dirty="0" err="1"/>
              <a:t>орієнтування</a:t>
            </a:r>
            <a:r>
              <a:rPr lang="ru-RU" b="1" i="1" dirty="0"/>
              <a:t>») </a:t>
            </a:r>
            <a:r>
              <a:rPr lang="ru-RU" dirty="0" err="1"/>
              <a:t>новоприбулого</a:t>
            </a:r>
            <a:r>
              <a:rPr lang="ru-RU" dirty="0"/>
              <a:t> </a:t>
            </a:r>
            <a:r>
              <a:rPr lang="ru-RU" dirty="0" err="1"/>
              <a:t>засудженого</a:t>
            </a:r>
            <a:r>
              <a:rPr lang="ru-RU" dirty="0"/>
              <a:t>: </a:t>
            </a:r>
            <a:r>
              <a:rPr lang="ru-RU" dirty="0" err="1"/>
              <a:t>зіткнення</a:t>
            </a:r>
            <a:r>
              <a:rPr lang="ru-RU" dirty="0"/>
              <a:t> з </a:t>
            </a:r>
            <a:r>
              <a:rPr lang="ru-RU" dirty="0" err="1"/>
              <a:t>численними</a:t>
            </a:r>
            <a:r>
              <a:rPr lang="ru-RU" dirty="0"/>
              <a:t> </a:t>
            </a:r>
            <a:r>
              <a:rPr lang="ru-RU" dirty="0" err="1"/>
              <a:t>труднощами</a:t>
            </a:r>
            <a:r>
              <a:rPr lang="ru-RU" dirty="0"/>
              <a:t>, </a:t>
            </a:r>
            <a:r>
              <a:rPr lang="ru-RU" dirty="0" err="1"/>
              <a:t>новими</a:t>
            </a:r>
            <a:r>
              <a:rPr lang="ru-RU" dirty="0"/>
              <a:t>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зуміє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адаптуватися</a:t>
            </a:r>
            <a:r>
              <a:rPr lang="ru-RU" dirty="0"/>
              <a:t> до </a:t>
            </a:r>
            <a:r>
              <a:rPr lang="ru-RU" dirty="0" err="1"/>
              <a:t>особливих</a:t>
            </a:r>
            <a:r>
              <a:rPr lang="ru-RU" dirty="0"/>
              <a:t> умов,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знайде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, як поставляться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вихователі</a:t>
            </a:r>
            <a:r>
              <a:rPr lang="ru-RU" dirty="0"/>
              <a:t>, яку роботу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доручать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у </a:t>
            </a:r>
            <a:r>
              <a:rPr lang="ru-RU" dirty="0" err="1"/>
              <a:t>виправній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орієнтування</a:t>
            </a:r>
            <a:r>
              <a:rPr lang="ru-RU" dirty="0"/>
              <a:t> є </a:t>
            </a:r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засудженого</a:t>
            </a:r>
            <a:r>
              <a:rPr lang="ru-RU" dirty="0"/>
              <a:t> до режиму </a:t>
            </a:r>
            <a:r>
              <a:rPr lang="ru-RU" dirty="0" err="1"/>
              <a:t>відбування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,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та </a:t>
            </a:r>
            <a:r>
              <a:rPr lang="ru-RU" dirty="0" err="1"/>
              <a:t>вихователів</a:t>
            </a:r>
            <a:r>
              <a:rPr lang="ru-RU" dirty="0"/>
              <a:t>, до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/>
              <a:t>ІІ – «Фаза </a:t>
            </a:r>
            <a:r>
              <a:rPr lang="ru-RU" b="1" i="1" dirty="0" err="1"/>
              <a:t>нівелювання</a:t>
            </a:r>
            <a:r>
              <a:rPr lang="ru-RU" b="1" i="1" dirty="0"/>
              <a:t>» </a:t>
            </a:r>
            <a:r>
              <a:rPr lang="ru-RU" dirty="0"/>
              <a:t>(</a:t>
            </a:r>
            <a:r>
              <a:rPr lang="ru-RU" dirty="0" err="1"/>
              <a:t>приблизно</a:t>
            </a:r>
            <a:r>
              <a:rPr lang="ru-RU" dirty="0"/>
              <a:t> через </a:t>
            </a:r>
            <a:r>
              <a:rPr lang="ru-RU" dirty="0" err="1"/>
              <a:t>півроку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), коли </a:t>
            </a:r>
            <a:r>
              <a:rPr lang="ru-RU" dirty="0" err="1"/>
              <a:t>особистісні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на факт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нівелюються</a:t>
            </a:r>
            <a:r>
              <a:rPr lang="ru-RU" dirty="0"/>
              <a:t>. </a:t>
            </a:r>
            <a:r>
              <a:rPr lang="ru-RU" dirty="0" err="1"/>
              <a:t>Засуджені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стійкого</a:t>
            </a:r>
            <a:r>
              <a:rPr lang="ru-RU" dirty="0"/>
              <a:t> "синдрому </a:t>
            </a:r>
            <a:r>
              <a:rPr lang="ru-RU" dirty="0" err="1"/>
              <a:t>позбавленого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", </a:t>
            </a:r>
            <a:r>
              <a:rPr lang="ru-RU" dirty="0" err="1"/>
              <a:t>який</a:t>
            </a:r>
            <a:r>
              <a:rPr lang="ru-RU" dirty="0"/>
              <a:t> робить </a:t>
            </a:r>
            <a:r>
              <a:rPr lang="ru-RU" dirty="0" err="1"/>
              <a:t>їх</a:t>
            </a:r>
            <a:r>
              <a:rPr lang="ru-RU" dirty="0"/>
              <a:t> як би схожими один на одного,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, в </a:t>
            </a:r>
            <a:r>
              <a:rPr lang="ru-RU" dirty="0" err="1"/>
              <a:t>міміці</a:t>
            </a:r>
            <a:r>
              <a:rPr lang="ru-RU" dirty="0"/>
              <a:t>, жестах, у </a:t>
            </a:r>
            <a:r>
              <a:rPr lang="ru-RU" dirty="0" err="1"/>
              <a:t>ставленні</a:t>
            </a:r>
            <a:r>
              <a:rPr lang="ru-RU" dirty="0"/>
              <a:t> до </a:t>
            </a:r>
            <a:r>
              <a:rPr lang="ru-RU" dirty="0" err="1"/>
              <a:t>вихователів</a:t>
            </a:r>
            <a:r>
              <a:rPr lang="ru-RU" dirty="0"/>
              <a:t> і т. д. </a:t>
            </a:r>
            <a:r>
              <a:rPr lang="ru-RU" dirty="0" err="1"/>
              <a:t>Надалі</a:t>
            </a:r>
            <a:r>
              <a:rPr lang="ru-RU" dirty="0"/>
              <a:t> в </a:t>
            </a:r>
            <a:r>
              <a:rPr lang="ru-RU" dirty="0" err="1"/>
              <a:t>особистісній</a:t>
            </a:r>
            <a:r>
              <a:rPr lang="ru-RU" dirty="0"/>
              <a:t> </a:t>
            </a:r>
            <a:r>
              <a:rPr lang="ru-RU" dirty="0" err="1"/>
              <a:t>динаміці</a:t>
            </a:r>
            <a:r>
              <a:rPr lang="ru-RU" dirty="0"/>
              <a:t> </a:t>
            </a:r>
            <a:r>
              <a:rPr lang="ru-RU" dirty="0" err="1"/>
              <a:t>засудженого</a:t>
            </a:r>
            <a:r>
              <a:rPr lang="ru-RU" dirty="0"/>
              <a:t> </a:t>
            </a:r>
            <a:r>
              <a:rPr lang="ru-RU" dirty="0" err="1"/>
              <a:t>стабілізуються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: перша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успішному</a:t>
            </a:r>
            <a:r>
              <a:rPr lang="ru-RU" dirty="0"/>
              <a:t> </a:t>
            </a:r>
            <a:r>
              <a:rPr lang="ru-RU" dirty="0" err="1"/>
              <a:t>завершенні</a:t>
            </a:r>
            <a:r>
              <a:rPr lang="ru-RU" dirty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до умов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. Друга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поглибленням</a:t>
            </a:r>
            <a:r>
              <a:rPr lang="ru-RU" dirty="0"/>
              <a:t> та </a:t>
            </a:r>
            <a:r>
              <a:rPr lang="ru-RU" dirty="0" err="1"/>
              <a:t>наростанням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закріпленням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успішній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до умов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виправленню</a:t>
            </a:r>
            <a:r>
              <a:rPr lang="ru-RU" dirty="0"/>
              <a:t> та </a:t>
            </a:r>
            <a:r>
              <a:rPr lang="ru-RU" dirty="0" err="1"/>
              <a:t>перевихованню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pPr algn="just"/>
            <a:r>
              <a:rPr lang="ru-RU" b="1" i="1" dirty="0"/>
              <a:t>ІІІ – Фаза </a:t>
            </a:r>
            <a:r>
              <a:rPr lang="ru-RU" b="1" i="1" dirty="0" err="1"/>
              <a:t>завершення</a:t>
            </a:r>
            <a:r>
              <a:rPr lang="ru-RU" b="1" i="1" dirty="0"/>
              <a:t> </a:t>
            </a:r>
            <a:r>
              <a:rPr lang="ru-RU" b="1" i="1" dirty="0" err="1"/>
              <a:t>адаптації</a:t>
            </a:r>
            <a:r>
              <a:rPr lang="ru-RU" b="1" i="1" dirty="0"/>
              <a:t> –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адаптація</a:t>
            </a:r>
            <a:r>
              <a:rPr lang="ru-RU" dirty="0"/>
              <a:t> до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, коли </a:t>
            </a:r>
            <a:r>
              <a:rPr lang="ru-RU" dirty="0" err="1"/>
              <a:t>засуджений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 </a:t>
            </a:r>
            <a:r>
              <a:rPr lang="ru-RU" dirty="0" err="1"/>
              <a:t>сьогоденням</a:t>
            </a:r>
            <a:r>
              <a:rPr lang="ru-RU" dirty="0"/>
              <a:t>, </a:t>
            </a:r>
            <a:r>
              <a:rPr lang="ru-RU" dirty="0" err="1"/>
              <a:t>надією</a:t>
            </a:r>
            <a:r>
              <a:rPr lang="ru-RU" dirty="0"/>
              <a:t> на </a:t>
            </a:r>
            <a:r>
              <a:rPr lang="ru-RU" dirty="0" err="1"/>
              <a:t>майбутнє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774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339213" y="210344"/>
            <a:ext cx="8465574" cy="6329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/>
              <a:t>Колективи</a:t>
            </a:r>
            <a:r>
              <a:rPr lang="ru-RU" sz="2000" b="1" dirty="0"/>
              <a:t> </a:t>
            </a:r>
            <a:r>
              <a:rPr lang="ru-RU" sz="2000" b="1" dirty="0" err="1"/>
              <a:t>засуджених</a:t>
            </a:r>
            <a:r>
              <a:rPr lang="ru-RU" sz="2000" b="1" dirty="0"/>
              <a:t> та </a:t>
            </a:r>
            <a:r>
              <a:rPr lang="ru-RU" sz="2000" b="1" dirty="0" err="1"/>
              <a:t>їх</a:t>
            </a:r>
            <a:r>
              <a:rPr lang="ru-RU" sz="2000" b="1" dirty="0"/>
              <a:t> </a:t>
            </a:r>
            <a:r>
              <a:rPr lang="ru-RU" sz="2000" b="1" dirty="0" err="1"/>
              <a:t>психологічна</a:t>
            </a:r>
            <a:r>
              <a:rPr lang="ru-RU" sz="2000" b="1" dirty="0"/>
              <a:t> характеристика</a:t>
            </a:r>
            <a:endParaRPr lang="ru-RU" b="1" dirty="0"/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Для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: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закритого</a:t>
            </a:r>
            <a:r>
              <a:rPr lang="ru-RU" dirty="0"/>
              <a:t> типу;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з </a:t>
            </a:r>
            <a:r>
              <a:rPr lang="ru-RU" dirty="0" err="1"/>
              <a:t>правопорушників</a:t>
            </a:r>
            <a:r>
              <a:rPr lang="ru-RU" dirty="0"/>
              <a:t>, </a:t>
            </a:r>
            <a:r>
              <a:rPr lang="ru-RU" dirty="0" err="1"/>
              <a:t>позбавлених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у </a:t>
            </a:r>
            <a:r>
              <a:rPr lang="ru-RU" dirty="0" err="1"/>
              <a:t>колективі</a:t>
            </a:r>
            <a:r>
              <a:rPr lang="ru-RU" dirty="0"/>
              <a:t> є </a:t>
            </a:r>
            <a:r>
              <a:rPr lang="ru-RU" dirty="0" err="1"/>
              <a:t>примусовим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докладно</a:t>
            </a:r>
            <a:r>
              <a:rPr lang="ru-RU" dirty="0"/>
              <a:t> </a:t>
            </a:r>
            <a:r>
              <a:rPr lang="ru-RU" dirty="0" err="1"/>
              <a:t>регламентується</a:t>
            </a:r>
            <a:r>
              <a:rPr lang="ru-RU" dirty="0"/>
              <a:t> нормами </a:t>
            </a:r>
            <a:r>
              <a:rPr lang="ru-RU" dirty="0" err="1"/>
              <a:t>кримінально-виконавчого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істотними</a:t>
            </a:r>
            <a:r>
              <a:rPr lang="ru-RU" dirty="0"/>
              <a:t> </a:t>
            </a:r>
            <a:r>
              <a:rPr lang="ru-RU" dirty="0" err="1"/>
              <a:t>відмінностями</a:t>
            </a:r>
            <a:r>
              <a:rPr lang="ru-RU" dirty="0"/>
              <a:t> (</a:t>
            </a:r>
            <a:r>
              <a:rPr lang="ru-RU" dirty="0" err="1"/>
              <a:t>віковими</a:t>
            </a:r>
            <a:r>
              <a:rPr lang="ru-RU" dirty="0"/>
              <a:t>, </a:t>
            </a:r>
            <a:r>
              <a:rPr lang="ru-RU" dirty="0" err="1"/>
              <a:t>професійними</a:t>
            </a:r>
            <a:r>
              <a:rPr lang="ru-RU" dirty="0"/>
              <a:t>, </a:t>
            </a:r>
            <a:r>
              <a:rPr lang="ru-RU" dirty="0" err="1"/>
              <a:t>моральними</a:t>
            </a:r>
            <a:r>
              <a:rPr lang="ru-RU" dirty="0"/>
              <a:t>);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видом </a:t>
            </a:r>
            <a:r>
              <a:rPr lang="ru-RU" dirty="0" err="1"/>
              <a:t>кримінально-виконавчої</a:t>
            </a:r>
            <a:r>
              <a:rPr lang="ru-RU" dirty="0"/>
              <a:t> установи;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зумовлюються</a:t>
            </a:r>
            <a:r>
              <a:rPr lang="ru-RU" dirty="0"/>
              <a:t> видом і характером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just"/>
            <a:r>
              <a:rPr lang="ru-RU" dirty="0"/>
              <a:t>За структурою </a:t>
            </a:r>
            <a:r>
              <a:rPr lang="ru-RU" dirty="0" err="1"/>
              <a:t>колективи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b="1" dirty="0" err="1"/>
              <a:t>формальні</a:t>
            </a:r>
            <a:r>
              <a:rPr lang="ru-RU" dirty="0"/>
              <a:t> і </a:t>
            </a:r>
            <a:r>
              <a:rPr lang="ru-RU" b="1" dirty="0" err="1"/>
              <a:t>неформальні</a:t>
            </a:r>
            <a:r>
              <a:rPr lang="ru-RU" dirty="0"/>
              <a:t>. </a:t>
            </a:r>
            <a:r>
              <a:rPr lang="ru-RU" b="1" dirty="0" err="1"/>
              <a:t>Формальні</a:t>
            </a:r>
            <a:r>
              <a:rPr lang="ru-RU" b="1" dirty="0"/>
              <a:t> </a:t>
            </a:r>
            <a:r>
              <a:rPr lang="ru-RU" b="1" dirty="0" err="1"/>
              <a:t>колективи</a:t>
            </a:r>
            <a:r>
              <a:rPr lang="ru-RU" b="1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на: </a:t>
            </a:r>
            <a:r>
              <a:rPr lang="ru-RU" i="1" dirty="0" err="1"/>
              <a:t>первинні</a:t>
            </a:r>
            <a:r>
              <a:rPr lang="ru-RU" i="1" dirty="0"/>
              <a:t>, </a:t>
            </a:r>
            <a:r>
              <a:rPr lang="ru-RU" i="1" dirty="0" err="1"/>
              <a:t>проміжні</a:t>
            </a:r>
            <a:r>
              <a:rPr lang="ru-RU" i="1" dirty="0"/>
              <a:t>, </a:t>
            </a:r>
            <a:r>
              <a:rPr lang="ru-RU" i="1" dirty="0" err="1"/>
              <a:t>загальні</a:t>
            </a:r>
            <a:r>
              <a:rPr lang="ru-RU" dirty="0"/>
              <a:t>.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колективи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, як ланка, бригада, </a:t>
            </a:r>
            <a:r>
              <a:rPr lang="ru-RU" dirty="0" err="1"/>
              <a:t>відділення</a:t>
            </a:r>
            <a:r>
              <a:rPr lang="ru-RU" dirty="0"/>
              <a:t>; </a:t>
            </a:r>
            <a:r>
              <a:rPr lang="ru-RU" dirty="0" err="1"/>
              <a:t>проміжні</a:t>
            </a:r>
            <a:r>
              <a:rPr lang="ru-RU" dirty="0"/>
              <a:t> </a:t>
            </a:r>
            <a:r>
              <a:rPr lang="ru-RU" dirty="0" err="1"/>
              <a:t>поєднують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бригад.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у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колективі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. </a:t>
            </a:r>
          </a:p>
          <a:p>
            <a:pPr algn="just"/>
            <a:r>
              <a:rPr lang="ru-RU" b="1" dirty="0" err="1"/>
              <a:t>Неформальні</a:t>
            </a:r>
            <a:r>
              <a:rPr lang="ru-RU" b="1" dirty="0"/>
              <a:t> </a:t>
            </a:r>
            <a:r>
              <a:rPr lang="ru-RU" b="1" dirty="0" err="1"/>
              <a:t>колективи</a:t>
            </a:r>
            <a:r>
              <a:rPr lang="ru-RU" b="1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мікрогрупи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тяжіння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заснованого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характеристиках (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належності</a:t>
            </a:r>
            <a:r>
              <a:rPr lang="ru-RU" dirty="0"/>
              <a:t>, </a:t>
            </a:r>
            <a:r>
              <a:rPr lang="ru-RU" dirty="0" err="1"/>
              <a:t>подібності</a:t>
            </a:r>
            <a:r>
              <a:rPr lang="ru-RU" dirty="0"/>
              <a:t> </a:t>
            </a:r>
            <a:r>
              <a:rPr lang="ru-RU" dirty="0" err="1"/>
              <a:t>доль</a:t>
            </a:r>
            <a:r>
              <a:rPr lang="ru-RU" dirty="0"/>
              <a:t>, виду </a:t>
            </a:r>
            <a:r>
              <a:rPr lang="ru-RU" dirty="0" err="1"/>
              <a:t>вчиненого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  <a:endParaRPr lang="ru-RU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0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D503F6-D13B-A92A-C2E4-C86AE1C1C115}"/>
              </a:ext>
            </a:extLst>
          </p:cNvPr>
          <p:cNvSpPr txBox="1"/>
          <p:nvPr/>
        </p:nvSpPr>
        <p:spPr>
          <a:xfrm>
            <a:off x="415414" y="896030"/>
            <a:ext cx="8313172" cy="4816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 err="1"/>
              <a:t>Кримінальна</a:t>
            </a:r>
            <a:r>
              <a:rPr lang="ru-RU" sz="2000" b="1" dirty="0"/>
              <a:t> субкультура в </a:t>
            </a:r>
            <a:r>
              <a:rPr lang="ru-RU" sz="2000" b="1" dirty="0" err="1"/>
              <a:t>місцях</a:t>
            </a:r>
            <a:r>
              <a:rPr lang="ru-RU" sz="2000" b="1" dirty="0"/>
              <a:t> </a:t>
            </a:r>
            <a:r>
              <a:rPr lang="ru-RU" sz="2000" b="1" dirty="0" err="1"/>
              <a:t>позбавлення</a:t>
            </a:r>
            <a:r>
              <a:rPr lang="ru-RU" sz="2000" b="1" dirty="0"/>
              <a:t> </a:t>
            </a:r>
            <a:r>
              <a:rPr lang="ru-RU" sz="2000" b="1" dirty="0" err="1"/>
              <a:t>волі</a:t>
            </a:r>
            <a:endParaRPr lang="ru-RU" sz="2000" b="1" dirty="0"/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b="1" dirty="0"/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/>
              <a:t>«</a:t>
            </a:r>
            <a:r>
              <a:rPr lang="ru-RU" dirty="0" err="1"/>
              <a:t>Злодійський</a:t>
            </a:r>
            <a:r>
              <a:rPr lang="ru-RU" dirty="0"/>
              <a:t> закон»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/>
              <a:t>Порядок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новачків</a:t>
            </a:r>
            <a:r>
              <a:rPr lang="ru-RU" dirty="0"/>
              <a:t> у </a:t>
            </a:r>
            <a:r>
              <a:rPr lang="ru-RU" dirty="0" err="1"/>
              <a:t>місцях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до </a:t>
            </a:r>
            <a:r>
              <a:rPr lang="ru-RU" dirty="0" err="1"/>
              <a:t>злочинного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(«прописка»): «приколи», а </a:t>
            </a:r>
            <a:r>
              <a:rPr lang="ru-RU" dirty="0" err="1"/>
              <a:t>саме</a:t>
            </a:r>
            <a:r>
              <a:rPr lang="ru-RU" dirty="0"/>
              <a:t> загадки на </a:t>
            </a:r>
            <a:r>
              <a:rPr lang="ru-RU" dirty="0" err="1"/>
              <a:t>знання</a:t>
            </a:r>
            <a:r>
              <a:rPr lang="ru-RU" dirty="0"/>
              <a:t> «</a:t>
            </a:r>
            <a:r>
              <a:rPr lang="ru-RU" dirty="0" err="1"/>
              <a:t>законів</a:t>
            </a:r>
            <a:r>
              <a:rPr lang="ru-RU" dirty="0"/>
              <a:t>» </a:t>
            </a:r>
            <a:r>
              <a:rPr lang="ru-RU" dirty="0" err="1"/>
              <a:t>злочинного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;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забави</a:t>
            </a:r>
            <a:r>
              <a:rPr lang="ru-RU" dirty="0"/>
              <a:t> — з метою </a:t>
            </a:r>
            <a:r>
              <a:rPr lang="ru-RU" dirty="0" err="1"/>
              <a:t>принизити</a:t>
            </a:r>
            <a:r>
              <a:rPr lang="ru-RU" dirty="0"/>
              <a:t> </a:t>
            </a:r>
            <a:r>
              <a:rPr lang="ru-RU" dirty="0" err="1"/>
              <a:t>новачка</a:t>
            </a:r>
            <a:r>
              <a:rPr lang="ru-RU" dirty="0"/>
              <a:t>, </a:t>
            </a:r>
            <a:r>
              <a:rPr lang="ru-RU" dirty="0" err="1"/>
              <a:t>пожартувати</a:t>
            </a:r>
            <a:r>
              <a:rPr lang="ru-RU" dirty="0"/>
              <a:t> над ним; </a:t>
            </a:r>
            <a:r>
              <a:rPr lang="ru-RU" dirty="0" err="1"/>
              <a:t>випробування</a:t>
            </a:r>
            <a:r>
              <a:rPr lang="ru-RU" dirty="0"/>
              <a:t>; шантаж; </a:t>
            </a:r>
            <a:r>
              <a:rPr lang="ru-RU" dirty="0" err="1"/>
              <a:t>єдиноборство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 err="1"/>
              <a:t>Стигматизація</a:t>
            </a:r>
            <a:r>
              <a:rPr lang="ru-RU" dirty="0"/>
              <a:t> — </a:t>
            </a:r>
            <a:r>
              <a:rPr lang="ru-RU" dirty="0" err="1"/>
              <a:t>своєрідне</a:t>
            </a:r>
            <a:r>
              <a:rPr lang="ru-RU" dirty="0"/>
              <a:t> </a:t>
            </a:r>
            <a:r>
              <a:rPr lang="ru-RU" dirty="0" err="1"/>
              <a:t>таврування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: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татуювань</a:t>
            </a:r>
            <a:r>
              <a:rPr lang="ru-RU" dirty="0"/>
              <a:t>,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кличок</a:t>
            </a:r>
            <a:r>
              <a:rPr lang="ru-RU" dirty="0"/>
              <a:t>, </a:t>
            </a:r>
            <a:r>
              <a:rPr lang="ru-RU" dirty="0" err="1"/>
              <a:t>наділення</a:t>
            </a:r>
            <a:r>
              <a:rPr lang="ru-RU" dirty="0"/>
              <a:t> </a:t>
            </a:r>
            <a:r>
              <a:rPr lang="ru-RU" dirty="0" err="1"/>
              <a:t>речовими</a:t>
            </a:r>
            <a:r>
              <a:rPr lang="ru-RU" dirty="0"/>
              <a:t> атрибутами (</a:t>
            </a:r>
            <a:r>
              <a:rPr lang="ru-RU" dirty="0" err="1"/>
              <a:t>відображається</a:t>
            </a:r>
            <a:r>
              <a:rPr lang="ru-RU" dirty="0"/>
              <a:t> в </a:t>
            </a:r>
            <a:r>
              <a:rPr lang="ru-RU" dirty="0" err="1"/>
              <a:t>особистих</a:t>
            </a:r>
            <a:r>
              <a:rPr lang="ru-RU" dirty="0"/>
              <a:t> речах, </a:t>
            </a:r>
            <a:r>
              <a:rPr lang="ru-RU" dirty="0" err="1"/>
              <a:t>одязі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dirty="0"/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611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1374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Wingdings</vt:lpstr>
      <vt:lpstr>Тема Office</vt:lpstr>
      <vt:lpstr>Пенітенціарна психологія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Пенітенціарна психологія</dc:title>
  <dc:creator>Natalia Kalaitan</dc:creator>
  <cp:lastModifiedBy>Natalia Kalaitan</cp:lastModifiedBy>
  <cp:revision>9</cp:revision>
  <dcterms:created xsi:type="dcterms:W3CDTF">2023-05-23T20:00:28Z</dcterms:created>
  <dcterms:modified xsi:type="dcterms:W3CDTF">2023-05-23T21:31:41Z</dcterms:modified>
</cp:coreProperties>
</file>