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8" r:id="rId13"/>
    <p:sldId id="266" r:id="rId14"/>
    <p:sldId id="267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3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06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06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9473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25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13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405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75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22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434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5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2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1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63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9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7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8A5B091-4BD7-431D-96CF-316ECAF3E81A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AEC05-ED55-481E-9A8E-5BDEFFA9D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1998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BDB1AFE-D175-5A38-EAFB-670D4455CC3E}"/>
              </a:ext>
            </a:extLst>
          </p:cNvPr>
          <p:cNvSpPr txBox="1"/>
          <p:nvPr/>
        </p:nvSpPr>
        <p:spPr>
          <a:xfrm>
            <a:off x="589935" y="417304"/>
            <a:ext cx="7826478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i="0" dirty="0" err="1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Віктимність</a:t>
            </a:r>
            <a:r>
              <a:rPr lang="ru-RU" sz="28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жертв </a:t>
            </a:r>
            <a:r>
              <a:rPr lang="ru-RU" sz="2800" b="1" i="0" dirty="0" err="1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кримінальних</a:t>
            </a:r>
            <a:r>
              <a:rPr lang="ru-RU" sz="28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800" b="1" i="0" dirty="0" err="1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правопорушень</a:t>
            </a:r>
            <a:r>
              <a:rPr lang="ru-RU" sz="28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 </a:t>
            </a:r>
          </a:p>
          <a:p>
            <a:endParaRPr lang="ru-RU" dirty="0">
              <a:latin typeface="Roboto" panose="02000000000000000000" pitchFamily="2" charset="0"/>
            </a:endParaRPr>
          </a:p>
          <a:p>
            <a:endParaRPr lang="ru-RU" b="0" i="0" dirty="0">
              <a:effectLst/>
              <a:latin typeface="Roboto" panose="02000000000000000000" pitchFamily="2" charset="0"/>
            </a:endParaRPr>
          </a:p>
          <a:p>
            <a:pPr algn="just"/>
            <a:r>
              <a:rPr lang="ru-RU" b="0" i="0" dirty="0">
                <a:effectLst/>
                <a:latin typeface="Roboto" panose="02000000000000000000" pitchFamily="2" charset="0"/>
              </a:rPr>
              <a:t>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кримінології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юридичній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психології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більш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повного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розуміння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обставин</a:t>
            </a:r>
            <a:r>
              <a:rPr lang="ru-RU" b="0" i="0" dirty="0">
                <a:effectLst/>
                <a:latin typeface="Roboto" panose="02000000000000000000" pitchFamily="2" charset="0"/>
              </a:rPr>
              <a:t>, причин та умов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кримінального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правопорушення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необхідно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брати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уваги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особистість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потерпілого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особливості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його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передували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відбувалися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під</a:t>
            </a:r>
            <a:r>
              <a:rPr lang="ru-RU" b="0" i="0" dirty="0">
                <a:effectLst/>
                <a:latin typeface="Roboto" panose="02000000000000000000" pitchFamily="2" charset="0"/>
              </a:rPr>
              <a:t> час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скоєння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злочину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algn="just"/>
            <a:endParaRPr lang="ru-RU" dirty="0">
              <a:latin typeface="Roboto" panose="02000000000000000000" pitchFamily="2" charset="0"/>
            </a:endParaRPr>
          </a:p>
          <a:p>
            <a:pPr algn="just"/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Поведінка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відноситься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об'єктивних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ознак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складу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злочину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впливати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на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провину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обвинуваченого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, а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іноді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виключати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її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algn="just"/>
            <a:endParaRPr lang="ru-RU" dirty="0">
              <a:solidFill>
                <a:srgbClr val="FFFF00"/>
              </a:solidFill>
              <a:latin typeface="Roboto" panose="02000000000000000000" pitchFamily="2" charset="0"/>
            </a:endParaRPr>
          </a:p>
          <a:p>
            <a:pPr algn="just"/>
            <a:r>
              <a:rPr lang="ru-RU" b="0" i="0" dirty="0" err="1">
                <a:effectLst/>
                <a:latin typeface="Roboto" panose="02000000000000000000" pitchFamily="2" charset="0"/>
              </a:rPr>
              <a:t>Створення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віктимології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як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розділу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кримінології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вивчає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жертв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пов'язане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іменами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Ганса фон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Гентіга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(1888–1974)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Бенджаміна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Мендельсона (1900–1998).</a:t>
            </a:r>
          </a:p>
          <a:p>
            <a:pPr algn="just"/>
            <a:r>
              <a:rPr lang="ru-RU" b="0" i="0" dirty="0">
                <a:effectLst/>
                <a:latin typeface="Roboto" panose="02000000000000000000" pitchFamily="2" charset="0"/>
              </a:rPr>
              <a:t>У 1948 р.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Гентіг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опублікував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статтю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«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Злочинець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його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жертва.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Дослідження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соціобіології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злочинності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», де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він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сформулював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розвинув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важливі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віктимології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положення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50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A3BA95-3079-0599-2751-CB7DAFF9A2B3}"/>
              </a:ext>
            </a:extLst>
          </p:cNvPr>
          <p:cNvSpPr txBox="1"/>
          <p:nvPr/>
        </p:nvSpPr>
        <p:spPr>
          <a:xfrm>
            <a:off x="1602659" y="446798"/>
            <a:ext cx="57961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endParaRPr lang="en-US" sz="2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68A9E5-9FAC-A95C-329A-4F9B484BC6EC}"/>
              </a:ext>
            </a:extLst>
          </p:cNvPr>
          <p:cNvSpPr txBox="1"/>
          <p:nvPr/>
        </p:nvSpPr>
        <p:spPr>
          <a:xfrm>
            <a:off x="408039" y="751344"/>
            <a:ext cx="8327921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 err="1">
                <a:effectLst/>
                <a:latin typeface="Roboto" panose="02000000000000000000" pitchFamily="2" charset="0"/>
              </a:rPr>
              <a:t>Віктимна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згідно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поглядами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М.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Аміра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поділяється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на: </a:t>
            </a:r>
          </a:p>
          <a:p>
            <a:pPr algn="just"/>
            <a:endParaRPr lang="ru-RU" dirty="0">
              <a:latin typeface="Roboto" panose="02000000000000000000" pitchFamily="2" charset="0"/>
            </a:endParaRPr>
          </a:p>
          <a:p>
            <a:pPr marL="285750" indent="-285750" algn="just">
              <a:buFontTx/>
              <a:buChar char="-"/>
            </a:pP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провокуючу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(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поштовхову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)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поведінку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породжує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злочинця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впевненість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доступності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; </a:t>
            </a:r>
          </a:p>
          <a:p>
            <a:pPr marL="285750" indent="-285750" algn="just">
              <a:buFontTx/>
              <a:buChar char="-"/>
            </a:pP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сприяючу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поведінку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>
                <a:effectLst/>
                <a:latin typeface="Roboto" panose="02000000000000000000" pitchFamily="2" charset="0"/>
              </a:rPr>
              <a:t>– морально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небездоганна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полегшуюча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згвалтування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потерпілої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, яка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формує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злочинця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припущення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про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можливість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вчинення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статевого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акту за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її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згодою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marL="285750" indent="-285750" algn="just">
              <a:buFontTx/>
              <a:buChar char="-"/>
            </a:pPr>
            <a:endParaRPr lang="ru-RU" dirty="0">
              <a:latin typeface="Roboto" panose="02000000000000000000" pitchFamily="2" charset="0"/>
            </a:endParaRPr>
          </a:p>
          <a:p>
            <a:pPr algn="just"/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Соціально-психологічні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риси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жертв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зґвалтувань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: </a:t>
            </a:r>
          </a:p>
          <a:p>
            <a:pPr algn="just"/>
            <a:r>
              <a:rPr lang="ru-RU" b="0" i="0" dirty="0" err="1">
                <a:effectLst/>
                <a:latin typeface="Roboto" panose="02000000000000000000" pitchFamily="2" charset="0"/>
              </a:rPr>
              <a:t>переважно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жінки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;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залежність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жінки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чоловіка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пов'язана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 контекстом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культурних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соціально-економічних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політичних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відносин</a:t>
            </a:r>
            <a:r>
              <a:rPr lang="ru-RU" b="0" i="0" dirty="0">
                <a:effectLst/>
                <a:latin typeface="Roboto" panose="02000000000000000000" pitchFamily="2" charset="0"/>
              </a:rPr>
              <a:t>;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несприятливі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умови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виховання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;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наявність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досвіду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насильницьких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відносин</a:t>
            </a:r>
            <a:r>
              <a:rPr lang="ru-RU" b="0" i="0" dirty="0"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батьківській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сім’ї</a:t>
            </a:r>
            <a:r>
              <a:rPr lang="ru-RU" b="0" i="0" dirty="0">
                <a:effectLst/>
                <a:latin typeface="Roboto" panose="02000000000000000000" pitchFamily="2" charset="0"/>
              </a:rPr>
              <a:t>;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відсутність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почуття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безпеки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почуття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власної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незахищеності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(з боку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сім'ї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держави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суспільства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цілому</a:t>
            </a:r>
            <a:r>
              <a:rPr lang="ru-RU" b="0" i="0" dirty="0">
                <a:effectLst/>
                <a:latin typeface="Roboto" panose="02000000000000000000" pitchFamily="2" charset="0"/>
              </a:rPr>
              <a:t>);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нерозбірливість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знайомствах</a:t>
            </a:r>
            <a:r>
              <a:rPr lang="ru-RU" dirty="0">
                <a:latin typeface="Roboto" panose="02000000000000000000" pitchFamily="2" charset="0"/>
              </a:rPr>
              <a:t>;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риси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фаталізму</a:t>
            </a:r>
            <a:r>
              <a:rPr lang="ru-RU" b="0" i="0" dirty="0">
                <a:effectLst/>
                <a:latin typeface="Roboto" panose="02000000000000000000" pitchFamily="2" charset="0"/>
              </a:rPr>
              <a:t>;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боязкість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скромність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нерішучість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і страх,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роблять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жертву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нездатною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вчинити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опір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ґвалтівнику</a:t>
            </a:r>
            <a:r>
              <a:rPr lang="ru-RU" b="0" i="0" dirty="0">
                <a:effectLst/>
                <a:latin typeface="Roboto" panose="02000000000000000000" pitchFamily="2" charset="0"/>
              </a:rPr>
              <a:t>;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особистісна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незрілість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інфантильність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;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виражена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податливість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навіюванню</a:t>
            </a:r>
            <a:r>
              <a:rPr lang="ru-RU" b="0" i="0" dirty="0">
                <a:effectLst/>
                <a:latin typeface="Roboto" panose="02000000000000000000" pitchFamily="2" charset="0"/>
              </a:rPr>
              <a:t>;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наявність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«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поганої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репутації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»;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легковажність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відсутність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досвіду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статевих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стосунків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тощо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130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F1E3A7B-4EF9-7DA9-1848-4278F72E2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65" y="766909"/>
            <a:ext cx="8495071" cy="5127530"/>
          </a:xfrm>
        </p:spPr>
        <p:txBody>
          <a:bodyPr>
            <a:noAutofit/>
          </a:bodyPr>
          <a:lstStyle/>
          <a:p>
            <a:pPr algn="just"/>
            <a:endParaRPr lang="ru-RU" sz="1800" dirty="0">
              <a:latin typeface="Roboto" panose="02000000000000000000" pitchFamily="2" charset="0"/>
            </a:endParaRPr>
          </a:p>
          <a:p>
            <a:pPr marL="0" indent="0" algn="just">
              <a:buNone/>
            </a:pPr>
            <a:r>
              <a:rPr lang="ru-RU" sz="1800" b="0" i="0" dirty="0" err="1">
                <a:effectLst/>
                <a:latin typeface="Roboto" panose="02000000000000000000" pitchFamily="2" charset="0"/>
              </a:rPr>
              <a:t>Україна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стала 11-ою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країною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в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Європі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(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після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Великобританії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Бельгії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Кіпру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, Люксембургу,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Ісландії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Німеччини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тощо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), де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сексуальні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дії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вчинені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без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добровільної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згоди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партнера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кваліфікуються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як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згвалтування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сексуальне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насильство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marL="0" indent="0" algn="just">
              <a:buNone/>
            </a:pPr>
            <a:endParaRPr lang="ru-RU" sz="1800" dirty="0">
              <a:latin typeface="Roboto" panose="02000000000000000000" pitchFamily="2" charset="0"/>
            </a:endParaRPr>
          </a:p>
          <a:p>
            <a:pPr marL="0" indent="0" algn="just">
              <a:buNone/>
            </a:pPr>
            <a:r>
              <a:rPr lang="ru-RU" sz="1800" b="0" i="0" dirty="0" err="1">
                <a:effectLst/>
                <a:latin typeface="Roboto" panose="02000000000000000000" pitchFamily="2" charset="0"/>
              </a:rPr>
              <a:t>Також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у 2018 р. в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Україні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було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підписано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законопроект,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встановлює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мінімальний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вік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статевого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повноліття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(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сексуальної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згоди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) – 16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років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marL="0" indent="0" algn="just">
              <a:buNone/>
            </a:pPr>
            <a:endParaRPr lang="ru-RU" sz="1800" dirty="0">
              <a:latin typeface="Roboto" panose="02000000000000000000" pitchFamily="2" charset="0"/>
            </a:endParaRPr>
          </a:p>
          <a:p>
            <a:pPr marL="0" indent="0" algn="just">
              <a:buNone/>
            </a:pPr>
            <a:r>
              <a:rPr lang="ru-RU" sz="1800" b="0" i="0" dirty="0" err="1">
                <a:effectLst/>
                <a:latin typeface="Roboto" panose="02000000000000000000" pitchFamily="2" charset="0"/>
              </a:rPr>
              <a:t>Раніше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згідно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зі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ст.155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Кримінального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кодексу,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кримінальна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відповідальність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передбачалася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за "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статеві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зносини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з особою, яка не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досягла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статевої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зрілості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". У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цьому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конкретний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вік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не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вказувався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marL="0" indent="0" algn="just">
              <a:buNone/>
            </a:pPr>
            <a:endParaRPr lang="ru-RU" sz="1800" dirty="0">
              <a:latin typeface="Roboto" panose="02000000000000000000" pitchFamily="2" charset="0"/>
            </a:endParaRPr>
          </a:p>
          <a:p>
            <a:pPr marL="0" indent="0" algn="just">
              <a:buNone/>
            </a:pPr>
            <a:r>
              <a:rPr lang="ru-RU" sz="1800" b="0" i="0" dirty="0" err="1">
                <a:effectLst/>
                <a:latin typeface="Roboto" panose="02000000000000000000" pitchFamily="2" charset="0"/>
              </a:rPr>
              <a:t>Також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у ст. 152 «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Згвалтування</a:t>
            </a:r>
            <a:r>
              <a:rPr lang="ru-RU" sz="1800" dirty="0">
                <a:latin typeface="Roboto" panose="02000000000000000000" pitchFamily="2" charset="0"/>
              </a:rPr>
              <a:t>» ККУ 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додано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формулювання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«… без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добровільної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згоди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effectLst/>
                <a:latin typeface="Roboto" panose="02000000000000000000" pitchFamily="2" charset="0"/>
              </a:rPr>
              <a:t>потерпілого</a:t>
            </a:r>
            <a:r>
              <a:rPr lang="ru-RU" sz="1800" b="0" i="0" dirty="0">
                <a:effectLst/>
                <a:latin typeface="Roboto" panose="02000000000000000000" pitchFamily="2" charset="0"/>
              </a:rPr>
              <a:t>». </a:t>
            </a:r>
            <a:r>
              <a:rPr lang="ru-RU" sz="1800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Згода</a:t>
            </a:r>
            <a:r>
              <a:rPr lang="ru-RU" sz="1800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вважається</a:t>
            </a:r>
            <a:r>
              <a:rPr lang="ru-RU" sz="1800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добровільною</a:t>
            </a:r>
            <a:r>
              <a:rPr lang="ru-RU" sz="1800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sz="1800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якщо</a:t>
            </a:r>
            <a:r>
              <a:rPr lang="ru-RU" sz="1800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вона є результатом </a:t>
            </a:r>
            <a:r>
              <a:rPr lang="ru-RU" sz="1800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вільного</a:t>
            </a:r>
            <a:r>
              <a:rPr lang="ru-RU" sz="1800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волевиявлення</a:t>
            </a:r>
            <a:r>
              <a:rPr lang="ru-RU" sz="1800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особи з </a:t>
            </a:r>
            <a:r>
              <a:rPr lang="ru-RU" sz="1800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урахуванням</a:t>
            </a:r>
            <a:r>
              <a:rPr lang="ru-RU" sz="1800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супутніх</a:t>
            </a:r>
            <a:r>
              <a:rPr lang="ru-RU" sz="1800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1800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обставин</a:t>
            </a:r>
            <a:r>
              <a:rPr lang="ru-RU" sz="1800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pPr marL="0" indent="0" algn="just">
              <a:buNone/>
            </a:pPr>
            <a:endParaRPr lang="ru-RU" sz="1800" dirty="0">
              <a:latin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B0073B-F360-78CE-F329-6007B5099C93}"/>
              </a:ext>
            </a:extLst>
          </p:cNvPr>
          <p:cNvSpPr txBox="1"/>
          <p:nvPr/>
        </p:nvSpPr>
        <p:spPr>
          <a:xfrm>
            <a:off x="324464" y="218904"/>
            <a:ext cx="76003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1800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Уточнення</a:t>
            </a:r>
            <a:r>
              <a:rPr lang="ru-RU" sz="18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1800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щодо</a:t>
            </a:r>
            <a:r>
              <a:rPr lang="ru-RU" sz="18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1800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сексуальних</a:t>
            </a:r>
            <a:r>
              <a:rPr lang="ru-RU" sz="18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1800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злочинів</a:t>
            </a:r>
            <a:r>
              <a:rPr lang="ru-RU" sz="18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</a:p>
          <a:p>
            <a:pPr marL="0" indent="0" algn="ctr">
              <a:buNone/>
            </a:pPr>
            <a:r>
              <a:rPr lang="ru-RU" sz="18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(у </a:t>
            </a:r>
            <a:r>
              <a:rPr lang="ru-RU" sz="1800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зв'язку</a:t>
            </a:r>
            <a:r>
              <a:rPr lang="ru-RU" sz="18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1800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із</a:t>
            </a:r>
            <a:r>
              <a:rPr lang="ru-RU" sz="18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1800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змінами</a:t>
            </a:r>
            <a:r>
              <a:rPr lang="ru-RU" sz="18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до КК </a:t>
            </a:r>
            <a:r>
              <a:rPr lang="ru-RU" sz="1800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України</a:t>
            </a:r>
            <a:r>
              <a:rPr lang="ru-RU" sz="18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1800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від</a:t>
            </a:r>
            <a:r>
              <a:rPr lang="ru-RU" sz="18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2019 р.) </a:t>
            </a:r>
          </a:p>
        </p:txBody>
      </p:sp>
    </p:spTree>
    <p:extLst>
      <p:ext uri="{BB962C8B-B14F-4D97-AF65-F5344CB8AC3E}">
        <p14:creationId xmlns:p14="http://schemas.microsoft.com/office/powerpoint/2010/main" val="2377223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A3BA95-3079-0599-2751-CB7DAFF9A2B3}"/>
              </a:ext>
            </a:extLst>
          </p:cNvPr>
          <p:cNvSpPr txBox="1"/>
          <p:nvPr/>
        </p:nvSpPr>
        <p:spPr>
          <a:xfrm>
            <a:off x="1602659" y="446798"/>
            <a:ext cx="579611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Roboto" panose="02000000000000000000" pitchFamily="2" charset="0"/>
              </a:rPr>
              <a:t>Внаслідок</a:t>
            </a:r>
            <a:r>
              <a:rPr lang="ru-RU" sz="2000" dirty="0">
                <a:solidFill>
                  <a:srgbClr val="FFFF00"/>
                </a:solidFill>
                <a:latin typeface="Roboto" panose="02000000000000000000" pitchFamily="2" charset="0"/>
              </a:rPr>
              <a:t> низки </a:t>
            </a:r>
            <a:r>
              <a:rPr lang="ru-RU" sz="2000" dirty="0" err="1">
                <a:solidFill>
                  <a:srgbClr val="FFFF00"/>
                </a:solidFill>
                <a:latin typeface="Roboto" panose="02000000000000000000" pitchFamily="2" charset="0"/>
              </a:rPr>
              <a:t>сучасних</a:t>
            </a:r>
            <a:r>
              <a:rPr lang="ru-RU" sz="2000" dirty="0">
                <a:solidFill>
                  <a:srgbClr val="FFFF00"/>
                </a:solidFill>
                <a:latin typeface="Roboto" panose="02000000000000000000" pitchFamily="2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Roboto" panose="02000000000000000000" pitchFamily="2" charset="0"/>
              </a:rPr>
              <a:t>досліджень</a:t>
            </a:r>
            <a:r>
              <a:rPr lang="ru-RU" sz="2000" dirty="0">
                <a:solidFill>
                  <a:srgbClr val="FFFF00"/>
                </a:solidFill>
                <a:latin typeface="Roboto" panose="02000000000000000000" pitchFamily="2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Roboto" panose="02000000000000000000" pitchFamily="2" charset="0"/>
              </a:rPr>
              <a:t>присвячених</a:t>
            </a:r>
            <a:r>
              <a:rPr lang="ru-RU" sz="2000" dirty="0">
                <a:solidFill>
                  <a:srgbClr val="FFFF00"/>
                </a:solidFill>
                <a:latin typeface="Roboto" panose="02000000000000000000" pitchFamily="2" charset="0"/>
              </a:rPr>
              <a:t> жертвам </a:t>
            </a:r>
            <a:r>
              <a:rPr lang="ru-RU" sz="2000" dirty="0" err="1">
                <a:solidFill>
                  <a:srgbClr val="FFFF00"/>
                </a:solidFill>
                <a:latin typeface="Roboto" panose="02000000000000000000" pitchFamily="2" charset="0"/>
              </a:rPr>
              <a:t>сексуальних</a:t>
            </a:r>
            <a:r>
              <a:rPr lang="ru-RU" sz="2000" dirty="0">
                <a:solidFill>
                  <a:srgbClr val="FFFF00"/>
                </a:solidFill>
                <a:latin typeface="Roboto" panose="02000000000000000000" pitchFamily="2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Roboto" panose="02000000000000000000" pitchFamily="2" charset="0"/>
              </a:rPr>
              <a:t>злочинів</a:t>
            </a:r>
            <a:r>
              <a:rPr lang="ru-RU" sz="2000" dirty="0">
                <a:solidFill>
                  <a:srgbClr val="FFFF00"/>
                </a:solidFill>
                <a:latin typeface="Roboto" panose="02000000000000000000" pitchFamily="2" charset="0"/>
              </a:rPr>
              <a:t>, </a:t>
            </a:r>
            <a:r>
              <a:rPr lang="ru-RU" sz="2000" dirty="0" err="1">
                <a:solidFill>
                  <a:srgbClr val="FFFF00"/>
                </a:solidFill>
                <a:latin typeface="Roboto" panose="02000000000000000000" pitchFamily="2" charset="0"/>
              </a:rPr>
              <a:t>було</a:t>
            </a:r>
            <a:r>
              <a:rPr lang="ru-RU" sz="2000" dirty="0">
                <a:solidFill>
                  <a:srgbClr val="FFFF00"/>
                </a:solidFill>
                <a:latin typeface="Roboto" panose="02000000000000000000" pitchFamily="2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Roboto" panose="02000000000000000000" pitchFamily="2" charset="0"/>
              </a:rPr>
              <a:t>встановлено</a:t>
            </a:r>
            <a:r>
              <a:rPr lang="ru-RU" sz="2000" dirty="0">
                <a:solidFill>
                  <a:srgbClr val="FFFF00"/>
                </a:solidFill>
                <a:latin typeface="Roboto" panose="02000000000000000000" pitchFamily="2" charset="0"/>
              </a:rPr>
              <a:t> </a:t>
            </a:r>
            <a:r>
              <a:rPr lang="ru-RU" sz="2000" dirty="0" err="1">
                <a:solidFill>
                  <a:srgbClr val="FFFF00"/>
                </a:solidFill>
                <a:latin typeface="Roboto" panose="02000000000000000000" pitchFamily="2" charset="0"/>
              </a:rPr>
              <a:t>наступне</a:t>
            </a:r>
            <a:r>
              <a:rPr lang="ru-RU" sz="2000" dirty="0">
                <a:solidFill>
                  <a:srgbClr val="FFFF00"/>
                </a:solidFill>
                <a:latin typeface="Roboto" panose="02000000000000000000" pitchFamily="2" charset="0"/>
              </a:rPr>
              <a:t>: </a:t>
            </a:r>
          </a:p>
          <a:p>
            <a:pPr algn="ctr"/>
            <a:endParaRPr lang="en-US" sz="2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68A9E5-9FAC-A95C-329A-4F9B484BC6EC}"/>
              </a:ext>
            </a:extLst>
          </p:cNvPr>
          <p:cNvSpPr txBox="1"/>
          <p:nvPr/>
        </p:nvSpPr>
        <p:spPr>
          <a:xfrm>
            <a:off x="336756" y="1252790"/>
            <a:ext cx="832792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ru-RU" b="0" i="0" dirty="0">
              <a:effectLst/>
              <a:latin typeface="Roboto" panose="02000000000000000000" pitchFamily="2" charset="0"/>
            </a:endParaRPr>
          </a:p>
          <a:p>
            <a:pPr algn="just"/>
            <a:endParaRPr lang="ru-RU" b="0" i="0" dirty="0">
              <a:effectLst/>
              <a:latin typeface="Roboto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effectLst/>
                <a:latin typeface="Roboto" panose="02000000000000000000" pitchFamily="2" charset="0"/>
              </a:rPr>
              <a:t>Багато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жертв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згвалтувань</a:t>
            </a:r>
            <a:r>
              <a:rPr lang="ru-RU" b="0" i="0" dirty="0">
                <a:effectLst/>
                <a:latin typeface="Roboto" panose="02000000000000000000" pitchFamily="2" charset="0"/>
              </a:rPr>
              <a:t>, особливо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неповнолітні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не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розуміли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того,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своєю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поведінкою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провокували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чоловіка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на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статеве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домагання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якимось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іншим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чином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полегшували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скоєння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злочину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>
                <a:effectLst/>
                <a:latin typeface="Roboto" panose="02000000000000000000" pitchFamily="2" charset="0"/>
              </a:rPr>
              <a:t>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окремих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випадках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дезорієнтація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в тому,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відбувається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цілком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свідомо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використовувалася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більш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досвідченим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статевих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стосунках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злочинцем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 err="1">
                <a:effectLst/>
                <a:latin typeface="Roboto" panose="02000000000000000000" pitchFamily="2" charset="0"/>
              </a:rPr>
              <a:t>Злочинцем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нерідко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використовувався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безпорадний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стан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яка не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розуміла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характеру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соціальної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значущості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передкримінальної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ситуації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>
                <a:effectLst/>
                <a:latin typeface="Roboto" panose="02000000000000000000" pitchFamily="2" charset="0"/>
              </a:rPr>
              <a:t>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ролі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посягача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бути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особистісно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незріла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малодосвідчена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недосвідчена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міжособистісній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взаємодії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людина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, яка не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змогла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правильно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розібратися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в причинах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т.зв</a:t>
            </a:r>
            <a:r>
              <a:rPr lang="ru-RU" b="0" i="0" dirty="0">
                <a:effectLst/>
                <a:latin typeface="Roboto" panose="02000000000000000000" pitchFamily="2" charset="0"/>
              </a:rPr>
              <a:t>. «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сприятливої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»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b="0" i="0" dirty="0">
                <a:effectLst/>
                <a:latin typeface="Roboto" panose="02000000000000000000" pitchFamily="2" charset="0"/>
              </a:rPr>
              <a:t>Практично не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освячено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тему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сексуальної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злочинності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щодо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чоловіків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нерідко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стають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жертвами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посягань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 боку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інших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чоловіків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205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A3BA95-3079-0599-2751-CB7DAFF9A2B3}"/>
              </a:ext>
            </a:extLst>
          </p:cNvPr>
          <p:cNvSpPr txBox="1"/>
          <p:nvPr/>
        </p:nvSpPr>
        <p:spPr>
          <a:xfrm>
            <a:off x="408039" y="446798"/>
            <a:ext cx="69907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Звинувачення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віктимблеймінг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>
                <a:effectLst/>
                <a:latin typeface="Roboto" panose="02000000000000000000" pitchFamily="2" charset="0"/>
              </a:rPr>
              <a:t>(англ. </a:t>
            </a:r>
            <a:r>
              <a:rPr lang="en-US" b="0" i="0" dirty="0">
                <a:effectLst/>
                <a:latin typeface="Roboto" panose="02000000000000000000" pitchFamily="2" charset="0"/>
              </a:rPr>
              <a:t>victim blaming) –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покладання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на жертву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злочину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насильства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нещасного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випадку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часткової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відповідальності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скоєне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стосовно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кримінального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правопорушення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68A9E5-9FAC-A95C-329A-4F9B484BC6EC}"/>
              </a:ext>
            </a:extLst>
          </p:cNvPr>
          <p:cNvSpPr txBox="1"/>
          <p:nvPr/>
        </p:nvSpPr>
        <p:spPr>
          <a:xfrm>
            <a:off x="408039" y="1647127"/>
            <a:ext cx="832792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ru-RU" dirty="0">
              <a:latin typeface="Roboto" panose="02000000000000000000" pitchFamily="2" charset="0"/>
            </a:endParaRPr>
          </a:p>
          <a:p>
            <a:pPr algn="just"/>
            <a:r>
              <a:rPr lang="ru-RU" b="0" i="0" dirty="0">
                <a:effectLst/>
                <a:latin typeface="Roboto" panose="02000000000000000000" pitchFamily="2" charset="0"/>
              </a:rPr>
              <a:t>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погляду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соціальної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психології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звинувачення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–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наслідок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віри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справедливий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світ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algn="just"/>
            <a:endParaRPr lang="ru-RU" b="0" i="0" dirty="0">
              <a:effectLst/>
              <a:latin typeface="Roboto" panose="02000000000000000000" pitchFamily="2" charset="0"/>
            </a:endParaRPr>
          </a:p>
          <a:p>
            <a:pPr algn="just"/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Віра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справедливий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світ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>
                <a:effectLst/>
                <a:latin typeface="Roboto" panose="02000000000000000000" pitchFamily="2" charset="0"/>
              </a:rPr>
              <a:t>–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когнітивне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викривлення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, при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якому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людина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вірить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у те,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будь-яка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дія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викликає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закономірні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передбачувані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наслідки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(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Мелвін</a:t>
            </a:r>
            <a:r>
              <a:rPr lang="ru-RU" b="0" i="0" dirty="0">
                <a:effectLst/>
                <a:latin typeface="Roboto" panose="02000000000000000000" pitchFamily="2" charset="0"/>
              </a:rPr>
              <a:t> Лернер).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Тобто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іншими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словами, для того,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щоб</a:t>
            </a:r>
            <a:r>
              <a:rPr lang="ru-RU" b="0" i="0" dirty="0">
                <a:effectLst/>
                <a:latin typeface="Roboto" panose="02000000000000000000" pitchFamily="2" charset="0"/>
              </a:rPr>
              <a:t> ми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відчували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підконтрольність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навколишнього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світу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можливість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впливати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на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нього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, нам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потрібно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розуміти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причину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нещасть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відбуваються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 людьми. При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цьому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важливо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щоб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джерелом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нещасть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була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сама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людина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, а не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зовнішні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випадкові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фактори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(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використання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диспозиційної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атрибуції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для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пояснення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іншої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людини</a:t>
            </a:r>
            <a:r>
              <a:rPr lang="ru-RU" b="0" i="0" dirty="0">
                <a:effectLst/>
                <a:latin typeface="Roboto" panose="02000000000000000000" pitchFamily="2" charset="0"/>
              </a:rPr>
              <a:t>).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прекрасний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спосіб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позбутися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відчуття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внутрішньої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тривоги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зробити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цей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світ</a:t>
            </a:r>
            <a:r>
              <a:rPr lang="ru-RU" b="0" i="0" dirty="0">
                <a:effectLst/>
                <a:latin typeface="Roboto" panose="02000000000000000000" pitchFamily="2" charset="0"/>
              </a:rPr>
              <a:t>, нехай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хоча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б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тільки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нашій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уяві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більш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передбачуваним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керованим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Слідом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релігією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1" dirty="0">
                <a:effectLst/>
                <a:latin typeface="Roboto" panose="02000000000000000000" pitchFamily="2" charset="0"/>
              </a:rPr>
              <a:t>(«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Це</a:t>
            </a:r>
            <a:r>
              <a:rPr lang="ru-RU" b="0" i="1" dirty="0">
                <a:effectLst/>
                <a:latin typeface="Roboto" panose="02000000000000000000" pitchFamily="2" charset="0"/>
              </a:rPr>
              <a:t>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йому</a:t>
            </a:r>
            <a:r>
              <a:rPr lang="ru-RU" b="0" i="1" dirty="0">
                <a:effectLst/>
                <a:latin typeface="Roboto" panose="02000000000000000000" pitchFamily="2" charset="0"/>
              </a:rPr>
              <a:t>/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їй</a:t>
            </a:r>
            <a:r>
              <a:rPr lang="ru-RU" b="0" i="1" dirty="0">
                <a:effectLst/>
                <a:latin typeface="Roboto" panose="02000000000000000000" pitchFamily="2" charset="0"/>
              </a:rPr>
              <a:t> за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його</a:t>
            </a:r>
            <a:r>
              <a:rPr lang="ru-RU" b="0" i="1" dirty="0">
                <a:effectLst/>
                <a:latin typeface="Roboto" panose="02000000000000000000" pitchFamily="2" charset="0"/>
              </a:rPr>
              <a:t>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гріхи</a:t>
            </a:r>
            <a:r>
              <a:rPr lang="ru-RU" b="0" i="1" dirty="0">
                <a:effectLst/>
                <a:latin typeface="Roboto" panose="02000000000000000000" pitchFamily="2" charset="0"/>
              </a:rPr>
              <a:t>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дісталося</a:t>
            </a:r>
            <a:r>
              <a:rPr lang="ru-RU" b="0" i="1" dirty="0">
                <a:effectLst/>
                <a:latin typeface="Roboto" panose="02000000000000000000" pitchFamily="2" charset="0"/>
              </a:rPr>
              <a:t>!»),</a:t>
            </a:r>
            <a:r>
              <a:rPr lang="ru-RU" b="0" i="0" dirty="0">
                <a:effectLst/>
                <a:latin typeface="Roboto" panose="02000000000000000000" pitchFamily="2" charset="0"/>
              </a:rPr>
              <a:t> ми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можемо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використовувати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світські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пояснення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подій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відбуваються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1" dirty="0">
                <a:effectLst/>
                <a:latin typeface="Roboto" panose="02000000000000000000" pitchFamily="2" charset="0"/>
              </a:rPr>
              <a:t>(«Сам/сама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винна</a:t>
            </a:r>
            <a:r>
              <a:rPr lang="ru-RU" b="0" i="1" dirty="0">
                <a:effectLst/>
                <a:latin typeface="Roboto" panose="02000000000000000000" pitchFamily="2" charset="0"/>
              </a:rPr>
              <a:t>, не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можна</a:t>
            </a:r>
            <a:r>
              <a:rPr lang="ru-RU" b="0" i="1" dirty="0">
                <a:effectLst/>
                <a:latin typeface="Roboto" panose="02000000000000000000" pitchFamily="2" charset="0"/>
              </a:rPr>
              <a:t> бути таким/такою </a:t>
            </a:r>
            <a:r>
              <a:rPr lang="ru-RU" b="0" i="1" dirty="0" err="1">
                <a:effectLst/>
                <a:latin typeface="Roboto" panose="02000000000000000000" pitchFamily="2" charset="0"/>
              </a:rPr>
              <a:t>довірливою</a:t>
            </a:r>
            <a:r>
              <a:rPr lang="ru-RU" b="0" i="1" dirty="0">
                <a:effectLst/>
                <a:latin typeface="Roboto" panose="02000000000000000000" pitchFamily="2" charset="0"/>
              </a:rPr>
              <a:t>!»).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81526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68A9E5-9FAC-A95C-329A-4F9B484BC6EC}"/>
              </a:ext>
            </a:extLst>
          </p:cNvPr>
          <p:cNvSpPr txBox="1"/>
          <p:nvPr/>
        </p:nvSpPr>
        <p:spPr>
          <a:xfrm>
            <a:off x="408039" y="1647127"/>
            <a:ext cx="83279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Roboto" panose="02000000000000000000" pitchFamily="2" charset="0"/>
              </a:rPr>
              <a:t> </a:t>
            </a:r>
            <a:endParaRPr lang="en-US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963884-23A4-C7A7-5CF8-E38A2F113CDD}"/>
              </a:ext>
            </a:extLst>
          </p:cNvPr>
          <p:cNvSpPr txBox="1"/>
          <p:nvPr/>
        </p:nvSpPr>
        <p:spPr>
          <a:xfrm>
            <a:off x="408039" y="612844"/>
            <a:ext cx="8327921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 err="1">
                <a:effectLst/>
                <a:latin typeface="Roboto" panose="02000000000000000000" pitchFamily="2" charset="0"/>
              </a:rPr>
              <a:t>Звинувачення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одна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із</a:t>
            </a:r>
            <a:r>
              <a:rPr lang="ru-RU" b="0" i="0" dirty="0">
                <a:effectLst/>
                <a:latin typeface="Roboto" panose="02000000000000000000" pitchFamily="2" charset="0"/>
              </a:rPr>
              <a:t> форм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т.зв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повторної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виктимізації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.</a:t>
            </a:r>
          </a:p>
          <a:p>
            <a:pPr algn="just"/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</a:p>
          <a:p>
            <a:pPr algn="just"/>
            <a:endParaRPr lang="ru-RU" b="0" i="0" dirty="0">
              <a:solidFill>
                <a:srgbClr val="FFFF00"/>
              </a:solidFill>
              <a:effectLst/>
              <a:latin typeface="Roboto" panose="02000000000000000000" pitchFamily="2" charset="0"/>
            </a:endParaRPr>
          </a:p>
          <a:p>
            <a:pPr algn="just"/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Повторна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віктимізація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>
                <a:effectLst/>
                <a:latin typeface="Roboto" panose="02000000000000000000" pitchFamily="2" charset="0"/>
              </a:rPr>
              <a:t>–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ретравматизація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сексуального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іншого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насильства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виражається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реакції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окремих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людей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інституцій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зокрема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недоречна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оточуючих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після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насильства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некоректні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висловлювання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медичних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працівників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інших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людей,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із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якими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контактує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жертва. </a:t>
            </a:r>
          </a:p>
          <a:p>
            <a:pPr algn="just"/>
            <a:endParaRPr lang="ru-RU" b="0" i="0" dirty="0">
              <a:effectLst/>
              <a:latin typeface="Roboto" panose="02000000000000000000" pitchFamily="2" charset="0"/>
            </a:endParaRPr>
          </a:p>
          <a:p>
            <a:pPr algn="just"/>
            <a:r>
              <a:rPr lang="ru-RU" b="0" i="0" dirty="0">
                <a:effectLst/>
                <a:latin typeface="Roboto" panose="02000000000000000000" pitchFamily="2" charset="0"/>
              </a:rPr>
              <a:t>Так, у культурах 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жорсткими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звичаями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табу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відносно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сексу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сексуальності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згвалтувань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особливо сильно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схильні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стигматизації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Наприклад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суспільство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розглядати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жертву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зґвалтування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як «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зіпсовану</a:t>
            </a:r>
            <a:r>
              <a:rPr lang="ru-RU" b="0" i="0" dirty="0">
                <a:effectLst/>
                <a:latin typeface="Roboto" panose="02000000000000000000" pitchFamily="2" charset="0"/>
              </a:rPr>
              <a:t>». У таких культурах повторна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віктимізація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набувати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форм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суспільного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заперечення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ізоляції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навіть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покарання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наприклад</a:t>
            </a:r>
            <a:r>
              <a:rPr lang="ru-RU" b="0" i="0" dirty="0">
                <a:effectLst/>
                <a:latin typeface="Roboto" panose="02000000000000000000" pitchFamily="2" charset="0"/>
              </a:rPr>
              <a:t>, заборони на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шлюб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примусового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розлучення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(у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разі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жертва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вже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була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одружена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)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навіть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вбивства</a:t>
            </a:r>
            <a:r>
              <a:rPr lang="ru-RU" b="0" i="0" dirty="0">
                <a:effectLst/>
                <a:latin typeface="Roboto" panose="02000000000000000000" pitchFamily="2" charset="0"/>
              </a:rPr>
              <a:t>.</a:t>
            </a:r>
          </a:p>
          <a:p>
            <a:pPr algn="just"/>
            <a:endParaRPr lang="ru-RU" dirty="0">
              <a:latin typeface="Roboto" panose="02000000000000000000" pitchFamily="2" charset="0"/>
            </a:endParaRPr>
          </a:p>
          <a:p>
            <a:pPr algn="just"/>
            <a:r>
              <a:rPr lang="ru-RU" b="0" i="0" dirty="0">
                <a:effectLst/>
                <a:latin typeface="Roboto" panose="02000000000000000000" pitchFamily="2" charset="0"/>
              </a:rPr>
              <a:t>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зв'язку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цими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дискусійними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моментами 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сучасній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західній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віктимології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практично не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використовується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термін</a:t>
            </a:r>
            <a:r>
              <a:rPr lang="ru-RU" b="0" i="0" dirty="0">
                <a:effectLst/>
                <a:latin typeface="Roboto" panose="02000000000000000000" pitchFamily="2" charset="0"/>
              </a:rPr>
              <a:t> «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»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сприяє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злочину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611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68A9E5-9FAC-A95C-329A-4F9B484BC6EC}"/>
              </a:ext>
            </a:extLst>
          </p:cNvPr>
          <p:cNvSpPr txBox="1"/>
          <p:nvPr/>
        </p:nvSpPr>
        <p:spPr>
          <a:xfrm>
            <a:off x="408039" y="1647127"/>
            <a:ext cx="83279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Roboto" panose="02000000000000000000" pitchFamily="2" charset="0"/>
              </a:rPr>
              <a:t> </a:t>
            </a:r>
            <a:endParaRPr lang="en-US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963884-23A4-C7A7-5CF8-E38A2F113CDD}"/>
              </a:ext>
            </a:extLst>
          </p:cNvPr>
          <p:cNvSpPr txBox="1"/>
          <p:nvPr/>
        </p:nvSpPr>
        <p:spPr>
          <a:xfrm>
            <a:off x="408039" y="1443841"/>
            <a:ext cx="8327921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Сучасні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дослідники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ставлять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в основу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такі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аспекти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віктимної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поведінки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: </a:t>
            </a:r>
          </a:p>
          <a:p>
            <a:pPr algn="just"/>
            <a:endParaRPr lang="ru-RU" dirty="0">
              <a:latin typeface="Roboto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0" i="0" dirty="0" err="1">
                <a:effectLst/>
                <a:latin typeface="Roboto" panose="02000000000000000000" pitchFamily="2" charset="0"/>
              </a:rPr>
              <a:t>соціологічні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психологічні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правові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моральні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інші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характеристики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потерпілих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знання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дозволяє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зрозуміти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причин вони стали жертвами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злочину</a:t>
            </a:r>
            <a:r>
              <a:rPr lang="ru-RU" b="0" i="0" dirty="0">
                <a:effectLst/>
                <a:latin typeface="Roboto" panose="02000000000000000000" pitchFamily="2" charset="0"/>
              </a:rPr>
              <a:t>; </a:t>
            </a:r>
          </a:p>
          <a:p>
            <a:pPr algn="just"/>
            <a:endParaRPr lang="ru-RU" b="0" i="0" dirty="0">
              <a:effectLst/>
              <a:latin typeface="Roboto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0" i="0" dirty="0" err="1">
                <a:effectLst/>
                <a:latin typeface="Roboto" panose="02000000000000000000" pitchFamily="2" charset="0"/>
              </a:rPr>
              <a:t>місце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потерпілих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механізмі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ситуаціях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передували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супроводжували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таку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поведінку</a:t>
            </a:r>
            <a:r>
              <a:rPr lang="ru-RU" b="0" i="0" dirty="0">
                <a:effectLst/>
                <a:latin typeface="Roboto" panose="02000000000000000000" pitchFamily="2" charset="0"/>
              </a:rPr>
              <a:t>; </a:t>
            </a:r>
          </a:p>
          <a:p>
            <a:pPr algn="just"/>
            <a:endParaRPr lang="ru-RU" b="0" i="0" dirty="0">
              <a:effectLst/>
              <a:latin typeface="Roboto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0" i="0" dirty="0" err="1">
                <a:effectLst/>
                <a:latin typeface="Roboto" panose="02000000000000000000" pitchFamily="2" charset="0"/>
              </a:rPr>
              <a:t>відносини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пов'язують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злочинця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жертву (як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тривалі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так і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миттєво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сформовані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часто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передують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злочинному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насильству</a:t>
            </a:r>
            <a:r>
              <a:rPr lang="ru-RU" b="0" i="0" dirty="0">
                <a:effectLst/>
                <a:latin typeface="Roboto" panose="02000000000000000000" pitchFamily="2" charset="0"/>
              </a:rPr>
              <a:t>); </a:t>
            </a:r>
          </a:p>
          <a:p>
            <a:pPr algn="just"/>
            <a:endParaRPr lang="ru-RU" b="0" i="0" dirty="0">
              <a:effectLst/>
              <a:latin typeface="Roboto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0" i="0" dirty="0" err="1">
                <a:effectLst/>
                <a:latin typeface="Roboto" panose="02000000000000000000" pitchFamily="2" charset="0"/>
              </a:rPr>
              <a:t>поведінка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після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скоєння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злочину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має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значення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як для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розслідування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, так і для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запобігання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новим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правопорушенням</a:t>
            </a:r>
            <a:r>
              <a:rPr lang="ru-RU" b="0" i="0" dirty="0"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066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68A9E5-9FAC-A95C-329A-4F9B484BC6EC}"/>
              </a:ext>
            </a:extLst>
          </p:cNvPr>
          <p:cNvSpPr txBox="1"/>
          <p:nvPr/>
        </p:nvSpPr>
        <p:spPr>
          <a:xfrm>
            <a:off x="408039" y="1647127"/>
            <a:ext cx="83279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Roboto" panose="02000000000000000000" pitchFamily="2" charset="0"/>
              </a:rPr>
              <a:t> </a:t>
            </a:r>
            <a:endParaRPr lang="en-US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963884-23A4-C7A7-5CF8-E38A2F113CDD}"/>
              </a:ext>
            </a:extLst>
          </p:cNvPr>
          <p:cNvSpPr txBox="1"/>
          <p:nvPr/>
        </p:nvSpPr>
        <p:spPr>
          <a:xfrm>
            <a:off x="408039" y="622677"/>
            <a:ext cx="8327921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              </a:t>
            </a:r>
            <a:r>
              <a:rPr lang="ru-RU" sz="2000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Практичне</a:t>
            </a:r>
            <a:r>
              <a:rPr lang="ru-RU" sz="20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використання</a:t>
            </a:r>
            <a:r>
              <a:rPr lang="ru-RU" sz="20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віктимологічних</a:t>
            </a:r>
            <a:r>
              <a:rPr lang="ru-RU" sz="20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sz="2000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даних</a:t>
            </a:r>
            <a:r>
              <a:rPr lang="ru-RU" sz="20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: </a:t>
            </a:r>
          </a:p>
          <a:p>
            <a:pPr algn="ctr"/>
            <a:endParaRPr lang="ru-RU" sz="2000" b="1" dirty="0">
              <a:solidFill>
                <a:srgbClr val="FFFF00"/>
              </a:solidFill>
              <a:latin typeface="Roboto" panose="02000000000000000000" pitchFamily="2" charset="0"/>
            </a:endParaRPr>
          </a:p>
          <a:p>
            <a:pPr algn="ctr"/>
            <a:endParaRPr lang="ru-RU" sz="2000" b="1" i="0" dirty="0">
              <a:solidFill>
                <a:srgbClr val="FFFF00"/>
              </a:solidFill>
              <a:effectLst/>
              <a:latin typeface="Roboto" panose="02000000000000000000" pitchFamily="2" charset="0"/>
            </a:endParaRPr>
          </a:p>
          <a:p>
            <a:pPr algn="ctr"/>
            <a:endParaRPr lang="ru-RU" dirty="0">
              <a:latin typeface="Roboto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0" i="0" dirty="0" err="1">
                <a:effectLst/>
                <a:latin typeface="Roboto" panose="02000000000000000000" pitchFamily="2" charset="0"/>
              </a:rPr>
              <a:t>Дані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про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можуть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бути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корисними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як для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вивчення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причин та умов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злочинності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так і для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вирішення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конкретних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проблем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слідства</a:t>
            </a:r>
            <a:r>
              <a:rPr lang="ru-RU" dirty="0">
                <a:latin typeface="Roboto" panose="02000000000000000000" pitchFamily="2" charset="0"/>
              </a:rPr>
              <a:t>: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пошуку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особи, яка вчинила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кваліфікації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його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діяння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визначення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ступеня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вини,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диференціації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покарання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вживання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адекватних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профілактичних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заходів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dirty="0">
              <a:latin typeface="Roboto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0" i="0" dirty="0" err="1">
                <a:effectLst/>
                <a:latin typeface="Roboto" panose="02000000000000000000" pitchFamily="2" charset="0"/>
              </a:rPr>
              <a:t>Встановлення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стану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(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зокрема</a:t>
            </a:r>
            <a:r>
              <a:rPr lang="ru-RU" b="0" i="0" dirty="0">
                <a:effectLst/>
                <a:latin typeface="Roboto" panose="02000000000000000000" pitchFamily="2" charset="0"/>
              </a:rPr>
              <a:t>, стану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безпорадності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залежності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злочинця</a:t>
            </a:r>
            <a:r>
              <a:rPr lang="ru-RU" b="0" i="0" dirty="0">
                <a:effectLst/>
                <a:latin typeface="Roboto" panose="02000000000000000000" pitchFamily="2" charset="0"/>
              </a:rPr>
              <a:t>)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допомогти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правильній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кваліфікації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злочинного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діяння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визначення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наявності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ступеня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вини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правопорушника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диференціації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покарання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dirty="0">
              <a:latin typeface="Roboto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b="0" i="0" dirty="0" err="1">
                <a:effectLst/>
                <a:latin typeface="Roboto" panose="02000000000000000000" pitchFamily="2" charset="0"/>
              </a:rPr>
              <a:t>Вивчення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ситуацій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взаємодії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злочинця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урахуванням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ролі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осіб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яким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завдається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шкоди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дозволяє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не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тільки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розібратися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особливостях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детермінації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, а й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допомогти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виробленні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способів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оптимальної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потенційної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57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007DD5-FC4F-B9E6-3E7E-A8054E92C0E6}"/>
              </a:ext>
            </a:extLst>
          </p:cNvPr>
          <p:cNvSpPr txBox="1"/>
          <p:nvPr/>
        </p:nvSpPr>
        <p:spPr>
          <a:xfrm>
            <a:off x="521110" y="726568"/>
            <a:ext cx="687274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>
                <a:effectLst/>
                <a:latin typeface="Roboto" panose="02000000000000000000" pitchFamily="2" charset="0"/>
              </a:rPr>
              <a:t>У 1971 р.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віктимолог</a:t>
            </a:r>
            <a:r>
              <a:rPr lang="ru-RU" b="0" i="0" dirty="0">
                <a:effectLst/>
                <a:latin typeface="Roboto" panose="02000000000000000000" pitchFamily="2" charset="0"/>
              </a:rPr>
              <a:t> Менахем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Амір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опублікував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своє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дослідження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про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зґвалтування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«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Паттерни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зґвалтуваннях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із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застосуванням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фізичної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сили</a:t>
            </a:r>
            <a:r>
              <a:rPr lang="ru-RU" b="0" i="0" dirty="0">
                <a:effectLst/>
                <a:latin typeface="Roboto" panose="02000000000000000000" pitchFamily="2" charset="0"/>
              </a:rPr>
              <a:t>», 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якому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запропонував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поняття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«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згвалтування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спровокованого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жертвою».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5E0568-FF1B-06CC-D48E-CE471EBF9EF2}"/>
              </a:ext>
            </a:extLst>
          </p:cNvPr>
          <p:cNvSpPr txBox="1"/>
          <p:nvPr/>
        </p:nvSpPr>
        <p:spPr>
          <a:xfrm>
            <a:off x="521110" y="2405115"/>
            <a:ext cx="811161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 err="1">
                <a:effectLst/>
                <a:latin typeface="Roboto" panose="02000000000000000000" pitchFamily="2" charset="0"/>
              </a:rPr>
              <a:t>Аміру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належить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концепція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сприяючої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Під</a:t>
            </a:r>
            <a:r>
              <a:rPr lang="ru-RU" b="0" i="0" dirty="0">
                <a:effectLst/>
                <a:latin typeface="Roboto" panose="02000000000000000000" pitchFamily="2" charset="0"/>
              </a:rPr>
              <a:t> «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поведінкою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жертвою,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сприяє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злочину</a:t>
            </a:r>
            <a:r>
              <a:rPr lang="ru-RU" b="0" i="0" dirty="0">
                <a:effectLst/>
                <a:latin typeface="Roboto" panose="02000000000000000000" pitchFamily="2" charset="0"/>
              </a:rPr>
              <a:t>»,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розуміється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така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потерпілого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, «яка могла бути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інтерпретована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злочинцем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як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явне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запрошення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сексуальної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взаємодії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як знак того,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жертва буде доступною,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він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виявить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достатню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наполегливість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».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D4AB39-DB01-D8FB-F7B4-F087DB08296A}"/>
              </a:ext>
            </a:extLst>
          </p:cNvPr>
          <p:cNvSpPr txBox="1"/>
          <p:nvPr/>
        </p:nvSpPr>
        <p:spPr>
          <a:xfrm>
            <a:off x="570271" y="4360661"/>
            <a:ext cx="800345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i="0" u="sng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Віктимність</a:t>
            </a:r>
            <a:r>
              <a:rPr lang="ru-RU" b="1" i="0" u="sng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1" i="0" u="sng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чи</a:t>
            </a:r>
            <a:r>
              <a:rPr lang="ru-RU" b="1" i="0" u="sng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u="sng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виктимогенність</a:t>
            </a:r>
            <a:r>
              <a:rPr lang="ru-RU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–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набуті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людиною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фізичні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психологічні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соціальні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риси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ознаки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які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можуть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зробити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її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схильною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перетворення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на жертву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злочину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. —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«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особлива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властивість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потерпілої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від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злочину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особи, яка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полягає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її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схильності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стати (за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певних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обставин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) жертвою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злочину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092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60EFEF-633A-221F-FA8B-7A32B5C7A436}"/>
              </a:ext>
            </a:extLst>
          </p:cNvPr>
          <p:cNvSpPr txBox="1"/>
          <p:nvPr/>
        </p:nvSpPr>
        <p:spPr>
          <a:xfrm>
            <a:off x="442451" y="1189813"/>
            <a:ext cx="8298425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Віктимізація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>
                <a:effectLst/>
                <a:latin typeface="Roboto" panose="02000000000000000000" pitchFamily="2" charset="0"/>
              </a:rPr>
              <a:t>–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процес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перетворення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особи на жертву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злочину</a:t>
            </a:r>
            <a:r>
              <a:rPr lang="ru-RU" b="0" i="0" dirty="0">
                <a:effectLst/>
                <a:latin typeface="Roboto" panose="02000000000000000000" pitchFamily="2" charset="0"/>
              </a:rPr>
              <a:t>, 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також</a:t>
            </a:r>
            <a:r>
              <a:rPr lang="ru-RU" b="0" i="0" dirty="0">
                <a:effectLst/>
                <a:latin typeface="Roboto" panose="02000000000000000000" pitchFamily="2" charset="0"/>
              </a:rPr>
              <a:t> результат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функціонального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впливу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злочинності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цілому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виявлятися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на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різних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рівнях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впливу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на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потерпілих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членів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їх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сімей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соціальних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груп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спільностей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(Лев Франк).</a:t>
            </a:r>
          </a:p>
          <a:p>
            <a:pPr algn="just"/>
            <a:endParaRPr lang="ru-RU" dirty="0">
              <a:latin typeface="Roboto" panose="02000000000000000000" pitchFamily="2" charset="0"/>
            </a:endParaRPr>
          </a:p>
          <a:p>
            <a:pPr algn="just"/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Віктимність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–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схильність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особистості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ставати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жертвою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внаслідок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її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способу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соціально-демографічних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характеристик.</a:t>
            </a:r>
          </a:p>
          <a:p>
            <a:pPr algn="just"/>
            <a:endParaRPr lang="ru-RU" dirty="0">
              <a:latin typeface="Roboto" panose="02000000000000000000" pitchFamily="2" charset="0"/>
            </a:endParaRPr>
          </a:p>
          <a:p>
            <a:pPr algn="just"/>
            <a:r>
              <a:rPr lang="ru-RU" b="0" i="0" dirty="0" err="1">
                <a:effectLst/>
                <a:latin typeface="Roboto" panose="02000000000000000000" pitchFamily="2" charset="0"/>
              </a:rPr>
              <a:t>Важливу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роль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відіграє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розуміння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взаємозв'язку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"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злочинець-потерпілий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" </a:t>
            </a:r>
            <a:r>
              <a:rPr lang="ru-RU" b="0" i="0" dirty="0">
                <a:effectLst/>
                <a:latin typeface="Roboto" panose="02000000000000000000" pitchFamily="2" charset="0"/>
              </a:rPr>
              <a:t>як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системи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відносин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між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зазначеними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суб'єктами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в рамках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криміногенної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ситуації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надає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значний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вплив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на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розвиток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генез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механізму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.</a:t>
            </a:r>
          </a:p>
          <a:p>
            <a:pPr algn="just"/>
            <a:endParaRPr lang="ru-RU" dirty="0">
              <a:latin typeface="Roboto" panose="02000000000000000000" pitchFamily="2" charset="0"/>
            </a:endParaRPr>
          </a:p>
          <a:p>
            <a:pPr algn="just"/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Індивідуальна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віктимність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>
                <a:effectLst/>
                <a:latin typeface="Roboto" panose="02000000000000000000" pitchFamily="2" charset="0"/>
              </a:rPr>
              <a:t>–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потенційна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(як і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реалізована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)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підвищена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здатність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стати жертвою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злочинного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посягання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умови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об'єктивно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цього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можна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було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б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уникнути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Іншими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словами,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нездатність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уникнути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небезпеки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там, де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її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об'єктивно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можна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запобігти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838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A3BA95-3079-0599-2751-CB7DAFF9A2B3}"/>
              </a:ext>
            </a:extLst>
          </p:cNvPr>
          <p:cNvSpPr txBox="1"/>
          <p:nvPr/>
        </p:nvSpPr>
        <p:spPr>
          <a:xfrm>
            <a:off x="457200" y="2202822"/>
            <a:ext cx="82296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ru-RU" b="0" i="0" dirty="0">
              <a:effectLst/>
              <a:latin typeface="Roboto" panose="02000000000000000000" pitchFamily="2" charset="0"/>
            </a:endParaRPr>
          </a:p>
          <a:p>
            <a:pPr algn="just"/>
            <a:r>
              <a:rPr lang="ru-RU" b="0" i="0" dirty="0">
                <a:effectLst/>
                <a:latin typeface="Roboto" panose="02000000000000000000" pitchFamily="2" charset="0"/>
              </a:rPr>
              <a:t>Г. Шнайдер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зазначає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немає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"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природжених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жертв"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"жертв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природи</a:t>
            </a:r>
            <a:r>
              <a:rPr lang="ru-RU" b="0" i="0" dirty="0">
                <a:effectLst/>
                <a:latin typeface="Roboto" panose="02000000000000000000" pitchFamily="2" charset="0"/>
              </a:rPr>
              <a:t>". Але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набуті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людиною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фізичні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психічні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соціальні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риси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ознаки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(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фізичні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інші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недоліки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нездатність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самозахисту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недостатня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готовність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неї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особлива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зовнішня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психічна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матеріальна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привабливість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)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можуть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зробити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особу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схильною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перетворення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на жертву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злочину</a:t>
            </a:r>
            <a:r>
              <a:rPr lang="ru-RU" b="0" i="0" dirty="0">
                <a:effectLst/>
                <a:latin typeface="Roboto" panose="02000000000000000000" pitchFamily="2" charset="0"/>
              </a:rPr>
              <a:t>.</a:t>
            </a:r>
          </a:p>
          <a:p>
            <a:pPr algn="just"/>
            <a:endParaRPr lang="ru-RU" dirty="0">
              <a:latin typeface="Roboto" panose="02000000000000000000" pitchFamily="2" charset="0"/>
            </a:endParaRPr>
          </a:p>
          <a:p>
            <a:pPr algn="just"/>
            <a:r>
              <a:rPr lang="ru-RU" b="0" i="0" dirty="0" err="1">
                <a:effectLst/>
                <a:latin typeface="Roboto" panose="02000000000000000000" pitchFamily="2" charset="0"/>
              </a:rPr>
              <a:t>Японський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віктимолог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Коїті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Міядзава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виділяв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загальну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віктимність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залежить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соціальних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рольових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гендерних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характеристик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та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спеціальну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віктимність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реалізується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в установках,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властивостях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атрибуціях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особистості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. При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нашаруванні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двох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типів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один на одного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збільшується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C0A49F-F788-CA4D-410A-AD54BD23680A}"/>
              </a:ext>
            </a:extLst>
          </p:cNvPr>
          <p:cNvSpPr txBox="1"/>
          <p:nvPr/>
        </p:nvSpPr>
        <p:spPr>
          <a:xfrm>
            <a:off x="457200" y="448496"/>
            <a:ext cx="706447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Особистісний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компонент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індивідуальної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віктимності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>
                <a:effectLst/>
                <a:latin typeface="Roboto" panose="02000000000000000000" pitchFamily="2" charset="0"/>
              </a:rPr>
              <a:t>–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здатність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стати жертвою через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певні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властиві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індивіду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суб'єктивні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Підвищений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ступінь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вразливості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випливає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із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наявності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відповідних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віктимных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схильностей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тобто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соціальних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психологічних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біофізичних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якостей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підвищують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ступінь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вразливості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індивіда</a:t>
            </a:r>
            <a:r>
              <a:rPr lang="ru-RU" b="0" i="0" dirty="0">
                <a:effectLst/>
                <a:latin typeface="Roboto" panose="020000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4104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A3BA95-3079-0599-2751-CB7DAFF9A2B3}"/>
              </a:ext>
            </a:extLst>
          </p:cNvPr>
          <p:cNvSpPr txBox="1"/>
          <p:nvPr/>
        </p:nvSpPr>
        <p:spPr>
          <a:xfrm>
            <a:off x="457200" y="1764322"/>
            <a:ext cx="82296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Евентуальна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Roboto" panose="02000000000000000000" pitchFamily="2" charset="0"/>
              </a:rPr>
              <a:t>віктимність</a:t>
            </a:r>
            <a:r>
              <a:rPr lang="ru-RU" dirty="0">
                <a:solidFill>
                  <a:srgbClr val="FFFF00"/>
                </a:solidFill>
                <a:latin typeface="Roboto" panose="02000000000000000000" pitchFamily="2" charset="0"/>
              </a:rPr>
              <a:t> </a:t>
            </a:r>
            <a:r>
              <a:rPr lang="ru-RU" dirty="0">
                <a:latin typeface="Roboto" panose="02000000000000000000" pitchFamily="2" charset="0"/>
              </a:rPr>
              <a:t>(</a:t>
            </a:r>
            <a:r>
              <a:rPr lang="ru-RU" dirty="0" err="1">
                <a:latin typeface="Roboto" panose="02000000000000000000" pitchFamily="2" charset="0"/>
              </a:rPr>
              <a:t>від</a:t>
            </a:r>
            <a:r>
              <a:rPr lang="ru-RU" dirty="0">
                <a:latin typeface="Roboto" panose="02000000000000000000" pitchFamily="2" charset="0"/>
              </a:rPr>
              <a:t> лат. </a:t>
            </a:r>
            <a:r>
              <a:rPr lang="en-US" i="1" dirty="0" err="1">
                <a:latin typeface="Roboto" panose="02000000000000000000" pitchFamily="2" charset="0"/>
              </a:rPr>
              <a:t>eventus</a:t>
            </a:r>
            <a:r>
              <a:rPr lang="en-US" dirty="0">
                <a:latin typeface="Roboto" panose="02000000000000000000" pitchFamily="2" charset="0"/>
              </a:rPr>
              <a:t> – </a:t>
            </a:r>
            <a:r>
              <a:rPr lang="ru-RU" dirty="0" err="1">
                <a:latin typeface="Roboto" panose="02000000000000000000" pitchFamily="2" charset="0"/>
              </a:rPr>
              <a:t>випадок</a:t>
            </a:r>
            <a:r>
              <a:rPr lang="ru-RU" dirty="0">
                <a:latin typeface="Roboto" panose="02000000000000000000" pitchFamily="2" charset="0"/>
              </a:rPr>
              <a:t>) 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«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потенції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»,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означає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можливість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при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нагоді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за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відомих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обставин</a:t>
            </a:r>
            <a:r>
              <a:rPr lang="ru-RU" b="0" i="0" dirty="0">
                <a:effectLst/>
                <a:latin typeface="Roboto" panose="02000000000000000000" pitchFamily="2" charset="0"/>
              </a:rPr>
              <a:t>, за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певної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ситуації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стати жертвою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злочину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включає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причинно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зумовлені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причинно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відповідні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девіації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. Характеристики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евентуальної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віктимності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здебільшого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визначаються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частотою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віктимізації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певних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верств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груп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населення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закономірностями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властивими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такій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віктимізації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algn="just"/>
            <a:endParaRPr lang="ru-RU" dirty="0">
              <a:latin typeface="Roboto" panose="02000000000000000000" pitchFamily="2" charset="0"/>
            </a:endParaRPr>
          </a:p>
          <a:p>
            <a:pPr algn="just"/>
            <a:endParaRPr lang="ru-RU" b="0" i="0" dirty="0">
              <a:solidFill>
                <a:srgbClr val="FFFF00"/>
              </a:solidFill>
              <a:effectLst/>
              <a:latin typeface="Roboto" panose="02000000000000000000" pitchFamily="2" charset="0"/>
            </a:endParaRPr>
          </a:p>
          <a:p>
            <a:pPr algn="just"/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Децидивна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Roboto" panose="02000000000000000000" pitchFamily="2" charset="0"/>
              </a:rPr>
              <a:t>віктимність</a:t>
            </a:r>
            <a:r>
              <a:rPr lang="ru-RU" dirty="0">
                <a:solidFill>
                  <a:srgbClr val="FFFF00"/>
                </a:solidFill>
                <a:latin typeface="Roboto" panose="02000000000000000000" pitchFamily="2" charset="0"/>
              </a:rPr>
              <a:t> </a:t>
            </a:r>
            <a:r>
              <a:rPr lang="ru-RU" dirty="0">
                <a:latin typeface="Roboto" panose="02000000000000000000" pitchFamily="2" charset="0"/>
              </a:rPr>
              <a:t>(</a:t>
            </a:r>
            <a:r>
              <a:rPr lang="ru-RU" dirty="0" err="1">
                <a:latin typeface="Roboto" panose="02000000000000000000" pitchFamily="2" charset="0"/>
              </a:rPr>
              <a:t>від</a:t>
            </a:r>
            <a:r>
              <a:rPr lang="ru-RU" dirty="0">
                <a:latin typeface="Roboto" panose="02000000000000000000" pitchFamily="2" charset="0"/>
              </a:rPr>
              <a:t> лат. </a:t>
            </a:r>
            <a:r>
              <a:rPr lang="en-US" i="1" dirty="0" err="1">
                <a:latin typeface="Roboto" panose="02000000000000000000" pitchFamily="2" charset="0"/>
              </a:rPr>
              <a:t>decido</a:t>
            </a:r>
            <a:r>
              <a:rPr lang="en-US" dirty="0">
                <a:latin typeface="Roboto" panose="02000000000000000000" pitchFamily="2" charset="0"/>
              </a:rPr>
              <a:t> – </a:t>
            </a:r>
            <a:r>
              <a:rPr lang="ru-RU" dirty="0" err="1">
                <a:latin typeface="Roboto" panose="02000000000000000000" pitchFamily="2" charset="0"/>
              </a:rPr>
              <a:t>рішення</a:t>
            </a:r>
            <a:r>
              <a:rPr lang="ru-RU" dirty="0">
                <a:latin typeface="Roboto" panose="02000000000000000000" pitchFamily="2" charset="0"/>
              </a:rPr>
              <a:t>) </a:t>
            </a:r>
            <a:r>
              <a:rPr lang="ru-RU" dirty="0" err="1"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«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»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охоплює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стадії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підготовки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прийняття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віктимогенного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рішення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, 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також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саму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віктимну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активність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відповідно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включає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доцільні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цілеобумовлені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девіації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служать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каталізатором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злочину</a:t>
            </a:r>
            <a:r>
              <a:rPr lang="ru-RU" b="0" i="0" dirty="0"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786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A3BA95-3079-0599-2751-CB7DAFF9A2B3}"/>
              </a:ext>
            </a:extLst>
          </p:cNvPr>
          <p:cNvSpPr txBox="1"/>
          <p:nvPr/>
        </p:nvSpPr>
        <p:spPr>
          <a:xfrm>
            <a:off x="1602659" y="446798"/>
            <a:ext cx="57961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Причини </a:t>
            </a:r>
            <a:r>
              <a:rPr lang="uk-UA" sz="2000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віктимної</a:t>
            </a:r>
            <a:r>
              <a:rPr lang="uk-UA" sz="20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поведінки</a:t>
            </a:r>
            <a:endParaRPr lang="en-US" sz="20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80B08D-C461-49A3-085A-241050AEE118}"/>
              </a:ext>
            </a:extLst>
          </p:cNvPr>
          <p:cNvSpPr txBox="1"/>
          <p:nvPr/>
        </p:nvSpPr>
        <p:spPr>
          <a:xfrm>
            <a:off x="432619" y="1392899"/>
            <a:ext cx="827876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i="1" dirty="0" err="1">
                <a:effectLst/>
                <a:latin typeface="Roboto" panose="02000000000000000000" pitchFamily="2" charset="0"/>
              </a:rPr>
              <a:t>Психоаналітична</a:t>
            </a:r>
            <a:r>
              <a:rPr lang="ru-RU" b="1" i="1" dirty="0">
                <a:effectLst/>
                <a:latin typeface="Roboto" panose="02000000000000000000" pitchFamily="2" charset="0"/>
              </a:rPr>
              <a:t> парадигма: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схильність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стати жертвою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пояснюють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наявністю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несвідомого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почуття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провини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сорому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бажання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бути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покараним</a:t>
            </a:r>
            <a:r>
              <a:rPr lang="ru-RU" b="0" i="0" dirty="0">
                <a:effectLst/>
                <a:latin typeface="Roboto" panose="02000000000000000000" pitchFamily="2" charset="0"/>
              </a:rPr>
              <a:t>, 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також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проекцією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власних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агресивних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імпульсів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на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злочинця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може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призводити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його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вимушеної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агресивної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реакції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, і, таким чином, до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опосередкованого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задоволення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algn="just"/>
            <a:endParaRPr lang="ru-RU" dirty="0">
              <a:latin typeface="Roboto" panose="02000000000000000000" pitchFamily="2" charset="0"/>
            </a:endParaRPr>
          </a:p>
          <a:p>
            <a:pPr algn="just"/>
            <a:r>
              <a:rPr lang="ru-RU" b="0" i="0" dirty="0">
                <a:effectLst/>
                <a:latin typeface="Roboto" panose="02000000000000000000" pitchFamily="2" charset="0"/>
              </a:rPr>
              <a:t>Люди,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свідомо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несвідомо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обирають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соціальну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роль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(установка на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безпорадність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небажання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змінювати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власне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становище без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втручання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ззовні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низька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самооцінка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заляканість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підвищена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готовність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навчення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засвоєння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стереотипів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 боку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суспільства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громади</a:t>
            </a:r>
            <a:r>
              <a:rPr lang="ru-RU" b="0" i="0" dirty="0">
                <a:effectLst/>
                <a:latin typeface="Roboto" panose="02000000000000000000" pitchFamily="2" charset="0"/>
              </a:rPr>
              <a:t>)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частіше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підсвідомою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метою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отримати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якнайбільше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співчуття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соціальної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підтримки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виправданості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рольової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позиції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.</a:t>
            </a:r>
          </a:p>
          <a:p>
            <a:pPr algn="just"/>
            <a:endParaRPr lang="ru-RU" dirty="0">
              <a:latin typeface="Roboto" panose="02000000000000000000" pitchFamily="2" charset="0"/>
            </a:endParaRPr>
          </a:p>
          <a:p>
            <a:pPr algn="just"/>
            <a:r>
              <a:rPr lang="ru-RU" b="0" i="0" dirty="0" err="1">
                <a:effectLst/>
                <a:latin typeface="Roboto" panose="02000000000000000000" pitchFamily="2" charset="0"/>
              </a:rPr>
              <a:t>Інтеріоризація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віктимогенних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норм, правил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субкультури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віктимні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внутрішньоособистісні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конфлікти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можуть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відігравати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значну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роль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формуванні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провокуючої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поведінки</a:t>
            </a:r>
            <a:r>
              <a:rPr lang="ru-RU" dirty="0"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499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A3BA95-3079-0599-2751-CB7DAFF9A2B3}"/>
              </a:ext>
            </a:extLst>
          </p:cNvPr>
          <p:cNvSpPr txBox="1"/>
          <p:nvPr/>
        </p:nvSpPr>
        <p:spPr>
          <a:xfrm>
            <a:off x="1602659" y="446798"/>
            <a:ext cx="57961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endParaRPr lang="en-US" sz="20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80B08D-C461-49A3-085A-241050AEE118}"/>
              </a:ext>
            </a:extLst>
          </p:cNvPr>
          <p:cNvSpPr txBox="1"/>
          <p:nvPr/>
        </p:nvSpPr>
        <p:spPr>
          <a:xfrm>
            <a:off x="471948" y="1845183"/>
            <a:ext cx="820010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>
                <a:effectLst/>
                <a:latin typeface="Roboto" panose="02000000000000000000" pitchFamily="2" charset="0"/>
              </a:rPr>
              <a:t>До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основних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станів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пов'язаних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інтеріоризацією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норм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подібних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групових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субкультур,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можна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віднести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: </a:t>
            </a:r>
          </a:p>
          <a:p>
            <a:pPr algn="just"/>
            <a:endParaRPr lang="ru-RU" b="0" i="0" dirty="0">
              <a:effectLst/>
              <a:latin typeface="Roboto" panose="02000000000000000000" pitchFamily="2" charset="0"/>
            </a:endParaRPr>
          </a:p>
          <a:p>
            <a:pPr algn="just"/>
            <a:r>
              <a:rPr lang="ru-RU" b="0" i="0" dirty="0">
                <a:effectLst/>
                <a:latin typeface="Roboto" panose="02000000000000000000" pitchFamily="2" charset="0"/>
              </a:rPr>
              <a:t>▪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гіпервіктимність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(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прагнення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бездумного,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нічим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не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контрольованого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ризику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досягнення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ейфорії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подолання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надто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небезпечних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перешкод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провокування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критичних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конфліктних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ситуацій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); </a:t>
            </a:r>
          </a:p>
          <a:p>
            <a:pPr algn="just"/>
            <a:endParaRPr lang="ru-RU" b="0" i="0" dirty="0">
              <a:effectLst/>
              <a:latin typeface="Roboto" panose="02000000000000000000" pitchFamily="2" charset="0"/>
            </a:endParaRPr>
          </a:p>
          <a:p>
            <a:pPr algn="just"/>
            <a:r>
              <a:rPr lang="ru-RU" b="0" i="0" dirty="0">
                <a:effectLst/>
                <a:latin typeface="Roboto" panose="02000000000000000000" pitchFamily="2" charset="0"/>
              </a:rPr>
              <a:t>▪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гіповіктимність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>
                <a:effectLst/>
                <a:latin typeface="Roboto" panose="02000000000000000000" pitchFamily="2" charset="0"/>
              </a:rPr>
              <a:t>(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забезпечення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підвищеної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безпеки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обмеженість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спілкування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соціальних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контактів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уникнення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труднощів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та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реалій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сучасного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життя</a:t>
            </a:r>
            <a:r>
              <a:rPr lang="ru-RU" b="0" i="0" dirty="0">
                <a:effectLst/>
                <a:latin typeface="Roboto" panose="02000000000000000000" pitchFamily="2" charset="0"/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4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A3BA95-3079-0599-2751-CB7DAFF9A2B3}"/>
              </a:ext>
            </a:extLst>
          </p:cNvPr>
          <p:cNvSpPr txBox="1"/>
          <p:nvPr/>
        </p:nvSpPr>
        <p:spPr>
          <a:xfrm>
            <a:off x="1602659" y="446798"/>
            <a:ext cx="57961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endParaRPr lang="en-US" sz="20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80B08D-C461-49A3-085A-241050AEE118}"/>
              </a:ext>
            </a:extLst>
          </p:cNvPr>
          <p:cNvSpPr txBox="1"/>
          <p:nvPr/>
        </p:nvSpPr>
        <p:spPr>
          <a:xfrm>
            <a:off x="302342" y="446798"/>
            <a:ext cx="8396749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Класифікація</a:t>
            </a:r>
            <a:r>
              <a:rPr lang="ru-RU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жертв </a:t>
            </a:r>
            <a:r>
              <a:rPr lang="ru-RU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злочинів</a:t>
            </a:r>
            <a:r>
              <a:rPr lang="ru-RU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: </a:t>
            </a:r>
          </a:p>
          <a:p>
            <a:pPr algn="just"/>
            <a:endParaRPr lang="ru-RU" b="0" i="0" dirty="0">
              <a:solidFill>
                <a:srgbClr val="FFFF00"/>
              </a:solidFill>
              <a:effectLst/>
              <a:latin typeface="Roboto" panose="02000000000000000000" pitchFamily="2" charset="0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Агресивні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групу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становлять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полягає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нападі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на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заподіювача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шкоди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інших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осіб</a:t>
            </a:r>
            <a:r>
              <a:rPr lang="ru-RU" b="0" i="0" dirty="0">
                <a:effectLst/>
                <a:latin typeface="Roboto" panose="02000000000000000000" pitchFamily="2" charset="0"/>
              </a:rPr>
              <a:t> (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агресивні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ґвалтівники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)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агресії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інших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формах –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образі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наклепі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знущанні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тощо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(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агресивні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провокатори</a:t>
            </a:r>
            <a:r>
              <a:rPr lang="ru-RU" b="0" i="0" dirty="0">
                <a:effectLst/>
                <a:latin typeface="Roboto" panose="02000000000000000000" pitchFamily="2" charset="0"/>
              </a:rPr>
              <a:t>).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Активні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>
                <a:effectLst/>
                <a:latin typeface="Roboto" panose="02000000000000000000" pitchFamily="2" charset="0"/>
              </a:rPr>
              <a:t>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групу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входять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пов'язана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нападом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поштовхом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вигляді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конфліктного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контакту, але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заподіяння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їм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шкоди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відбувається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їхнього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активного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сприяння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: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свідомі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підбурювачі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необережні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підбурювачі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свідомі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самопричинники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необережні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самопричинники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Ініціативні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>
                <a:effectLst/>
                <a:latin typeface="Roboto" panose="02000000000000000000" pitchFamily="2" charset="0"/>
              </a:rPr>
              <a:t>До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цієї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групи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входять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поведінка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має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позитивний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характер, але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призводить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заподіяння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їм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шкоди</a:t>
            </a:r>
            <a:r>
              <a:rPr lang="ru-RU" b="0" i="0" dirty="0">
                <a:effectLst/>
                <a:latin typeface="Roboto" panose="02000000000000000000" pitchFamily="2" charset="0"/>
              </a:rPr>
              <a:t>: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ініціативні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посадою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ініціативні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громадським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станом,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ініціативні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особистісних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якостей</a:t>
            </a:r>
            <a:r>
              <a:rPr lang="ru-RU" b="0" i="0" dirty="0">
                <a:effectLst/>
                <a:latin typeface="Roboto" panose="02000000000000000000" pitchFamily="2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Пасивні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. </a:t>
            </a:r>
            <a:r>
              <a:rPr lang="ru-RU" b="0" i="0" dirty="0">
                <a:effectLst/>
                <a:latin typeface="Roboto" panose="02000000000000000000" pitchFamily="2" charset="0"/>
              </a:rPr>
              <a:t>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групу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входять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особи,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не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чинять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опору,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протидії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злочинцю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різних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причин: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об'єктивно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не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здатні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до опору (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стабільно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тимчасово</a:t>
            </a:r>
            <a:r>
              <a:rPr lang="ru-RU" b="0" i="0" dirty="0">
                <a:effectLst/>
                <a:latin typeface="Roboto" panose="02000000000000000000" pitchFamily="2" charset="0"/>
              </a:rPr>
              <a:t>),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об'єктивно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здатні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до опору.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Некритичні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effectLst/>
                <a:latin typeface="Roboto" panose="02000000000000000000" pitchFamily="2" charset="0"/>
              </a:rPr>
              <a:t>. До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цієї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групи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входять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особи,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які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демонструють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необачність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невміння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правильно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оцінити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життєві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ситуації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: з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низьким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освітнім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рівнем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низьким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інтелектом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неповнолітні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особи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похилого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віку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хворі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зокрема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психічно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хворі</a:t>
            </a:r>
            <a:r>
              <a:rPr lang="ru-RU" dirty="0"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151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A3BA95-3079-0599-2751-CB7DAFF9A2B3}"/>
              </a:ext>
            </a:extLst>
          </p:cNvPr>
          <p:cNvSpPr txBox="1"/>
          <p:nvPr/>
        </p:nvSpPr>
        <p:spPr>
          <a:xfrm>
            <a:off x="1602659" y="446798"/>
            <a:ext cx="57961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endParaRPr lang="en-US" sz="2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68A9E5-9FAC-A95C-329A-4F9B484BC6EC}"/>
              </a:ext>
            </a:extLst>
          </p:cNvPr>
          <p:cNvSpPr txBox="1"/>
          <p:nvPr/>
        </p:nvSpPr>
        <p:spPr>
          <a:xfrm>
            <a:off x="408039" y="782429"/>
            <a:ext cx="8327921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                      Характеристика жертв </a:t>
            </a:r>
            <a:r>
              <a:rPr lang="ru-RU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різних</a:t>
            </a:r>
            <a:r>
              <a:rPr lang="ru-RU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категорій</a:t>
            </a:r>
            <a:r>
              <a:rPr lang="ru-RU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1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злочинів</a:t>
            </a:r>
            <a:r>
              <a:rPr lang="ru-RU" b="1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</a:p>
          <a:p>
            <a:pPr algn="just"/>
            <a:endParaRPr lang="ru-RU" dirty="0">
              <a:solidFill>
                <a:srgbClr val="000000"/>
              </a:solidFill>
              <a:latin typeface="Roboto" panose="02000000000000000000" pitchFamily="2" charset="0"/>
            </a:endParaRPr>
          </a:p>
          <a:p>
            <a:pPr algn="just"/>
            <a:endParaRPr lang="ru-RU" b="0" i="0" dirty="0">
              <a:solidFill>
                <a:srgbClr val="000000"/>
              </a:solidFill>
              <a:effectLst/>
              <a:latin typeface="Roboto" panose="02000000000000000000" pitchFamily="2" charset="0"/>
            </a:endParaRPr>
          </a:p>
          <a:p>
            <a:pPr algn="just"/>
            <a:r>
              <a:rPr lang="ru-RU" b="0" i="0" dirty="0">
                <a:effectLst/>
                <a:latin typeface="Roboto" panose="02000000000000000000" pitchFamily="2" charset="0"/>
              </a:rPr>
              <a:t>У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низці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досліджень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було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встановлено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b="0" i="0" dirty="0">
                <a:effectLst/>
                <a:latin typeface="Roboto" panose="02000000000000000000" pitchFamily="2" charset="0"/>
              </a:rPr>
              <a:t>: </a:t>
            </a:r>
          </a:p>
          <a:p>
            <a:pPr algn="just"/>
            <a:endParaRPr lang="ru-RU" dirty="0">
              <a:latin typeface="Roboto" panose="02000000000000000000" pitchFamily="2" charset="0"/>
            </a:endParaRPr>
          </a:p>
          <a:p>
            <a:pPr algn="just"/>
            <a:r>
              <a:rPr lang="ru-RU" b="0" i="0" dirty="0">
                <a:effectLst/>
                <a:latin typeface="Roboto" panose="02000000000000000000" pitchFamily="2" charset="0"/>
              </a:rPr>
              <a:t>▪ 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жертву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вбивства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характеризують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необачність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надмірна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ризикованість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конфліктність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схильність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до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агресії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егоцентризм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зловживання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алкоголем, часто жертва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знайома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злочинцем</a:t>
            </a:r>
            <a:r>
              <a:rPr lang="ru-RU" b="0" i="0" dirty="0">
                <a:effectLst/>
                <a:latin typeface="Roboto" panose="02000000000000000000" pitchFamily="2" charset="0"/>
              </a:rPr>
              <a:t>; </a:t>
            </a:r>
          </a:p>
          <a:p>
            <a:pPr algn="just"/>
            <a:endParaRPr lang="ru-RU" dirty="0">
              <a:latin typeface="Roboto" panose="02000000000000000000" pitchFamily="2" charset="0"/>
            </a:endParaRPr>
          </a:p>
          <a:p>
            <a:pPr algn="just"/>
            <a:r>
              <a:rPr lang="ru-RU" b="0" i="0" dirty="0">
                <a:effectLst/>
                <a:latin typeface="Roboto" panose="02000000000000000000" pitchFamily="2" charset="0"/>
              </a:rPr>
              <a:t>▪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фізичного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насильства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>
                <a:effectLst/>
                <a:latin typeface="Roboto" panose="02000000000000000000" pitchFamily="2" charset="0"/>
              </a:rPr>
              <a:t>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більшості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випадків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знайомі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злочинцем</a:t>
            </a:r>
            <a:r>
              <a:rPr lang="ru-RU" b="0" i="0" dirty="0">
                <a:effectLst/>
                <a:latin typeface="Roboto" panose="02000000000000000000" pitchFamily="2" charset="0"/>
              </a:rPr>
              <a:t> і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знаходяться</a:t>
            </a:r>
            <a:r>
              <a:rPr lang="ru-RU" b="0" i="0" dirty="0">
                <a:effectLst/>
                <a:latin typeface="Roboto" panose="02000000000000000000" pitchFamily="2" charset="0"/>
              </a:rPr>
              <a:t> в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іншій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залежності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нього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(дружина,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співмешканка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дитина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мати</a:t>
            </a:r>
            <a:r>
              <a:rPr lang="ru-RU" b="0" i="0" dirty="0">
                <a:effectLst/>
                <a:latin typeface="Roboto" panose="02000000000000000000" pitchFamily="2" charset="0"/>
              </a:rPr>
              <a:t>); за характером вони часто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слабовільні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і не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мають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стійких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життєвих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позицій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сформованих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інтересів</a:t>
            </a:r>
            <a:r>
              <a:rPr lang="ru-RU" b="0" i="0" dirty="0">
                <a:effectLst/>
                <a:latin typeface="Roboto" panose="02000000000000000000" pitchFamily="2" charset="0"/>
              </a:rPr>
              <a:t>, часом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ведуть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аморальний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спосіб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життя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нерідко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їхній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соціальний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статус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вищий</a:t>
            </a:r>
            <a:r>
              <a:rPr lang="ru-RU" b="0" i="0" dirty="0">
                <a:effectLst/>
                <a:latin typeface="Roboto" panose="02000000000000000000" pitchFamily="2" charset="0"/>
              </a:rPr>
              <a:t> за статус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катувальника</a:t>
            </a:r>
            <a:r>
              <a:rPr lang="ru-RU" b="0" i="0" dirty="0">
                <a:effectLst/>
                <a:latin typeface="Roboto" panose="02000000000000000000" pitchFamily="2" charset="0"/>
              </a:rPr>
              <a:t>; </a:t>
            </a:r>
          </a:p>
          <a:p>
            <a:pPr algn="just"/>
            <a:endParaRPr lang="ru-RU" dirty="0">
              <a:latin typeface="Roboto" panose="02000000000000000000" pitchFamily="2" charset="0"/>
            </a:endParaRPr>
          </a:p>
          <a:p>
            <a:pPr algn="just"/>
            <a:r>
              <a:rPr lang="ru-RU" b="0" i="0" dirty="0">
                <a:effectLst/>
                <a:latin typeface="Roboto" panose="02000000000000000000" pitchFamily="2" charset="0"/>
              </a:rPr>
              <a:t>▪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жертви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шахраїв</a:t>
            </a:r>
            <a:r>
              <a:rPr lang="ru-RU" b="0" i="0" dirty="0">
                <a:solidFill>
                  <a:srgbClr val="FFFF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надмірно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довірливі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некомпетентні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легковірні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часом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жадібні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чи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відчувають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матеріальні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труднощі</a:t>
            </a:r>
            <a:r>
              <a:rPr lang="ru-RU" b="0" i="0" dirty="0">
                <a:effectLst/>
                <a:latin typeface="Roboto" panose="02000000000000000000" pitchFamily="2" charset="0"/>
              </a:rPr>
              <a:t>,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нерідко</a:t>
            </a:r>
            <a:r>
              <a:rPr lang="ru-RU" b="0" i="0" dirty="0"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effectLst/>
                <a:latin typeface="Roboto" panose="02000000000000000000" pitchFamily="2" charset="0"/>
              </a:rPr>
              <a:t>забобонні</a:t>
            </a:r>
            <a:r>
              <a:rPr lang="ru-RU" b="0" i="0" dirty="0">
                <a:effectLst/>
                <a:latin typeface="Roboto" panose="02000000000000000000" pitchFamily="2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797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165</TotalTime>
  <Words>2126</Words>
  <Application>Microsoft Office PowerPoint</Application>
  <PresentationFormat>Экран (4:3)</PresentationFormat>
  <Paragraphs>119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Century Gothic</vt:lpstr>
      <vt:lpstr>Roboto</vt:lpstr>
      <vt:lpstr>Wingdings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Natalia Kalaitan</dc:creator>
  <cp:lastModifiedBy>Natalia Kalaitan</cp:lastModifiedBy>
  <cp:revision>29</cp:revision>
  <dcterms:created xsi:type="dcterms:W3CDTF">2023-04-11T14:20:44Z</dcterms:created>
  <dcterms:modified xsi:type="dcterms:W3CDTF">2023-04-11T17:06:10Z</dcterms:modified>
</cp:coreProperties>
</file>