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76" r:id="rId2"/>
    <p:sldId id="278" r:id="rId3"/>
    <p:sldId id="279" r:id="rId4"/>
    <p:sldId id="273" r:id="rId5"/>
    <p:sldId id="274" r:id="rId6"/>
    <p:sldId id="275" r:id="rId7"/>
    <p:sldId id="256" r:id="rId8"/>
    <p:sldId id="257" r:id="rId9"/>
    <p:sldId id="258" r:id="rId10"/>
    <p:sldId id="259" r:id="rId11"/>
    <p:sldId id="260" r:id="rId12"/>
    <p:sldId id="277" r:id="rId13"/>
    <p:sldId id="261" r:id="rId14"/>
    <p:sldId id="262" r:id="rId15"/>
    <p:sldId id="263" r:id="rId16"/>
    <p:sldId id="264" r:id="rId17"/>
    <p:sldId id="266" r:id="rId18"/>
    <p:sldId id="267" r:id="rId19"/>
    <p:sldId id="268" r:id="rId20"/>
    <p:sldId id="269" r:id="rId21"/>
    <p:sldId id="270" r:id="rId22"/>
    <p:sldId id="271" r:id="rId23"/>
    <p:sldId id="272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27" autoAdjust="0"/>
    <p:restoredTop sz="94660"/>
  </p:normalViewPr>
  <p:slideViewPr>
    <p:cSldViewPr>
      <p:cViewPr varScale="1">
        <p:scale>
          <a:sx n="77" d="100"/>
          <a:sy n="77" d="100"/>
        </p:scale>
        <p:origin x="1805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824FE4-152E-4C52-B495-CB09C76938A3}" type="doc">
      <dgm:prSet loTypeId="urn:microsoft.com/office/officeart/2005/8/layout/equation2" loCatId="relationship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6D0BC77-E2B0-4E84-B0F7-32246BE5C3C5}">
      <dgm:prSet phldrT="[Текст]" custT="1"/>
      <dgm:spPr/>
      <dgm:t>
        <a:bodyPr/>
        <a:lstStyle/>
        <a:p>
          <a:r>
            <a:rPr lang="ru-RU" sz="1400" dirty="0">
              <a:latin typeface="Arial" panose="020B0604020202020204" pitchFamily="34" charset="0"/>
              <a:cs typeface="Arial" panose="020B0604020202020204" pitchFamily="34" charset="0"/>
            </a:rPr>
            <a:t>ЮРИСПРУДЕНЦІЯ</a:t>
          </a:r>
          <a:endParaRPr lang="en-US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B3656A7-A4DE-4EDF-BD59-8D387D5948C0}" type="parTrans" cxnId="{B3260DDD-9FD7-4A4C-9FDF-87B9122902C9}">
      <dgm:prSet/>
      <dgm:spPr/>
      <dgm:t>
        <a:bodyPr/>
        <a:lstStyle/>
        <a:p>
          <a:endParaRPr lang="en-US"/>
        </a:p>
      </dgm:t>
    </dgm:pt>
    <dgm:pt modelId="{47427E65-5B91-44D8-B7BB-62A9FA9A3723}" type="sibTrans" cxnId="{B3260DDD-9FD7-4A4C-9FDF-87B9122902C9}">
      <dgm:prSet/>
      <dgm:spPr/>
      <dgm:t>
        <a:bodyPr/>
        <a:lstStyle/>
        <a:p>
          <a:endParaRPr lang="en-US"/>
        </a:p>
      </dgm:t>
    </dgm:pt>
    <dgm:pt modelId="{615CA42E-36CF-43F9-A9E6-23573AE5D715}">
      <dgm:prSet phldrT="[Текст]" custT="1"/>
      <dgm:spPr/>
      <dgm:t>
        <a:bodyPr/>
        <a:lstStyle/>
        <a:p>
          <a:r>
            <a:rPr lang="ru-RU" sz="1500" kern="1200" dirty="0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ПСИХОЛОГІЯ</a:t>
          </a:r>
          <a:endParaRPr lang="en-US" sz="1500" kern="1200" dirty="0">
            <a:solidFill>
              <a:prstClr val="white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58F84FF9-9ABF-4D03-84B0-9D40B62D547F}" type="parTrans" cxnId="{C1003CBD-29D2-446A-88B3-387DB647A287}">
      <dgm:prSet/>
      <dgm:spPr/>
      <dgm:t>
        <a:bodyPr/>
        <a:lstStyle/>
        <a:p>
          <a:endParaRPr lang="en-US"/>
        </a:p>
      </dgm:t>
    </dgm:pt>
    <dgm:pt modelId="{F2CBB21A-9D38-49E0-A0D5-D578C7FEC77B}" type="sibTrans" cxnId="{C1003CBD-29D2-446A-88B3-387DB647A287}">
      <dgm:prSet/>
      <dgm:spPr/>
      <dgm:t>
        <a:bodyPr/>
        <a:lstStyle/>
        <a:p>
          <a:endParaRPr lang="en-US"/>
        </a:p>
      </dgm:t>
    </dgm:pt>
    <dgm:pt modelId="{A3C46E27-F8BB-4605-B522-020092A1E153}">
      <dgm:prSet phldrT="[Текст]" custT="1"/>
      <dgm:spPr/>
      <dgm:t>
        <a:bodyPr/>
        <a:lstStyle/>
        <a:p>
          <a:r>
            <a:rPr lang="ru-RU" sz="2400" b="1" kern="1200" dirty="0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ЮРИДИЧНА</a:t>
          </a:r>
        </a:p>
        <a:p>
          <a:r>
            <a:rPr lang="ru-RU" sz="2400" b="1" kern="1200" dirty="0" err="1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психологія</a:t>
          </a:r>
          <a:endParaRPr lang="en-US" sz="2400" b="1" kern="1200" dirty="0">
            <a:solidFill>
              <a:prstClr val="white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2F1E3617-E419-4099-9534-354232398A9B}" type="parTrans" cxnId="{6DF7EA37-9123-445C-AA66-C4E9A9D0ACC3}">
      <dgm:prSet/>
      <dgm:spPr/>
      <dgm:t>
        <a:bodyPr/>
        <a:lstStyle/>
        <a:p>
          <a:endParaRPr lang="en-US"/>
        </a:p>
      </dgm:t>
    </dgm:pt>
    <dgm:pt modelId="{E79DCEAF-020F-4BA7-AE00-53650C7E9E44}" type="sibTrans" cxnId="{6DF7EA37-9123-445C-AA66-C4E9A9D0ACC3}">
      <dgm:prSet/>
      <dgm:spPr/>
      <dgm:t>
        <a:bodyPr/>
        <a:lstStyle/>
        <a:p>
          <a:endParaRPr lang="en-US"/>
        </a:p>
      </dgm:t>
    </dgm:pt>
    <dgm:pt modelId="{B860B29F-24A0-42EC-B175-E02D9B6CCA4C}" type="pres">
      <dgm:prSet presAssocID="{2B824FE4-152E-4C52-B495-CB09C76938A3}" presName="Name0" presStyleCnt="0">
        <dgm:presLayoutVars>
          <dgm:dir/>
          <dgm:resizeHandles val="exact"/>
        </dgm:presLayoutVars>
      </dgm:prSet>
      <dgm:spPr/>
    </dgm:pt>
    <dgm:pt modelId="{A646E65B-5305-40F4-9AA4-D8A1E7D21AC6}" type="pres">
      <dgm:prSet presAssocID="{2B824FE4-152E-4C52-B495-CB09C76938A3}" presName="vNodes" presStyleCnt="0"/>
      <dgm:spPr/>
    </dgm:pt>
    <dgm:pt modelId="{2B6689BD-3184-4492-AE22-FC286FEB4C48}" type="pres">
      <dgm:prSet presAssocID="{A6D0BC77-E2B0-4E84-B0F7-32246BE5C3C5}" presName="node" presStyleLbl="node1" presStyleIdx="0" presStyleCnt="3" custScaleX="112117" custScaleY="110484">
        <dgm:presLayoutVars>
          <dgm:bulletEnabled val="1"/>
        </dgm:presLayoutVars>
      </dgm:prSet>
      <dgm:spPr/>
    </dgm:pt>
    <dgm:pt modelId="{C343767F-E043-40D4-B525-325D5961F2E4}" type="pres">
      <dgm:prSet presAssocID="{47427E65-5B91-44D8-B7BB-62A9FA9A3723}" presName="spacerT" presStyleCnt="0"/>
      <dgm:spPr/>
    </dgm:pt>
    <dgm:pt modelId="{7C003383-BE91-443F-B459-323E422EC739}" type="pres">
      <dgm:prSet presAssocID="{47427E65-5B91-44D8-B7BB-62A9FA9A3723}" presName="sibTrans" presStyleLbl="sibTrans2D1" presStyleIdx="0" presStyleCnt="2"/>
      <dgm:spPr/>
    </dgm:pt>
    <dgm:pt modelId="{FAD14748-D219-4E78-BE73-82D02744CC8B}" type="pres">
      <dgm:prSet presAssocID="{47427E65-5B91-44D8-B7BB-62A9FA9A3723}" presName="spacerB" presStyleCnt="0"/>
      <dgm:spPr/>
    </dgm:pt>
    <dgm:pt modelId="{B189F264-1541-4170-8D78-A139078E0567}" type="pres">
      <dgm:prSet presAssocID="{615CA42E-36CF-43F9-A9E6-23573AE5D715}" presName="node" presStyleLbl="node1" presStyleIdx="1" presStyleCnt="3" custScaleX="113324" custScaleY="112368">
        <dgm:presLayoutVars>
          <dgm:bulletEnabled val="1"/>
        </dgm:presLayoutVars>
      </dgm:prSet>
      <dgm:spPr/>
    </dgm:pt>
    <dgm:pt modelId="{F6A3F313-9796-40E4-9FE3-B6326D50148F}" type="pres">
      <dgm:prSet presAssocID="{2B824FE4-152E-4C52-B495-CB09C76938A3}" presName="sibTransLast" presStyleLbl="sibTrans2D1" presStyleIdx="1" presStyleCnt="2"/>
      <dgm:spPr/>
    </dgm:pt>
    <dgm:pt modelId="{E67F2B42-D499-4E3A-B4C1-2AC18072A9F1}" type="pres">
      <dgm:prSet presAssocID="{2B824FE4-152E-4C52-B495-CB09C76938A3}" presName="connectorText" presStyleLbl="sibTrans2D1" presStyleIdx="1" presStyleCnt="2"/>
      <dgm:spPr/>
    </dgm:pt>
    <dgm:pt modelId="{5CE3508F-EB83-4E5B-B2D1-D073F09CD2FE}" type="pres">
      <dgm:prSet presAssocID="{2B824FE4-152E-4C52-B495-CB09C76938A3}" presName="lastNode" presStyleLbl="node1" presStyleIdx="2" presStyleCnt="3">
        <dgm:presLayoutVars>
          <dgm:bulletEnabled val="1"/>
        </dgm:presLayoutVars>
      </dgm:prSet>
      <dgm:spPr/>
    </dgm:pt>
  </dgm:ptLst>
  <dgm:cxnLst>
    <dgm:cxn modelId="{BD061920-2E2F-42BF-BB95-9EF7D3729837}" type="presOf" srcId="{47427E65-5B91-44D8-B7BB-62A9FA9A3723}" destId="{7C003383-BE91-443F-B459-323E422EC739}" srcOrd="0" destOrd="0" presId="urn:microsoft.com/office/officeart/2005/8/layout/equation2"/>
    <dgm:cxn modelId="{043BB52B-EA0E-4DB7-9E0D-47EAD5BD3633}" type="presOf" srcId="{F2CBB21A-9D38-49E0-A0D5-D578C7FEC77B}" destId="{E67F2B42-D499-4E3A-B4C1-2AC18072A9F1}" srcOrd="1" destOrd="0" presId="urn:microsoft.com/office/officeart/2005/8/layout/equation2"/>
    <dgm:cxn modelId="{6DF7EA37-9123-445C-AA66-C4E9A9D0ACC3}" srcId="{2B824FE4-152E-4C52-B495-CB09C76938A3}" destId="{A3C46E27-F8BB-4605-B522-020092A1E153}" srcOrd="2" destOrd="0" parTransId="{2F1E3617-E419-4099-9534-354232398A9B}" sibTransId="{E79DCEAF-020F-4BA7-AE00-53650C7E9E44}"/>
    <dgm:cxn modelId="{83FD3438-ACFF-449F-95C1-379E14906113}" type="presOf" srcId="{A6D0BC77-E2B0-4E84-B0F7-32246BE5C3C5}" destId="{2B6689BD-3184-4492-AE22-FC286FEB4C48}" srcOrd="0" destOrd="0" presId="urn:microsoft.com/office/officeart/2005/8/layout/equation2"/>
    <dgm:cxn modelId="{57984D38-F285-4629-A7CB-0D346B7648F1}" type="presOf" srcId="{A3C46E27-F8BB-4605-B522-020092A1E153}" destId="{5CE3508F-EB83-4E5B-B2D1-D073F09CD2FE}" srcOrd="0" destOrd="0" presId="urn:microsoft.com/office/officeart/2005/8/layout/equation2"/>
    <dgm:cxn modelId="{EFE32A3A-678F-41AA-BCD4-1ECEB790E2AC}" type="presOf" srcId="{F2CBB21A-9D38-49E0-A0D5-D578C7FEC77B}" destId="{F6A3F313-9796-40E4-9FE3-B6326D50148F}" srcOrd="0" destOrd="0" presId="urn:microsoft.com/office/officeart/2005/8/layout/equation2"/>
    <dgm:cxn modelId="{1E03DA60-8BAA-4A4E-A919-46F2D47808FD}" type="presOf" srcId="{2B824FE4-152E-4C52-B495-CB09C76938A3}" destId="{B860B29F-24A0-42EC-B175-E02D9B6CCA4C}" srcOrd="0" destOrd="0" presId="urn:microsoft.com/office/officeart/2005/8/layout/equation2"/>
    <dgm:cxn modelId="{53581E41-D2A0-4EBB-BAA2-AF2ED6B5F461}" type="presOf" srcId="{615CA42E-36CF-43F9-A9E6-23573AE5D715}" destId="{B189F264-1541-4170-8D78-A139078E0567}" srcOrd="0" destOrd="0" presId="urn:microsoft.com/office/officeart/2005/8/layout/equation2"/>
    <dgm:cxn modelId="{C1003CBD-29D2-446A-88B3-387DB647A287}" srcId="{2B824FE4-152E-4C52-B495-CB09C76938A3}" destId="{615CA42E-36CF-43F9-A9E6-23573AE5D715}" srcOrd="1" destOrd="0" parTransId="{58F84FF9-9ABF-4D03-84B0-9D40B62D547F}" sibTransId="{F2CBB21A-9D38-49E0-A0D5-D578C7FEC77B}"/>
    <dgm:cxn modelId="{B3260DDD-9FD7-4A4C-9FDF-87B9122902C9}" srcId="{2B824FE4-152E-4C52-B495-CB09C76938A3}" destId="{A6D0BC77-E2B0-4E84-B0F7-32246BE5C3C5}" srcOrd="0" destOrd="0" parTransId="{EB3656A7-A4DE-4EDF-BD59-8D387D5948C0}" sibTransId="{47427E65-5B91-44D8-B7BB-62A9FA9A3723}"/>
    <dgm:cxn modelId="{00DDA94B-E6F8-4BBC-9973-A6008F3C7884}" type="presParOf" srcId="{B860B29F-24A0-42EC-B175-E02D9B6CCA4C}" destId="{A646E65B-5305-40F4-9AA4-D8A1E7D21AC6}" srcOrd="0" destOrd="0" presId="urn:microsoft.com/office/officeart/2005/8/layout/equation2"/>
    <dgm:cxn modelId="{C3A34317-E1B2-41A5-86B2-61ACD387E277}" type="presParOf" srcId="{A646E65B-5305-40F4-9AA4-D8A1E7D21AC6}" destId="{2B6689BD-3184-4492-AE22-FC286FEB4C48}" srcOrd="0" destOrd="0" presId="urn:microsoft.com/office/officeart/2005/8/layout/equation2"/>
    <dgm:cxn modelId="{A520D97E-2450-4491-A42C-4222A8E4066C}" type="presParOf" srcId="{A646E65B-5305-40F4-9AA4-D8A1E7D21AC6}" destId="{C343767F-E043-40D4-B525-325D5961F2E4}" srcOrd="1" destOrd="0" presId="urn:microsoft.com/office/officeart/2005/8/layout/equation2"/>
    <dgm:cxn modelId="{65929BCC-A098-4DB1-8C4E-37343F11DB74}" type="presParOf" srcId="{A646E65B-5305-40F4-9AA4-D8A1E7D21AC6}" destId="{7C003383-BE91-443F-B459-323E422EC739}" srcOrd="2" destOrd="0" presId="urn:microsoft.com/office/officeart/2005/8/layout/equation2"/>
    <dgm:cxn modelId="{FE52EB54-7A41-4343-828E-27CA3ADD2316}" type="presParOf" srcId="{A646E65B-5305-40F4-9AA4-D8A1E7D21AC6}" destId="{FAD14748-D219-4E78-BE73-82D02744CC8B}" srcOrd="3" destOrd="0" presId="urn:microsoft.com/office/officeart/2005/8/layout/equation2"/>
    <dgm:cxn modelId="{C9B95B9A-41E3-4B51-A3C7-25EF3734DA82}" type="presParOf" srcId="{A646E65B-5305-40F4-9AA4-D8A1E7D21AC6}" destId="{B189F264-1541-4170-8D78-A139078E0567}" srcOrd="4" destOrd="0" presId="urn:microsoft.com/office/officeart/2005/8/layout/equation2"/>
    <dgm:cxn modelId="{9DA39935-10EE-4273-9F7E-03B240D03093}" type="presParOf" srcId="{B860B29F-24A0-42EC-B175-E02D9B6CCA4C}" destId="{F6A3F313-9796-40E4-9FE3-B6326D50148F}" srcOrd="1" destOrd="0" presId="urn:microsoft.com/office/officeart/2005/8/layout/equation2"/>
    <dgm:cxn modelId="{77AAF396-AF44-43D1-B51E-B9E2DEA6254A}" type="presParOf" srcId="{F6A3F313-9796-40E4-9FE3-B6326D50148F}" destId="{E67F2B42-D499-4E3A-B4C1-2AC18072A9F1}" srcOrd="0" destOrd="0" presId="urn:microsoft.com/office/officeart/2005/8/layout/equation2"/>
    <dgm:cxn modelId="{230FBE3B-40BB-42DC-8419-DADCA2EC40C4}" type="presParOf" srcId="{B860B29F-24A0-42EC-B175-E02D9B6CCA4C}" destId="{5CE3508F-EB83-4E5B-B2D1-D073F09CD2FE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9DF20B-28D0-4831-AB84-095D71211F2A}" type="doc">
      <dgm:prSet loTypeId="urn:microsoft.com/office/officeart/2008/layout/VerticalCurvedList" loCatId="list" qsTypeId="urn:microsoft.com/office/officeart/2005/8/quickstyle/3d1" qsCatId="3D" csTypeId="urn:microsoft.com/office/officeart/2005/8/colors/colorful2" csCatId="colorful" phldr="1"/>
      <dgm:spPr/>
    </dgm:pt>
    <dgm:pt modelId="{619A3DA9-5F7C-4E7E-95B1-CF56AA32584E}">
      <dgm:prSet phldrT="[Текст]" custT="1"/>
      <dgm:spPr/>
      <dgm:t>
        <a:bodyPr/>
        <a:lstStyle/>
        <a:p>
          <a:r>
            <a:rPr lang="ru-RU" sz="1800" dirty="0" err="1">
              <a:latin typeface="Arial" panose="020B0604020202020204" pitchFamily="34" charset="0"/>
              <a:cs typeface="Arial" panose="020B0604020202020204" pitchFamily="34" charset="0"/>
            </a:rPr>
            <a:t>Методологічні</a:t>
          </a:r>
          <a:r>
            <a:rPr lang="ru-RU" sz="1800" dirty="0">
              <a:latin typeface="Arial" panose="020B0604020202020204" pitchFamily="34" charset="0"/>
              <a:cs typeface="Arial" panose="020B0604020202020204" pitchFamily="34" charset="0"/>
            </a:rPr>
            <a:t> засади </a:t>
          </a:r>
          <a:r>
            <a:rPr lang="ru-RU" sz="1800" dirty="0" err="1">
              <a:latin typeface="Arial" panose="020B0604020202020204" pitchFamily="34" charset="0"/>
              <a:cs typeface="Arial" panose="020B0604020202020204" pitchFamily="34" charset="0"/>
            </a:rPr>
            <a:t>юридично</a:t>
          </a:r>
          <a:r>
            <a:rPr lang="uk-UA" sz="1800" dirty="0">
              <a:latin typeface="Arial" panose="020B0604020202020204" pitchFamily="34" charset="0"/>
              <a:cs typeface="Arial" panose="020B0604020202020204" pitchFamily="34" charset="0"/>
            </a:rPr>
            <a:t>ї</a:t>
          </a:r>
          <a:r>
            <a:rPr lang="ru-RU" sz="1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>
              <a:latin typeface="Arial" panose="020B0604020202020204" pitchFamily="34" charset="0"/>
              <a:cs typeface="Arial" panose="020B0604020202020204" pitchFamily="34" charset="0"/>
            </a:rPr>
            <a:t>психології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0C28D01-38B2-4D7C-A47D-B9757CD5B6F4}" type="parTrans" cxnId="{BC826A11-5D05-4E66-9041-058FD6256312}">
      <dgm:prSet/>
      <dgm:spPr/>
      <dgm:t>
        <a:bodyPr/>
        <a:lstStyle/>
        <a:p>
          <a:endParaRPr lang="en-US"/>
        </a:p>
      </dgm:t>
    </dgm:pt>
    <dgm:pt modelId="{BF96D5BD-A18C-4D32-AD6A-93ACF781E1A8}" type="sibTrans" cxnId="{BC826A11-5D05-4E66-9041-058FD6256312}">
      <dgm:prSet/>
      <dgm:spPr/>
      <dgm:t>
        <a:bodyPr/>
        <a:lstStyle/>
        <a:p>
          <a:endParaRPr lang="en-US"/>
        </a:p>
      </dgm:t>
    </dgm:pt>
    <dgm:pt modelId="{DD8B77A3-ED34-4632-BA5D-73BE80307391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 err="1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Правова</a:t>
          </a:r>
          <a:r>
            <a:rPr lang="ru-RU" sz="1100" kern="1200" dirty="0"/>
            <a:t> </a:t>
          </a:r>
          <a:r>
            <a:rPr lang="ru-RU" sz="1800" kern="1200" dirty="0" err="1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психологія</a:t>
          </a:r>
          <a:endParaRPr lang="en-US" sz="1800" kern="1200" dirty="0">
            <a:solidFill>
              <a:prstClr val="white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0" lvl="0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/>
        </a:p>
      </dgm:t>
    </dgm:pt>
    <dgm:pt modelId="{8A3EA592-0A99-4F25-A03A-709724563DAD}" type="parTrans" cxnId="{E8DC359A-E7B2-42DE-81D1-E9D0C28E95FB}">
      <dgm:prSet/>
      <dgm:spPr/>
      <dgm:t>
        <a:bodyPr/>
        <a:lstStyle/>
        <a:p>
          <a:endParaRPr lang="en-US"/>
        </a:p>
      </dgm:t>
    </dgm:pt>
    <dgm:pt modelId="{3977CB37-DF31-4B65-8D7D-D35A7C8FDA76}" type="sibTrans" cxnId="{E8DC359A-E7B2-42DE-81D1-E9D0C28E95FB}">
      <dgm:prSet/>
      <dgm:spPr/>
      <dgm:t>
        <a:bodyPr/>
        <a:lstStyle/>
        <a:p>
          <a:endParaRPr lang="en-US"/>
        </a:p>
      </dgm:t>
    </dgm:pt>
    <dgm:pt modelId="{67D87BDB-0C67-4101-8224-8C0AF4B4B254}">
      <dgm:prSet phldrT="[Текст]" custT="1"/>
      <dgm:spPr/>
      <dgm:t>
        <a:bodyPr/>
        <a:lstStyle/>
        <a:p>
          <a:r>
            <a:rPr lang="ru-RU" sz="1800" kern="1200" dirty="0" err="1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Кримінальна</a:t>
          </a:r>
          <a:r>
            <a:rPr lang="ru-RU" sz="1800" kern="1200" dirty="0"/>
            <a:t> </a:t>
          </a:r>
          <a:r>
            <a:rPr lang="ru-RU" sz="1800" kern="1200" dirty="0" err="1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психологія</a:t>
          </a:r>
          <a:endParaRPr lang="ru-RU" sz="1800" kern="1200" dirty="0">
            <a:solidFill>
              <a:prstClr val="white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8FE645C7-5B8C-4E9C-882A-623D1CA1335F}" type="parTrans" cxnId="{9F5D60D8-5AF8-42D2-AF34-6A43972DE191}">
      <dgm:prSet/>
      <dgm:spPr/>
      <dgm:t>
        <a:bodyPr/>
        <a:lstStyle/>
        <a:p>
          <a:endParaRPr lang="en-US"/>
        </a:p>
      </dgm:t>
    </dgm:pt>
    <dgm:pt modelId="{8753AA1E-C6E8-4A46-B32A-BE768B204EBC}" type="sibTrans" cxnId="{9F5D60D8-5AF8-42D2-AF34-6A43972DE191}">
      <dgm:prSet/>
      <dgm:spPr/>
      <dgm:t>
        <a:bodyPr/>
        <a:lstStyle/>
        <a:p>
          <a:endParaRPr lang="en-US"/>
        </a:p>
      </dgm:t>
    </dgm:pt>
    <dgm:pt modelId="{C05A3844-6B4B-4DDD-BA29-390FFA3EE05D}">
      <dgm:prSet phldrT="[Текст]" custT="1"/>
      <dgm:spPr/>
      <dgm:t>
        <a:bodyPr/>
        <a:lstStyle/>
        <a:p>
          <a:r>
            <a:rPr lang="ru-RU" sz="1800" kern="1200" dirty="0" err="1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Слідчо</a:t>
          </a:r>
          <a:r>
            <a:rPr lang="ru-RU" sz="1800" kern="1200" dirty="0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-оперативна </a:t>
          </a:r>
          <a:r>
            <a:rPr lang="ru-RU" sz="1800" kern="1200" dirty="0" err="1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психологія</a:t>
          </a:r>
          <a:endParaRPr lang="ru-RU" sz="1800" kern="1200" dirty="0">
            <a:solidFill>
              <a:prstClr val="white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E36F2EA6-5129-4E0E-A47C-502141D59DA6}" type="parTrans" cxnId="{0AA81DA2-511C-487D-BFFD-F879B9B14C2E}">
      <dgm:prSet/>
      <dgm:spPr/>
      <dgm:t>
        <a:bodyPr/>
        <a:lstStyle/>
        <a:p>
          <a:endParaRPr lang="en-US"/>
        </a:p>
      </dgm:t>
    </dgm:pt>
    <dgm:pt modelId="{95B9BE9C-A6E2-410D-96DE-2CB1937589B8}" type="sibTrans" cxnId="{0AA81DA2-511C-487D-BFFD-F879B9B14C2E}">
      <dgm:prSet/>
      <dgm:spPr/>
      <dgm:t>
        <a:bodyPr/>
        <a:lstStyle/>
        <a:p>
          <a:endParaRPr lang="en-US"/>
        </a:p>
      </dgm:t>
    </dgm:pt>
    <dgm:pt modelId="{5D43F270-FAFF-461C-80AD-9B3EA244AB2F}">
      <dgm:prSet phldrT="[Текст]" custT="1"/>
      <dgm:spPr/>
      <dgm:t>
        <a:bodyPr/>
        <a:lstStyle/>
        <a:p>
          <a:r>
            <a:rPr lang="ru-RU" sz="1800" kern="1200" dirty="0" err="1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Судова</a:t>
          </a:r>
          <a:r>
            <a:rPr lang="ru-RU" sz="1800" kern="1200" dirty="0"/>
            <a:t> </a:t>
          </a:r>
          <a:r>
            <a:rPr lang="ru-RU" sz="1800" kern="1200" dirty="0" err="1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психологія</a:t>
          </a:r>
          <a:endParaRPr lang="ru-RU" sz="1800" kern="1200" dirty="0">
            <a:solidFill>
              <a:prstClr val="white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9988B57E-5FAD-40A0-9A24-FDF824732F39}" type="parTrans" cxnId="{82DF32FA-4AF5-405D-A36D-2765B2658638}">
      <dgm:prSet/>
      <dgm:spPr/>
      <dgm:t>
        <a:bodyPr/>
        <a:lstStyle/>
        <a:p>
          <a:endParaRPr lang="en-US"/>
        </a:p>
      </dgm:t>
    </dgm:pt>
    <dgm:pt modelId="{AFB4E2B1-B397-4424-AD17-FF24BD8041D0}" type="sibTrans" cxnId="{82DF32FA-4AF5-405D-A36D-2765B2658638}">
      <dgm:prSet/>
      <dgm:spPr/>
      <dgm:t>
        <a:bodyPr/>
        <a:lstStyle/>
        <a:p>
          <a:endParaRPr lang="en-US"/>
        </a:p>
      </dgm:t>
    </dgm:pt>
    <dgm:pt modelId="{F03032F3-ED62-400C-8ECD-BED1F42BA8C0}">
      <dgm:prSet phldrT="[Текст]" custT="1"/>
      <dgm:spPr/>
      <dgm:t>
        <a:bodyPr/>
        <a:lstStyle/>
        <a:p>
          <a:r>
            <a:rPr lang="ru-RU" sz="1800" kern="1200" dirty="0" err="1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Пенітенціарна</a:t>
          </a:r>
          <a:r>
            <a:rPr lang="ru-RU" sz="1800" kern="1200" dirty="0"/>
            <a:t> (</a:t>
          </a:r>
          <a:r>
            <a:rPr lang="ru-RU" sz="1800" kern="1200" dirty="0" err="1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виправна</a:t>
          </a:r>
          <a:r>
            <a:rPr lang="ru-RU" sz="1800" kern="1200" dirty="0"/>
            <a:t>) </a:t>
          </a:r>
          <a:r>
            <a:rPr lang="ru-RU" sz="1800" kern="1200" dirty="0" err="1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психологія</a:t>
          </a:r>
          <a:endParaRPr lang="ru-RU" sz="1800" kern="1200" dirty="0">
            <a:solidFill>
              <a:prstClr val="white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F5605B97-DB83-477D-8D83-14833B83BC27}" type="parTrans" cxnId="{FD31362B-0F3E-41A9-907E-30373D25EFE5}">
      <dgm:prSet/>
      <dgm:spPr/>
      <dgm:t>
        <a:bodyPr/>
        <a:lstStyle/>
        <a:p>
          <a:endParaRPr lang="en-US"/>
        </a:p>
      </dgm:t>
    </dgm:pt>
    <dgm:pt modelId="{B16A34B8-5ABA-4B9E-8C35-873F9D51FB0A}" type="sibTrans" cxnId="{FD31362B-0F3E-41A9-907E-30373D25EFE5}">
      <dgm:prSet/>
      <dgm:spPr/>
      <dgm:t>
        <a:bodyPr/>
        <a:lstStyle/>
        <a:p>
          <a:endParaRPr lang="en-US"/>
        </a:p>
      </dgm:t>
    </dgm:pt>
    <dgm:pt modelId="{83F66EA7-2C45-40D6-A0AA-834BE92A413E}" type="pres">
      <dgm:prSet presAssocID="{469DF20B-28D0-4831-AB84-095D71211F2A}" presName="Name0" presStyleCnt="0">
        <dgm:presLayoutVars>
          <dgm:chMax val="7"/>
          <dgm:chPref val="7"/>
          <dgm:dir/>
        </dgm:presLayoutVars>
      </dgm:prSet>
      <dgm:spPr/>
    </dgm:pt>
    <dgm:pt modelId="{0F3CAF57-C575-4151-B491-928D75FD0FDA}" type="pres">
      <dgm:prSet presAssocID="{469DF20B-28D0-4831-AB84-095D71211F2A}" presName="Name1" presStyleCnt="0"/>
      <dgm:spPr/>
    </dgm:pt>
    <dgm:pt modelId="{B1B602EB-930F-4C12-AC05-6983CD644BBA}" type="pres">
      <dgm:prSet presAssocID="{469DF20B-28D0-4831-AB84-095D71211F2A}" presName="cycle" presStyleCnt="0"/>
      <dgm:spPr/>
    </dgm:pt>
    <dgm:pt modelId="{4E4E4145-C70A-4813-AEA4-71159482BFCB}" type="pres">
      <dgm:prSet presAssocID="{469DF20B-28D0-4831-AB84-095D71211F2A}" presName="srcNode" presStyleLbl="node1" presStyleIdx="0" presStyleCnt="6"/>
      <dgm:spPr/>
    </dgm:pt>
    <dgm:pt modelId="{BA48253B-751F-4575-A23B-F39731E59A3C}" type="pres">
      <dgm:prSet presAssocID="{469DF20B-28D0-4831-AB84-095D71211F2A}" presName="conn" presStyleLbl="parChTrans1D2" presStyleIdx="0" presStyleCnt="1"/>
      <dgm:spPr/>
    </dgm:pt>
    <dgm:pt modelId="{D969CF85-2DF0-46FF-87EF-684874657355}" type="pres">
      <dgm:prSet presAssocID="{469DF20B-28D0-4831-AB84-095D71211F2A}" presName="extraNode" presStyleLbl="node1" presStyleIdx="0" presStyleCnt="6"/>
      <dgm:spPr/>
    </dgm:pt>
    <dgm:pt modelId="{3E949FF5-E7AF-487C-AC11-7CFA087EB3AF}" type="pres">
      <dgm:prSet presAssocID="{469DF20B-28D0-4831-AB84-095D71211F2A}" presName="dstNode" presStyleLbl="node1" presStyleIdx="0" presStyleCnt="6"/>
      <dgm:spPr/>
    </dgm:pt>
    <dgm:pt modelId="{034BAED3-CB84-4378-A2EB-FC910895A4AB}" type="pres">
      <dgm:prSet presAssocID="{619A3DA9-5F7C-4E7E-95B1-CF56AA32584E}" presName="text_1" presStyleLbl="node1" presStyleIdx="0" presStyleCnt="6">
        <dgm:presLayoutVars>
          <dgm:bulletEnabled val="1"/>
        </dgm:presLayoutVars>
      </dgm:prSet>
      <dgm:spPr/>
    </dgm:pt>
    <dgm:pt modelId="{AE6379B3-9AA5-4D12-ADFD-22478881543B}" type="pres">
      <dgm:prSet presAssocID="{619A3DA9-5F7C-4E7E-95B1-CF56AA32584E}" presName="accent_1" presStyleCnt="0"/>
      <dgm:spPr/>
    </dgm:pt>
    <dgm:pt modelId="{B6DD72B9-19E0-42B2-9A71-51F1805951F6}" type="pres">
      <dgm:prSet presAssocID="{619A3DA9-5F7C-4E7E-95B1-CF56AA32584E}" presName="accentRepeatNode" presStyleLbl="solidFgAcc1" presStyleIdx="0" presStyleCnt="6"/>
      <dgm:spPr/>
    </dgm:pt>
    <dgm:pt modelId="{784DD541-EB1F-4E1D-A5DC-4D646AF7CB55}" type="pres">
      <dgm:prSet presAssocID="{DD8B77A3-ED34-4632-BA5D-73BE80307391}" presName="text_2" presStyleLbl="node1" presStyleIdx="1" presStyleCnt="6" custScaleY="98655">
        <dgm:presLayoutVars>
          <dgm:bulletEnabled val="1"/>
        </dgm:presLayoutVars>
      </dgm:prSet>
      <dgm:spPr/>
    </dgm:pt>
    <dgm:pt modelId="{2EB268D5-B950-47D1-9D0C-72566681FD2D}" type="pres">
      <dgm:prSet presAssocID="{DD8B77A3-ED34-4632-BA5D-73BE80307391}" presName="accent_2" presStyleCnt="0"/>
      <dgm:spPr/>
    </dgm:pt>
    <dgm:pt modelId="{95EADFD0-CE59-4614-A2A0-D0A7CB97B275}" type="pres">
      <dgm:prSet presAssocID="{DD8B77A3-ED34-4632-BA5D-73BE80307391}" presName="accentRepeatNode" presStyleLbl="solidFgAcc1" presStyleIdx="1" presStyleCnt="6"/>
      <dgm:spPr/>
    </dgm:pt>
    <dgm:pt modelId="{BCA1414C-20D1-42BC-AF4A-131E84B107BB}" type="pres">
      <dgm:prSet presAssocID="{67D87BDB-0C67-4101-8224-8C0AF4B4B254}" presName="text_3" presStyleLbl="node1" presStyleIdx="2" presStyleCnt="6">
        <dgm:presLayoutVars>
          <dgm:bulletEnabled val="1"/>
        </dgm:presLayoutVars>
      </dgm:prSet>
      <dgm:spPr/>
    </dgm:pt>
    <dgm:pt modelId="{C0676BDC-DD23-4267-8EC4-3C8594D99331}" type="pres">
      <dgm:prSet presAssocID="{67D87BDB-0C67-4101-8224-8C0AF4B4B254}" presName="accent_3" presStyleCnt="0"/>
      <dgm:spPr/>
    </dgm:pt>
    <dgm:pt modelId="{3CA82DA0-AE59-40EC-B96D-637021D72C89}" type="pres">
      <dgm:prSet presAssocID="{67D87BDB-0C67-4101-8224-8C0AF4B4B254}" presName="accentRepeatNode" presStyleLbl="solidFgAcc1" presStyleIdx="2" presStyleCnt="6"/>
      <dgm:spPr/>
    </dgm:pt>
    <dgm:pt modelId="{77996AEC-8C63-4461-BB0A-17E55FAE411C}" type="pres">
      <dgm:prSet presAssocID="{C05A3844-6B4B-4DDD-BA29-390FFA3EE05D}" presName="text_4" presStyleLbl="node1" presStyleIdx="3" presStyleCnt="6">
        <dgm:presLayoutVars>
          <dgm:bulletEnabled val="1"/>
        </dgm:presLayoutVars>
      </dgm:prSet>
      <dgm:spPr/>
    </dgm:pt>
    <dgm:pt modelId="{51AD1BB3-9008-4C9E-B375-D0056B3CE258}" type="pres">
      <dgm:prSet presAssocID="{C05A3844-6B4B-4DDD-BA29-390FFA3EE05D}" presName="accent_4" presStyleCnt="0"/>
      <dgm:spPr/>
    </dgm:pt>
    <dgm:pt modelId="{D9CB9F60-8359-4ADE-A8D9-E4ED7AC33834}" type="pres">
      <dgm:prSet presAssocID="{C05A3844-6B4B-4DDD-BA29-390FFA3EE05D}" presName="accentRepeatNode" presStyleLbl="solidFgAcc1" presStyleIdx="3" presStyleCnt="6"/>
      <dgm:spPr/>
    </dgm:pt>
    <dgm:pt modelId="{B5254BCE-E891-40A4-8DE3-25408E37FF06}" type="pres">
      <dgm:prSet presAssocID="{5D43F270-FAFF-461C-80AD-9B3EA244AB2F}" presName="text_5" presStyleLbl="node1" presStyleIdx="4" presStyleCnt="6">
        <dgm:presLayoutVars>
          <dgm:bulletEnabled val="1"/>
        </dgm:presLayoutVars>
      </dgm:prSet>
      <dgm:spPr/>
    </dgm:pt>
    <dgm:pt modelId="{0EC746B1-B9CC-467D-8B28-B80119317475}" type="pres">
      <dgm:prSet presAssocID="{5D43F270-FAFF-461C-80AD-9B3EA244AB2F}" presName="accent_5" presStyleCnt="0"/>
      <dgm:spPr/>
    </dgm:pt>
    <dgm:pt modelId="{35918190-233F-47B7-ADD0-588372DA1B6A}" type="pres">
      <dgm:prSet presAssocID="{5D43F270-FAFF-461C-80AD-9B3EA244AB2F}" presName="accentRepeatNode" presStyleLbl="solidFgAcc1" presStyleIdx="4" presStyleCnt="6"/>
      <dgm:spPr/>
    </dgm:pt>
    <dgm:pt modelId="{65D74049-0418-4B2C-80BD-69BADAEE6F1F}" type="pres">
      <dgm:prSet presAssocID="{F03032F3-ED62-400C-8ECD-BED1F42BA8C0}" presName="text_6" presStyleLbl="node1" presStyleIdx="5" presStyleCnt="6">
        <dgm:presLayoutVars>
          <dgm:bulletEnabled val="1"/>
        </dgm:presLayoutVars>
      </dgm:prSet>
      <dgm:spPr/>
    </dgm:pt>
    <dgm:pt modelId="{2D6022F6-A306-4275-A331-DFD22BEA0E1E}" type="pres">
      <dgm:prSet presAssocID="{F03032F3-ED62-400C-8ECD-BED1F42BA8C0}" presName="accent_6" presStyleCnt="0"/>
      <dgm:spPr/>
    </dgm:pt>
    <dgm:pt modelId="{5972F6F9-F84A-419B-A029-DC93972786F0}" type="pres">
      <dgm:prSet presAssocID="{F03032F3-ED62-400C-8ECD-BED1F42BA8C0}" presName="accentRepeatNode" presStyleLbl="solidFgAcc1" presStyleIdx="5" presStyleCnt="6"/>
      <dgm:spPr/>
    </dgm:pt>
  </dgm:ptLst>
  <dgm:cxnLst>
    <dgm:cxn modelId="{BC826A11-5D05-4E66-9041-058FD6256312}" srcId="{469DF20B-28D0-4831-AB84-095D71211F2A}" destId="{619A3DA9-5F7C-4E7E-95B1-CF56AA32584E}" srcOrd="0" destOrd="0" parTransId="{70C28D01-38B2-4D7C-A47D-B9757CD5B6F4}" sibTransId="{BF96D5BD-A18C-4D32-AD6A-93ACF781E1A8}"/>
    <dgm:cxn modelId="{19A4A111-AD6B-433F-834B-D147F4D643A3}" type="presOf" srcId="{DD8B77A3-ED34-4632-BA5D-73BE80307391}" destId="{784DD541-EB1F-4E1D-A5DC-4D646AF7CB55}" srcOrd="0" destOrd="0" presId="urn:microsoft.com/office/officeart/2008/layout/VerticalCurvedList"/>
    <dgm:cxn modelId="{0B289A25-1DAF-4C55-B0A4-E78D955B17D2}" type="presOf" srcId="{BF96D5BD-A18C-4D32-AD6A-93ACF781E1A8}" destId="{BA48253B-751F-4575-A23B-F39731E59A3C}" srcOrd="0" destOrd="0" presId="urn:microsoft.com/office/officeart/2008/layout/VerticalCurvedList"/>
    <dgm:cxn modelId="{FD31362B-0F3E-41A9-907E-30373D25EFE5}" srcId="{469DF20B-28D0-4831-AB84-095D71211F2A}" destId="{F03032F3-ED62-400C-8ECD-BED1F42BA8C0}" srcOrd="5" destOrd="0" parTransId="{F5605B97-DB83-477D-8D83-14833B83BC27}" sibTransId="{B16A34B8-5ABA-4B9E-8C35-873F9D51FB0A}"/>
    <dgm:cxn modelId="{E6860F2C-7564-4059-81E4-73A69A1DACFF}" type="presOf" srcId="{469DF20B-28D0-4831-AB84-095D71211F2A}" destId="{83F66EA7-2C45-40D6-A0AA-834BE92A413E}" srcOrd="0" destOrd="0" presId="urn:microsoft.com/office/officeart/2008/layout/VerticalCurvedList"/>
    <dgm:cxn modelId="{BF915E6B-8880-4CE1-8FFC-72B563F0DBB2}" type="presOf" srcId="{F03032F3-ED62-400C-8ECD-BED1F42BA8C0}" destId="{65D74049-0418-4B2C-80BD-69BADAEE6F1F}" srcOrd="0" destOrd="0" presId="urn:microsoft.com/office/officeart/2008/layout/VerticalCurvedList"/>
    <dgm:cxn modelId="{E8DC359A-E7B2-42DE-81D1-E9D0C28E95FB}" srcId="{469DF20B-28D0-4831-AB84-095D71211F2A}" destId="{DD8B77A3-ED34-4632-BA5D-73BE80307391}" srcOrd="1" destOrd="0" parTransId="{8A3EA592-0A99-4F25-A03A-709724563DAD}" sibTransId="{3977CB37-DF31-4B65-8D7D-D35A7C8FDA76}"/>
    <dgm:cxn modelId="{0AA81DA2-511C-487D-BFFD-F879B9B14C2E}" srcId="{469DF20B-28D0-4831-AB84-095D71211F2A}" destId="{C05A3844-6B4B-4DDD-BA29-390FFA3EE05D}" srcOrd="3" destOrd="0" parTransId="{E36F2EA6-5129-4E0E-A47C-502141D59DA6}" sibTransId="{95B9BE9C-A6E2-410D-96DE-2CB1937589B8}"/>
    <dgm:cxn modelId="{7CD061CD-FD51-4EC3-A722-C7E831F246ED}" type="presOf" srcId="{C05A3844-6B4B-4DDD-BA29-390FFA3EE05D}" destId="{77996AEC-8C63-4461-BB0A-17E55FAE411C}" srcOrd="0" destOrd="0" presId="urn:microsoft.com/office/officeart/2008/layout/VerticalCurvedList"/>
    <dgm:cxn modelId="{9F5D60D8-5AF8-42D2-AF34-6A43972DE191}" srcId="{469DF20B-28D0-4831-AB84-095D71211F2A}" destId="{67D87BDB-0C67-4101-8224-8C0AF4B4B254}" srcOrd="2" destOrd="0" parTransId="{8FE645C7-5B8C-4E9C-882A-623D1CA1335F}" sibTransId="{8753AA1E-C6E8-4A46-B32A-BE768B204EBC}"/>
    <dgm:cxn modelId="{E115C7EC-92B0-4443-AF89-E5AE31ADA993}" type="presOf" srcId="{67D87BDB-0C67-4101-8224-8C0AF4B4B254}" destId="{BCA1414C-20D1-42BC-AF4A-131E84B107BB}" srcOrd="0" destOrd="0" presId="urn:microsoft.com/office/officeart/2008/layout/VerticalCurvedList"/>
    <dgm:cxn modelId="{7141B8F5-6BB8-4B10-A6AC-6428391FFBD3}" type="presOf" srcId="{619A3DA9-5F7C-4E7E-95B1-CF56AA32584E}" destId="{034BAED3-CB84-4378-A2EB-FC910895A4AB}" srcOrd="0" destOrd="0" presId="urn:microsoft.com/office/officeart/2008/layout/VerticalCurvedList"/>
    <dgm:cxn modelId="{82DF32FA-4AF5-405D-A36D-2765B2658638}" srcId="{469DF20B-28D0-4831-AB84-095D71211F2A}" destId="{5D43F270-FAFF-461C-80AD-9B3EA244AB2F}" srcOrd="4" destOrd="0" parTransId="{9988B57E-5FAD-40A0-9A24-FDF824732F39}" sibTransId="{AFB4E2B1-B397-4424-AD17-FF24BD8041D0}"/>
    <dgm:cxn modelId="{724E2EFB-7E21-40F0-BBD3-37E8DDECB17A}" type="presOf" srcId="{5D43F270-FAFF-461C-80AD-9B3EA244AB2F}" destId="{B5254BCE-E891-40A4-8DE3-25408E37FF06}" srcOrd="0" destOrd="0" presId="urn:microsoft.com/office/officeart/2008/layout/VerticalCurvedList"/>
    <dgm:cxn modelId="{C56061A7-89A0-46C5-8128-7C1EA8853F8D}" type="presParOf" srcId="{83F66EA7-2C45-40D6-A0AA-834BE92A413E}" destId="{0F3CAF57-C575-4151-B491-928D75FD0FDA}" srcOrd="0" destOrd="0" presId="urn:microsoft.com/office/officeart/2008/layout/VerticalCurvedList"/>
    <dgm:cxn modelId="{4086FDDE-66EB-457D-B5B1-D067F9E1CCDF}" type="presParOf" srcId="{0F3CAF57-C575-4151-B491-928D75FD0FDA}" destId="{B1B602EB-930F-4C12-AC05-6983CD644BBA}" srcOrd="0" destOrd="0" presId="urn:microsoft.com/office/officeart/2008/layout/VerticalCurvedList"/>
    <dgm:cxn modelId="{8E6AB692-8213-40C9-BD96-E1CEB71239D0}" type="presParOf" srcId="{B1B602EB-930F-4C12-AC05-6983CD644BBA}" destId="{4E4E4145-C70A-4813-AEA4-71159482BFCB}" srcOrd="0" destOrd="0" presId="urn:microsoft.com/office/officeart/2008/layout/VerticalCurvedList"/>
    <dgm:cxn modelId="{48711F77-17F7-41D7-BF29-7FC5AECB0DD5}" type="presParOf" srcId="{B1B602EB-930F-4C12-AC05-6983CD644BBA}" destId="{BA48253B-751F-4575-A23B-F39731E59A3C}" srcOrd="1" destOrd="0" presId="urn:microsoft.com/office/officeart/2008/layout/VerticalCurvedList"/>
    <dgm:cxn modelId="{815A40F1-ED39-4089-815C-73AD2C4F7E38}" type="presParOf" srcId="{B1B602EB-930F-4C12-AC05-6983CD644BBA}" destId="{D969CF85-2DF0-46FF-87EF-684874657355}" srcOrd="2" destOrd="0" presId="urn:microsoft.com/office/officeart/2008/layout/VerticalCurvedList"/>
    <dgm:cxn modelId="{B2221B95-5587-409F-89D4-FF48F4BC3AB0}" type="presParOf" srcId="{B1B602EB-930F-4C12-AC05-6983CD644BBA}" destId="{3E949FF5-E7AF-487C-AC11-7CFA087EB3AF}" srcOrd="3" destOrd="0" presId="urn:microsoft.com/office/officeart/2008/layout/VerticalCurvedList"/>
    <dgm:cxn modelId="{707D6794-BCB6-421E-8488-32F6EC7198D9}" type="presParOf" srcId="{0F3CAF57-C575-4151-B491-928D75FD0FDA}" destId="{034BAED3-CB84-4378-A2EB-FC910895A4AB}" srcOrd="1" destOrd="0" presId="urn:microsoft.com/office/officeart/2008/layout/VerticalCurvedList"/>
    <dgm:cxn modelId="{AF993CE8-F5C2-40FE-9EE6-45286CC216E0}" type="presParOf" srcId="{0F3CAF57-C575-4151-B491-928D75FD0FDA}" destId="{AE6379B3-9AA5-4D12-ADFD-22478881543B}" srcOrd="2" destOrd="0" presId="urn:microsoft.com/office/officeart/2008/layout/VerticalCurvedList"/>
    <dgm:cxn modelId="{9F54EBC0-62A4-44BE-9031-F3EF2881C89D}" type="presParOf" srcId="{AE6379B3-9AA5-4D12-ADFD-22478881543B}" destId="{B6DD72B9-19E0-42B2-9A71-51F1805951F6}" srcOrd="0" destOrd="0" presId="urn:microsoft.com/office/officeart/2008/layout/VerticalCurvedList"/>
    <dgm:cxn modelId="{675E29B9-7ED5-4ABC-8864-9C40E55C216A}" type="presParOf" srcId="{0F3CAF57-C575-4151-B491-928D75FD0FDA}" destId="{784DD541-EB1F-4E1D-A5DC-4D646AF7CB55}" srcOrd="3" destOrd="0" presId="urn:microsoft.com/office/officeart/2008/layout/VerticalCurvedList"/>
    <dgm:cxn modelId="{3976EF63-E07A-440A-8494-275F50D95720}" type="presParOf" srcId="{0F3CAF57-C575-4151-B491-928D75FD0FDA}" destId="{2EB268D5-B950-47D1-9D0C-72566681FD2D}" srcOrd="4" destOrd="0" presId="urn:microsoft.com/office/officeart/2008/layout/VerticalCurvedList"/>
    <dgm:cxn modelId="{19EA82CB-E224-4476-8FE4-DBCF110208D4}" type="presParOf" srcId="{2EB268D5-B950-47D1-9D0C-72566681FD2D}" destId="{95EADFD0-CE59-4614-A2A0-D0A7CB97B275}" srcOrd="0" destOrd="0" presId="urn:microsoft.com/office/officeart/2008/layout/VerticalCurvedList"/>
    <dgm:cxn modelId="{54BDE83F-2213-45BB-AAC8-06E963A9A10F}" type="presParOf" srcId="{0F3CAF57-C575-4151-B491-928D75FD0FDA}" destId="{BCA1414C-20D1-42BC-AF4A-131E84B107BB}" srcOrd="5" destOrd="0" presId="urn:microsoft.com/office/officeart/2008/layout/VerticalCurvedList"/>
    <dgm:cxn modelId="{8D5957CA-7160-407F-84FE-3FCD86B4C7B5}" type="presParOf" srcId="{0F3CAF57-C575-4151-B491-928D75FD0FDA}" destId="{C0676BDC-DD23-4267-8EC4-3C8594D99331}" srcOrd="6" destOrd="0" presId="urn:microsoft.com/office/officeart/2008/layout/VerticalCurvedList"/>
    <dgm:cxn modelId="{23C5170E-D36A-4738-A75A-AF155871C62E}" type="presParOf" srcId="{C0676BDC-DD23-4267-8EC4-3C8594D99331}" destId="{3CA82DA0-AE59-40EC-B96D-637021D72C89}" srcOrd="0" destOrd="0" presId="urn:microsoft.com/office/officeart/2008/layout/VerticalCurvedList"/>
    <dgm:cxn modelId="{859E99B0-5BD7-4263-A0D9-4FB0C34D9ECA}" type="presParOf" srcId="{0F3CAF57-C575-4151-B491-928D75FD0FDA}" destId="{77996AEC-8C63-4461-BB0A-17E55FAE411C}" srcOrd="7" destOrd="0" presId="urn:microsoft.com/office/officeart/2008/layout/VerticalCurvedList"/>
    <dgm:cxn modelId="{80E8F166-0085-40D2-AAF0-7940EC2EE61B}" type="presParOf" srcId="{0F3CAF57-C575-4151-B491-928D75FD0FDA}" destId="{51AD1BB3-9008-4C9E-B375-D0056B3CE258}" srcOrd="8" destOrd="0" presId="urn:microsoft.com/office/officeart/2008/layout/VerticalCurvedList"/>
    <dgm:cxn modelId="{82B377B8-CD03-4B2C-8562-34D3F9EC9CDB}" type="presParOf" srcId="{51AD1BB3-9008-4C9E-B375-D0056B3CE258}" destId="{D9CB9F60-8359-4ADE-A8D9-E4ED7AC33834}" srcOrd="0" destOrd="0" presId="urn:microsoft.com/office/officeart/2008/layout/VerticalCurvedList"/>
    <dgm:cxn modelId="{6BDB1D5D-A31E-4731-A1C9-E228BC06A4E9}" type="presParOf" srcId="{0F3CAF57-C575-4151-B491-928D75FD0FDA}" destId="{B5254BCE-E891-40A4-8DE3-25408E37FF06}" srcOrd="9" destOrd="0" presId="urn:microsoft.com/office/officeart/2008/layout/VerticalCurvedList"/>
    <dgm:cxn modelId="{FDBB6C71-F41C-4371-B054-2B6F86593327}" type="presParOf" srcId="{0F3CAF57-C575-4151-B491-928D75FD0FDA}" destId="{0EC746B1-B9CC-467D-8B28-B80119317475}" srcOrd="10" destOrd="0" presId="urn:microsoft.com/office/officeart/2008/layout/VerticalCurvedList"/>
    <dgm:cxn modelId="{B81C366E-3EF0-43D6-80C0-E619FD44F7C9}" type="presParOf" srcId="{0EC746B1-B9CC-467D-8B28-B80119317475}" destId="{35918190-233F-47B7-ADD0-588372DA1B6A}" srcOrd="0" destOrd="0" presId="urn:microsoft.com/office/officeart/2008/layout/VerticalCurvedList"/>
    <dgm:cxn modelId="{E7E54BA7-231D-4C3E-9016-1C77B15BA86F}" type="presParOf" srcId="{0F3CAF57-C575-4151-B491-928D75FD0FDA}" destId="{65D74049-0418-4B2C-80BD-69BADAEE6F1F}" srcOrd="11" destOrd="0" presId="urn:microsoft.com/office/officeart/2008/layout/VerticalCurvedList"/>
    <dgm:cxn modelId="{131ED93D-7D34-4586-AFAB-CAA1486919EF}" type="presParOf" srcId="{0F3CAF57-C575-4151-B491-928D75FD0FDA}" destId="{2D6022F6-A306-4275-A331-DFD22BEA0E1E}" srcOrd="12" destOrd="0" presId="urn:microsoft.com/office/officeart/2008/layout/VerticalCurvedList"/>
    <dgm:cxn modelId="{1027C999-0411-4719-9CD6-74E40B1A917C}" type="presParOf" srcId="{2D6022F6-A306-4275-A331-DFD22BEA0E1E}" destId="{5972F6F9-F84A-419B-A029-DC93972786F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0DACE27-0B1B-4676-AB39-991DC75A23C5}" type="doc">
      <dgm:prSet loTypeId="urn:microsoft.com/office/officeart/2005/8/layout/radial6" loCatId="cycle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A3C3725-6706-4801-AC65-C8A0A9FEF8A5}">
      <dgm:prSet phldrT="[Текст]" custT="1"/>
      <dgm:spPr/>
      <dgm:t>
        <a:bodyPr/>
        <a:lstStyle/>
        <a:p>
          <a:r>
            <a:rPr lang="ru-RU" sz="2000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ПРАВОВА</a:t>
          </a:r>
        </a:p>
        <a:p>
          <a:r>
            <a:rPr lang="ru-RU" sz="2000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СВІДОМІСТЬ</a:t>
          </a:r>
          <a:endParaRPr lang="en-US" sz="2000" kern="1200" dirty="0"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DDE45E2B-B523-4597-BF7C-2AF8D2C29273}" type="parTrans" cxnId="{3AFE6115-7B1A-4428-A9D6-FAB84CBD7003}">
      <dgm:prSet/>
      <dgm:spPr/>
      <dgm:t>
        <a:bodyPr/>
        <a:lstStyle/>
        <a:p>
          <a:endParaRPr lang="en-US"/>
        </a:p>
      </dgm:t>
    </dgm:pt>
    <dgm:pt modelId="{68745DE2-24D6-4244-B15E-5599861B3D78}" type="sibTrans" cxnId="{3AFE6115-7B1A-4428-A9D6-FAB84CBD7003}">
      <dgm:prSet/>
      <dgm:spPr/>
      <dgm:t>
        <a:bodyPr/>
        <a:lstStyle/>
        <a:p>
          <a:endParaRPr lang="en-US"/>
        </a:p>
      </dgm:t>
    </dgm:pt>
    <dgm:pt modelId="{98859087-E34D-4877-8F35-23734782EB24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1600" kern="1200" dirty="0" err="1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Когнітивний</a:t>
          </a:r>
          <a:endParaRPr lang="ru-RU" sz="1600" kern="1200" dirty="0"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>
            <a:spcAft>
              <a:spcPts val="0"/>
            </a:spcAft>
          </a:pPr>
          <a:r>
            <a:rPr lang="ru-RU" sz="1600" kern="1200" dirty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компонент</a:t>
          </a:r>
          <a:endParaRPr lang="en-US" sz="1600" kern="1200" dirty="0"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B97BE06E-D218-45ED-A546-2BB482E0C34E}" type="parTrans" cxnId="{3E7D6037-5B45-4D9A-BEEE-7EEA3070DCE8}">
      <dgm:prSet/>
      <dgm:spPr/>
      <dgm:t>
        <a:bodyPr/>
        <a:lstStyle/>
        <a:p>
          <a:endParaRPr lang="en-US"/>
        </a:p>
      </dgm:t>
    </dgm:pt>
    <dgm:pt modelId="{9D4A7A36-DAFA-475D-A392-CC0FE1352F5C}" type="sibTrans" cxnId="{3E7D6037-5B45-4D9A-BEEE-7EEA3070DCE8}">
      <dgm:prSet/>
      <dgm:spPr/>
      <dgm:t>
        <a:bodyPr/>
        <a:lstStyle/>
        <a:p>
          <a:endParaRPr lang="en-US"/>
        </a:p>
      </dgm:t>
    </dgm:pt>
    <dgm:pt modelId="{6262C07E-28E3-4E86-9809-7B99C3A0F3E9}">
      <dgm:prSet phldrT="[Текст]" custT="1"/>
      <dgm:spPr/>
      <dgm:t>
        <a:bodyPr/>
        <a:lstStyle/>
        <a:p>
          <a:r>
            <a:rPr lang="ru-RU" sz="1600" kern="1200" dirty="0" err="1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Поведінковий</a:t>
          </a:r>
          <a:r>
            <a:rPr lang="ru-RU" sz="1600" kern="1200" dirty="0"/>
            <a:t> </a:t>
          </a:r>
          <a:r>
            <a:rPr lang="ru-RU" sz="1600" kern="1200" dirty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компонент</a:t>
          </a:r>
          <a:endParaRPr lang="en-US" sz="1600" kern="1200" dirty="0"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02C5C3F4-C2D0-4C63-AB6C-4ED248A575BE}" type="parTrans" cxnId="{B9EF6D5B-D3AA-4163-A1C0-209F0E686D6D}">
      <dgm:prSet/>
      <dgm:spPr/>
      <dgm:t>
        <a:bodyPr/>
        <a:lstStyle/>
        <a:p>
          <a:endParaRPr lang="en-US"/>
        </a:p>
      </dgm:t>
    </dgm:pt>
    <dgm:pt modelId="{7CCBABFA-CB3B-4A1B-A8CC-36982BADFB04}" type="sibTrans" cxnId="{B9EF6D5B-D3AA-4163-A1C0-209F0E686D6D}">
      <dgm:prSet/>
      <dgm:spPr/>
      <dgm:t>
        <a:bodyPr/>
        <a:lstStyle/>
        <a:p>
          <a:endParaRPr lang="en-US"/>
        </a:p>
      </dgm:t>
    </dgm:pt>
    <dgm:pt modelId="{1C103DF8-2B73-4342-9B99-459E64B7AD4A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1600" dirty="0" err="1">
              <a:latin typeface="Arial" panose="020B0604020202020204" pitchFamily="34" charset="0"/>
              <a:cs typeface="Arial" panose="020B0604020202020204" pitchFamily="34" charset="0"/>
            </a:rPr>
            <a:t>Емоційний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>
            <a:spcAft>
              <a:spcPts val="0"/>
            </a:spcAft>
          </a:pPr>
          <a:r>
            <a:rPr lang="ru-RU" sz="1600" dirty="0">
              <a:latin typeface="Arial" panose="020B0604020202020204" pitchFamily="34" charset="0"/>
              <a:cs typeface="Arial" panose="020B0604020202020204" pitchFamily="34" charset="0"/>
            </a:rPr>
            <a:t>компонент</a:t>
          </a:r>
          <a:endParaRPr lang="en-US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016F40D-A67E-424A-BB86-C31C49A7C6DD}" type="parTrans" cxnId="{2D313DF9-7963-44E4-9E1E-E7FE1CFD5A95}">
      <dgm:prSet/>
      <dgm:spPr/>
      <dgm:t>
        <a:bodyPr/>
        <a:lstStyle/>
        <a:p>
          <a:endParaRPr lang="en-US"/>
        </a:p>
      </dgm:t>
    </dgm:pt>
    <dgm:pt modelId="{3C11989B-6928-4FD0-AF8A-FC8A63B5D383}" type="sibTrans" cxnId="{2D313DF9-7963-44E4-9E1E-E7FE1CFD5A95}">
      <dgm:prSet/>
      <dgm:spPr/>
      <dgm:t>
        <a:bodyPr/>
        <a:lstStyle/>
        <a:p>
          <a:endParaRPr lang="en-US"/>
        </a:p>
      </dgm:t>
    </dgm:pt>
    <dgm:pt modelId="{0FD7511B-2C26-4289-8766-C13A83BB364F}" type="pres">
      <dgm:prSet presAssocID="{90DACE27-0B1B-4676-AB39-991DC75A23C5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3887E12-DB7F-47CA-AFBF-B0D0E1AD0276}" type="pres">
      <dgm:prSet presAssocID="{7A3C3725-6706-4801-AC65-C8A0A9FEF8A5}" presName="centerShape" presStyleLbl="node0" presStyleIdx="0" presStyleCnt="1" custScaleX="115706" custScaleY="112303"/>
      <dgm:spPr/>
    </dgm:pt>
    <dgm:pt modelId="{101A461E-3AE5-433A-8F5F-80D3D5731920}" type="pres">
      <dgm:prSet presAssocID="{98859087-E34D-4877-8F35-23734782EB24}" presName="node" presStyleLbl="node1" presStyleIdx="0" presStyleCnt="3" custScaleX="115544" custScaleY="114427">
        <dgm:presLayoutVars>
          <dgm:bulletEnabled val="1"/>
        </dgm:presLayoutVars>
      </dgm:prSet>
      <dgm:spPr/>
    </dgm:pt>
    <dgm:pt modelId="{9170C0BD-C100-4ADF-B784-131B7890A083}" type="pres">
      <dgm:prSet presAssocID="{98859087-E34D-4877-8F35-23734782EB24}" presName="dummy" presStyleCnt="0"/>
      <dgm:spPr/>
    </dgm:pt>
    <dgm:pt modelId="{248EF360-F9C7-4181-94DA-58F2C258888D}" type="pres">
      <dgm:prSet presAssocID="{9D4A7A36-DAFA-475D-A392-CC0FE1352F5C}" presName="sibTrans" presStyleLbl="sibTrans2D1" presStyleIdx="0" presStyleCnt="3"/>
      <dgm:spPr/>
    </dgm:pt>
    <dgm:pt modelId="{3FF39EE8-058F-4936-A87F-395924FEB65F}" type="pres">
      <dgm:prSet presAssocID="{6262C07E-28E3-4E86-9809-7B99C3A0F3E9}" presName="node" presStyleLbl="node1" presStyleIdx="1" presStyleCnt="3" custScaleX="115985" custScaleY="116900">
        <dgm:presLayoutVars>
          <dgm:bulletEnabled val="1"/>
        </dgm:presLayoutVars>
      </dgm:prSet>
      <dgm:spPr/>
    </dgm:pt>
    <dgm:pt modelId="{0CF0D489-E452-4C7E-A56A-9A925A458648}" type="pres">
      <dgm:prSet presAssocID="{6262C07E-28E3-4E86-9809-7B99C3A0F3E9}" presName="dummy" presStyleCnt="0"/>
      <dgm:spPr/>
    </dgm:pt>
    <dgm:pt modelId="{2DE0222C-85CB-4939-A6A8-59CF463A0269}" type="pres">
      <dgm:prSet presAssocID="{7CCBABFA-CB3B-4A1B-A8CC-36982BADFB04}" presName="sibTrans" presStyleLbl="sibTrans2D1" presStyleIdx="1" presStyleCnt="3"/>
      <dgm:spPr/>
    </dgm:pt>
    <dgm:pt modelId="{43ED4DCB-2D2A-48D8-88E8-482D629DC5A6}" type="pres">
      <dgm:prSet presAssocID="{1C103DF8-2B73-4342-9B99-459E64B7AD4A}" presName="node" presStyleLbl="node1" presStyleIdx="2" presStyleCnt="3" custScaleX="114923" custScaleY="117310">
        <dgm:presLayoutVars>
          <dgm:bulletEnabled val="1"/>
        </dgm:presLayoutVars>
      </dgm:prSet>
      <dgm:spPr/>
    </dgm:pt>
    <dgm:pt modelId="{7D04FE18-69F8-4FE9-AF7A-A7BC36E768F1}" type="pres">
      <dgm:prSet presAssocID="{1C103DF8-2B73-4342-9B99-459E64B7AD4A}" presName="dummy" presStyleCnt="0"/>
      <dgm:spPr/>
    </dgm:pt>
    <dgm:pt modelId="{3891D16C-CC58-4C46-8DDC-52714671C671}" type="pres">
      <dgm:prSet presAssocID="{3C11989B-6928-4FD0-AF8A-FC8A63B5D383}" presName="sibTrans" presStyleLbl="sibTrans2D1" presStyleIdx="2" presStyleCnt="3"/>
      <dgm:spPr/>
    </dgm:pt>
  </dgm:ptLst>
  <dgm:cxnLst>
    <dgm:cxn modelId="{3AFE6115-7B1A-4428-A9D6-FAB84CBD7003}" srcId="{90DACE27-0B1B-4676-AB39-991DC75A23C5}" destId="{7A3C3725-6706-4801-AC65-C8A0A9FEF8A5}" srcOrd="0" destOrd="0" parTransId="{DDE45E2B-B523-4597-BF7C-2AF8D2C29273}" sibTransId="{68745DE2-24D6-4244-B15E-5599861B3D78}"/>
    <dgm:cxn modelId="{E3CB0632-C250-4C63-AFE7-A1A4D58F5B8F}" type="presOf" srcId="{1C103DF8-2B73-4342-9B99-459E64B7AD4A}" destId="{43ED4DCB-2D2A-48D8-88E8-482D629DC5A6}" srcOrd="0" destOrd="0" presId="urn:microsoft.com/office/officeart/2005/8/layout/radial6"/>
    <dgm:cxn modelId="{3E7D6037-5B45-4D9A-BEEE-7EEA3070DCE8}" srcId="{7A3C3725-6706-4801-AC65-C8A0A9FEF8A5}" destId="{98859087-E34D-4877-8F35-23734782EB24}" srcOrd="0" destOrd="0" parTransId="{B97BE06E-D218-45ED-A546-2BB482E0C34E}" sibTransId="{9D4A7A36-DAFA-475D-A392-CC0FE1352F5C}"/>
    <dgm:cxn modelId="{AB40BA3A-E834-484F-AE1D-36386F77AC57}" type="presOf" srcId="{7A3C3725-6706-4801-AC65-C8A0A9FEF8A5}" destId="{63887E12-DB7F-47CA-AFBF-B0D0E1AD0276}" srcOrd="0" destOrd="0" presId="urn:microsoft.com/office/officeart/2005/8/layout/radial6"/>
    <dgm:cxn modelId="{B9EF6D5B-D3AA-4163-A1C0-209F0E686D6D}" srcId="{7A3C3725-6706-4801-AC65-C8A0A9FEF8A5}" destId="{6262C07E-28E3-4E86-9809-7B99C3A0F3E9}" srcOrd="1" destOrd="0" parTransId="{02C5C3F4-C2D0-4C63-AB6C-4ED248A575BE}" sibTransId="{7CCBABFA-CB3B-4A1B-A8CC-36982BADFB04}"/>
    <dgm:cxn modelId="{637F3351-1BE2-46E4-A6E5-91AC9DFACEC6}" type="presOf" srcId="{90DACE27-0B1B-4676-AB39-991DC75A23C5}" destId="{0FD7511B-2C26-4289-8766-C13A83BB364F}" srcOrd="0" destOrd="0" presId="urn:microsoft.com/office/officeart/2005/8/layout/radial6"/>
    <dgm:cxn modelId="{293CE57A-2B6F-4F80-B950-698220C457FD}" type="presOf" srcId="{9D4A7A36-DAFA-475D-A392-CC0FE1352F5C}" destId="{248EF360-F9C7-4181-94DA-58F2C258888D}" srcOrd="0" destOrd="0" presId="urn:microsoft.com/office/officeart/2005/8/layout/radial6"/>
    <dgm:cxn modelId="{3E9DCDA3-C879-44CD-A8F2-2D6C7684E7CB}" type="presOf" srcId="{98859087-E34D-4877-8F35-23734782EB24}" destId="{101A461E-3AE5-433A-8F5F-80D3D5731920}" srcOrd="0" destOrd="0" presId="urn:microsoft.com/office/officeart/2005/8/layout/radial6"/>
    <dgm:cxn modelId="{8E3967D6-2B08-4D24-AA56-CED92CDF6A39}" type="presOf" srcId="{6262C07E-28E3-4E86-9809-7B99C3A0F3E9}" destId="{3FF39EE8-058F-4936-A87F-395924FEB65F}" srcOrd="0" destOrd="0" presId="urn:microsoft.com/office/officeart/2005/8/layout/radial6"/>
    <dgm:cxn modelId="{043D18E0-8F28-43DA-A035-E6CA98391345}" type="presOf" srcId="{7CCBABFA-CB3B-4A1B-A8CC-36982BADFB04}" destId="{2DE0222C-85CB-4939-A6A8-59CF463A0269}" srcOrd="0" destOrd="0" presId="urn:microsoft.com/office/officeart/2005/8/layout/radial6"/>
    <dgm:cxn modelId="{2D313DF9-7963-44E4-9E1E-E7FE1CFD5A95}" srcId="{7A3C3725-6706-4801-AC65-C8A0A9FEF8A5}" destId="{1C103DF8-2B73-4342-9B99-459E64B7AD4A}" srcOrd="2" destOrd="0" parTransId="{B016F40D-A67E-424A-BB86-C31C49A7C6DD}" sibTransId="{3C11989B-6928-4FD0-AF8A-FC8A63B5D383}"/>
    <dgm:cxn modelId="{D74A72FC-1422-4EBE-8444-44A2DCBD9BB8}" type="presOf" srcId="{3C11989B-6928-4FD0-AF8A-FC8A63B5D383}" destId="{3891D16C-CC58-4C46-8DDC-52714671C671}" srcOrd="0" destOrd="0" presId="urn:microsoft.com/office/officeart/2005/8/layout/radial6"/>
    <dgm:cxn modelId="{19413E9D-DF74-4140-9D24-AF6D92BBF71E}" type="presParOf" srcId="{0FD7511B-2C26-4289-8766-C13A83BB364F}" destId="{63887E12-DB7F-47CA-AFBF-B0D0E1AD0276}" srcOrd="0" destOrd="0" presId="urn:microsoft.com/office/officeart/2005/8/layout/radial6"/>
    <dgm:cxn modelId="{B307A5D0-44BB-4E90-B40B-3537D90179E4}" type="presParOf" srcId="{0FD7511B-2C26-4289-8766-C13A83BB364F}" destId="{101A461E-3AE5-433A-8F5F-80D3D5731920}" srcOrd="1" destOrd="0" presId="urn:microsoft.com/office/officeart/2005/8/layout/radial6"/>
    <dgm:cxn modelId="{76458469-CF90-499E-B71A-6559A9974B43}" type="presParOf" srcId="{0FD7511B-2C26-4289-8766-C13A83BB364F}" destId="{9170C0BD-C100-4ADF-B784-131B7890A083}" srcOrd="2" destOrd="0" presId="urn:microsoft.com/office/officeart/2005/8/layout/radial6"/>
    <dgm:cxn modelId="{BF05CDFB-2F70-4093-ACD6-647574291FE2}" type="presParOf" srcId="{0FD7511B-2C26-4289-8766-C13A83BB364F}" destId="{248EF360-F9C7-4181-94DA-58F2C258888D}" srcOrd="3" destOrd="0" presId="urn:microsoft.com/office/officeart/2005/8/layout/radial6"/>
    <dgm:cxn modelId="{076C50C7-ED62-4A8B-BEB0-E8E45031151B}" type="presParOf" srcId="{0FD7511B-2C26-4289-8766-C13A83BB364F}" destId="{3FF39EE8-058F-4936-A87F-395924FEB65F}" srcOrd="4" destOrd="0" presId="urn:microsoft.com/office/officeart/2005/8/layout/radial6"/>
    <dgm:cxn modelId="{8E0AC523-F22B-4573-9AD8-02764B98720B}" type="presParOf" srcId="{0FD7511B-2C26-4289-8766-C13A83BB364F}" destId="{0CF0D489-E452-4C7E-A56A-9A925A458648}" srcOrd="5" destOrd="0" presId="urn:microsoft.com/office/officeart/2005/8/layout/radial6"/>
    <dgm:cxn modelId="{A42363BA-35FB-4ABF-A6DD-9F13C1C792F7}" type="presParOf" srcId="{0FD7511B-2C26-4289-8766-C13A83BB364F}" destId="{2DE0222C-85CB-4939-A6A8-59CF463A0269}" srcOrd="6" destOrd="0" presId="urn:microsoft.com/office/officeart/2005/8/layout/radial6"/>
    <dgm:cxn modelId="{B5DADF68-A587-4731-9C5D-CD58921DA336}" type="presParOf" srcId="{0FD7511B-2C26-4289-8766-C13A83BB364F}" destId="{43ED4DCB-2D2A-48D8-88E8-482D629DC5A6}" srcOrd="7" destOrd="0" presId="urn:microsoft.com/office/officeart/2005/8/layout/radial6"/>
    <dgm:cxn modelId="{E9C1DF0A-A867-4BE7-94B6-D8F68BF77738}" type="presParOf" srcId="{0FD7511B-2C26-4289-8766-C13A83BB364F}" destId="{7D04FE18-69F8-4FE9-AF7A-A7BC36E768F1}" srcOrd="8" destOrd="0" presId="urn:microsoft.com/office/officeart/2005/8/layout/radial6"/>
    <dgm:cxn modelId="{40DBE119-3D74-4DBC-BD71-029521C795C7}" type="presParOf" srcId="{0FD7511B-2C26-4289-8766-C13A83BB364F}" destId="{3891D16C-CC58-4C46-8DDC-52714671C671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6689BD-3184-4492-AE22-FC286FEB4C48}">
      <dsp:nvSpPr>
        <dsp:cNvPr id="0" name=""/>
        <dsp:cNvSpPr/>
      </dsp:nvSpPr>
      <dsp:spPr>
        <a:xfrm>
          <a:off x="561583" y="1809"/>
          <a:ext cx="2308465" cy="2274842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Arial" panose="020B0604020202020204" pitchFamily="34" charset="0"/>
              <a:cs typeface="Arial" panose="020B0604020202020204" pitchFamily="34" charset="0"/>
            </a:rPr>
            <a:t>ЮРИСПРУДЕНЦІЯ</a:t>
          </a:r>
          <a:endParaRPr lang="en-US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99650" y="334952"/>
        <a:ext cx="1632331" cy="1608556"/>
      </dsp:txXfrm>
    </dsp:sp>
    <dsp:sp modelId="{7C003383-BE91-443F-B459-323E422EC739}">
      <dsp:nvSpPr>
        <dsp:cNvPr id="0" name=""/>
        <dsp:cNvSpPr/>
      </dsp:nvSpPr>
      <dsp:spPr>
        <a:xfrm>
          <a:off x="1118711" y="2443840"/>
          <a:ext cx="1194207" cy="1194207"/>
        </a:xfrm>
        <a:prstGeom prst="mathPlus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1277003" y="2900505"/>
        <a:ext cx="877623" cy="280877"/>
      </dsp:txXfrm>
    </dsp:sp>
    <dsp:sp modelId="{B189F264-1541-4170-8D78-A139078E0567}">
      <dsp:nvSpPr>
        <dsp:cNvPr id="0" name=""/>
        <dsp:cNvSpPr/>
      </dsp:nvSpPr>
      <dsp:spPr>
        <a:xfrm>
          <a:off x="549157" y="3805237"/>
          <a:ext cx="2333317" cy="2313633"/>
        </a:xfrm>
        <a:prstGeom prst="ellipse">
          <a:avLst/>
        </a:prstGeom>
        <a:gradFill rotWithShape="0">
          <a:gsLst>
            <a:gs pos="0">
              <a:schemeClr val="accent2">
                <a:hueOff val="899977"/>
                <a:satOff val="24292"/>
                <a:lumOff val="2550"/>
                <a:alphaOff val="0"/>
                <a:shade val="51000"/>
                <a:satMod val="130000"/>
              </a:schemeClr>
            </a:gs>
            <a:gs pos="80000">
              <a:schemeClr val="accent2">
                <a:hueOff val="899977"/>
                <a:satOff val="24292"/>
                <a:lumOff val="2550"/>
                <a:alphaOff val="0"/>
                <a:shade val="93000"/>
                <a:satMod val="130000"/>
              </a:schemeClr>
            </a:gs>
            <a:gs pos="100000">
              <a:schemeClr val="accent2">
                <a:hueOff val="899977"/>
                <a:satOff val="24292"/>
                <a:lumOff val="255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ПСИХОЛОГІЯ</a:t>
          </a:r>
          <a:endParaRPr lang="en-US" sz="1500" kern="1200" dirty="0">
            <a:solidFill>
              <a:prstClr val="white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890863" y="4144061"/>
        <a:ext cx="1649905" cy="1635985"/>
      </dsp:txXfrm>
    </dsp:sp>
    <dsp:sp modelId="{F6A3F313-9796-40E4-9FE3-B6326D50148F}">
      <dsp:nvSpPr>
        <dsp:cNvPr id="0" name=""/>
        <dsp:cNvSpPr/>
      </dsp:nvSpPr>
      <dsp:spPr>
        <a:xfrm>
          <a:off x="3191320" y="2677369"/>
          <a:ext cx="654755" cy="76594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1799954"/>
                <a:satOff val="48584"/>
                <a:lumOff val="5099"/>
                <a:alphaOff val="0"/>
                <a:shade val="51000"/>
                <a:satMod val="130000"/>
              </a:schemeClr>
            </a:gs>
            <a:gs pos="80000">
              <a:schemeClr val="accent2">
                <a:hueOff val="1799954"/>
                <a:satOff val="48584"/>
                <a:lumOff val="5099"/>
                <a:alphaOff val="0"/>
                <a:shade val="93000"/>
                <a:satMod val="130000"/>
              </a:schemeClr>
            </a:gs>
            <a:gs pos="100000">
              <a:schemeClr val="accent2">
                <a:hueOff val="1799954"/>
                <a:satOff val="48584"/>
                <a:lumOff val="509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kern="1200"/>
        </a:p>
      </dsp:txBody>
      <dsp:txXfrm>
        <a:off x="3191320" y="2830557"/>
        <a:ext cx="458329" cy="459564"/>
      </dsp:txXfrm>
    </dsp:sp>
    <dsp:sp modelId="{5CE3508F-EB83-4E5B-B2D1-D073F09CD2FE}">
      <dsp:nvSpPr>
        <dsp:cNvPr id="0" name=""/>
        <dsp:cNvSpPr/>
      </dsp:nvSpPr>
      <dsp:spPr>
        <a:xfrm>
          <a:off x="4117861" y="1001361"/>
          <a:ext cx="4117957" cy="4117957"/>
        </a:xfrm>
        <a:prstGeom prst="ellipse">
          <a:avLst/>
        </a:prstGeom>
        <a:gradFill rotWithShape="0">
          <a:gsLst>
            <a:gs pos="0">
              <a:schemeClr val="accent2">
                <a:hueOff val="1799954"/>
                <a:satOff val="48584"/>
                <a:lumOff val="5099"/>
                <a:alphaOff val="0"/>
                <a:shade val="51000"/>
                <a:satMod val="130000"/>
              </a:schemeClr>
            </a:gs>
            <a:gs pos="80000">
              <a:schemeClr val="accent2">
                <a:hueOff val="1799954"/>
                <a:satOff val="48584"/>
                <a:lumOff val="5099"/>
                <a:alphaOff val="0"/>
                <a:shade val="93000"/>
                <a:satMod val="130000"/>
              </a:schemeClr>
            </a:gs>
            <a:gs pos="100000">
              <a:schemeClr val="accent2">
                <a:hueOff val="1799954"/>
                <a:satOff val="48584"/>
                <a:lumOff val="509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ЮРИДИЧНА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 err="1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психологія</a:t>
          </a:r>
          <a:endParaRPr lang="en-US" sz="2400" b="1" kern="1200" dirty="0">
            <a:solidFill>
              <a:prstClr val="white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4720922" y="1604422"/>
        <a:ext cx="2911835" cy="29118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48253B-751F-4575-A23B-F39731E59A3C}">
      <dsp:nvSpPr>
        <dsp:cNvPr id="0" name=""/>
        <dsp:cNvSpPr/>
      </dsp:nvSpPr>
      <dsp:spPr>
        <a:xfrm>
          <a:off x="-5780666" y="-884761"/>
          <a:ext cx="6882091" cy="6882091"/>
        </a:xfrm>
        <a:prstGeom prst="blockArc">
          <a:avLst>
            <a:gd name="adj1" fmla="val 18900000"/>
            <a:gd name="adj2" fmla="val 2700000"/>
            <a:gd name="adj3" fmla="val 314"/>
          </a:avLst>
        </a:prstGeom>
        <a:noFill/>
        <a:ln w="285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4BAED3-CB84-4378-A2EB-FC910895A4AB}">
      <dsp:nvSpPr>
        <dsp:cNvPr id="0" name=""/>
        <dsp:cNvSpPr/>
      </dsp:nvSpPr>
      <dsp:spPr>
        <a:xfrm>
          <a:off x="410367" y="269227"/>
          <a:ext cx="6646676" cy="53825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27237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Методологічні</a:t>
          </a:r>
          <a:r>
            <a:rPr lang="ru-RU" sz="1800" kern="1200" dirty="0">
              <a:latin typeface="Arial" panose="020B0604020202020204" pitchFamily="34" charset="0"/>
              <a:cs typeface="Arial" panose="020B0604020202020204" pitchFamily="34" charset="0"/>
            </a:rPr>
            <a:t> засади </a:t>
          </a:r>
          <a:r>
            <a:rPr lang="ru-RU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юридично</a:t>
          </a:r>
          <a:r>
            <a:rPr lang="uk-UA" sz="1800" kern="1200" dirty="0">
              <a:latin typeface="Arial" panose="020B0604020202020204" pitchFamily="34" charset="0"/>
              <a:cs typeface="Arial" panose="020B0604020202020204" pitchFamily="34" charset="0"/>
            </a:rPr>
            <a:t>ї</a:t>
          </a:r>
          <a:r>
            <a:rPr lang="ru-RU" sz="1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психології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0367" y="269227"/>
        <a:ext cx="6646676" cy="538251"/>
      </dsp:txXfrm>
    </dsp:sp>
    <dsp:sp modelId="{B6DD72B9-19E0-42B2-9A71-51F1805951F6}">
      <dsp:nvSpPr>
        <dsp:cNvPr id="0" name=""/>
        <dsp:cNvSpPr/>
      </dsp:nvSpPr>
      <dsp:spPr>
        <a:xfrm>
          <a:off x="73960" y="201946"/>
          <a:ext cx="672813" cy="67281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84DD541-EB1F-4E1D-A5DC-4D646AF7CB55}">
      <dsp:nvSpPr>
        <dsp:cNvPr id="0" name=""/>
        <dsp:cNvSpPr/>
      </dsp:nvSpPr>
      <dsp:spPr>
        <a:xfrm>
          <a:off x="853115" y="1080122"/>
          <a:ext cx="6203928" cy="531011"/>
        </a:xfrm>
        <a:prstGeom prst="rect">
          <a:avLst/>
        </a:prstGeom>
        <a:gradFill rotWithShape="0">
          <a:gsLst>
            <a:gs pos="0">
              <a:schemeClr val="accent2">
                <a:hueOff val="359991"/>
                <a:satOff val="9717"/>
                <a:lumOff val="1020"/>
                <a:alphaOff val="0"/>
                <a:shade val="51000"/>
                <a:satMod val="130000"/>
              </a:schemeClr>
            </a:gs>
            <a:gs pos="80000">
              <a:schemeClr val="accent2">
                <a:hueOff val="359991"/>
                <a:satOff val="9717"/>
                <a:lumOff val="1020"/>
                <a:alphaOff val="0"/>
                <a:shade val="93000"/>
                <a:satMod val="130000"/>
              </a:schemeClr>
            </a:gs>
            <a:gs pos="100000">
              <a:schemeClr val="accent2">
                <a:hueOff val="359991"/>
                <a:satOff val="9717"/>
                <a:lumOff val="102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27237" tIns="45720" rIns="45720" bIns="4572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 err="1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Правова</a:t>
          </a:r>
          <a:r>
            <a:rPr lang="ru-RU" sz="1100" kern="1200" dirty="0"/>
            <a:t> </a:t>
          </a:r>
          <a:r>
            <a:rPr lang="ru-RU" sz="1800" kern="1200" dirty="0" err="1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психологія</a:t>
          </a:r>
          <a:endParaRPr lang="en-US" sz="1800" kern="1200" dirty="0">
            <a:solidFill>
              <a:prstClr val="white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0"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/>
        </a:p>
      </dsp:txBody>
      <dsp:txXfrm>
        <a:off x="853115" y="1080122"/>
        <a:ext cx="6203928" cy="531011"/>
      </dsp:txXfrm>
    </dsp:sp>
    <dsp:sp modelId="{95EADFD0-CE59-4614-A2A0-D0A7CB97B275}">
      <dsp:nvSpPr>
        <dsp:cNvPr id="0" name=""/>
        <dsp:cNvSpPr/>
      </dsp:nvSpPr>
      <dsp:spPr>
        <a:xfrm>
          <a:off x="516708" y="1009220"/>
          <a:ext cx="672813" cy="67281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359991"/>
              <a:satOff val="9717"/>
              <a:lumOff val="102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CA1414C-20D1-42BC-AF4A-131E84B107BB}">
      <dsp:nvSpPr>
        <dsp:cNvPr id="0" name=""/>
        <dsp:cNvSpPr/>
      </dsp:nvSpPr>
      <dsp:spPr>
        <a:xfrm>
          <a:off x="1055573" y="1883776"/>
          <a:ext cx="6001470" cy="538251"/>
        </a:xfrm>
        <a:prstGeom prst="rect">
          <a:avLst/>
        </a:prstGeom>
        <a:gradFill rotWithShape="0">
          <a:gsLst>
            <a:gs pos="0">
              <a:schemeClr val="accent2">
                <a:hueOff val="719982"/>
                <a:satOff val="19434"/>
                <a:lumOff val="2040"/>
                <a:alphaOff val="0"/>
                <a:shade val="51000"/>
                <a:satMod val="130000"/>
              </a:schemeClr>
            </a:gs>
            <a:gs pos="80000">
              <a:schemeClr val="accent2">
                <a:hueOff val="719982"/>
                <a:satOff val="19434"/>
                <a:lumOff val="2040"/>
                <a:alphaOff val="0"/>
                <a:shade val="93000"/>
                <a:satMod val="130000"/>
              </a:schemeClr>
            </a:gs>
            <a:gs pos="100000">
              <a:schemeClr val="accent2">
                <a:hueOff val="719982"/>
                <a:satOff val="19434"/>
                <a:lumOff val="204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27237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err="1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Кримінальна</a:t>
          </a:r>
          <a:r>
            <a:rPr lang="ru-RU" sz="1800" kern="1200" dirty="0"/>
            <a:t> </a:t>
          </a:r>
          <a:r>
            <a:rPr lang="ru-RU" sz="1800" kern="1200" dirty="0" err="1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психологія</a:t>
          </a:r>
          <a:endParaRPr lang="ru-RU" sz="1800" kern="1200" dirty="0">
            <a:solidFill>
              <a:prstClr val="white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1055573" y="1883776"/>
        <a:ext cx="6001470" cy="538251"/>
      </dsp:txXfrm>
    </dsp:sp>
    <dsp:sp modelId="{3CA82DA0-AE59-40EC-B96D-637021D72C89}">
      <dsp:nvSpPr>
        <dsp:cNvPr id="0" name=""/>
        <dsp:cNvSpPr/>
      </dsp:nvSpPr>
      <dsp:spPr>
        <a:xfrm>
          <a:off x="719166" y="1816495"/>
          <a:ext cx="672813" cy="67281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719982"/>
              <a:satOff val="19434"/>
              <a:lumOff val="204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7996AEC-8C63-4461-BB0A-17E55FAE411C}">
      <dsp:nvSpPr>
        <dsp:cNvPr id="0" name=""/>
        <dsp:cNvSpPr/>
      </dsp:nvSpPr>
      <dsp:spPr>
        <a:xfrm>
          <a:off x="1055573" y="2690540"/>
          <a:ext cx="6001470" cy="538251"/>
        </a:xfrm>
        <a:prstGeom prst="rect">
          <a:avLst/>
        </a:prstGeom>
        <a:gradFill rotWithShape="0">
          <a:gsLst>
            <a:gs pos="0">
              <a:schemeClr val="accent2">
                <a:hueOff val="1079972"/>
                <a:satOff val="29150"/>
                <a:lumOff val="3059"/>
                <a:alphaOff val="0"/>
                <a:shade val="51000"/>
                <a:satMod val="130000"/>
              </a:schemeClr>
            </a:gs>
            <a:gs pos="80000">
              <a:schemeClr val="accent2">
                <a:hueOff val="1079972"/>
                <a:satOff val="29150"/>
                <a:lumOff val="3059"/>
                <a:alphaOff val="0"/>
                <a:shade val="93000"/>
                <a:satMod val="130000"/>
              </a:schemeClr>
            </a:gs>
            <a:gs pos="100000">
              <a:schemeClr val="accent2">
                <a:hueOff val="1079972"/>
                <a:satOff val="29150"/>
                <a:lumOff val="305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27237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err="1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Слідчо</a:t>
          </a:r>
          <a:r>
            <a:rPr lang="ru-RU" sz="1800" kern="1200" dirty="0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-оперативна </a:t>
          </a:r>
          <a:r>
            <a:rPr lang="ru-RU" sz="1800" kern="1200" dirty="0" err="1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психологія</a:t>
          </a:r>
          <a:endParaRPr lang="ru-RU" sz="1800" kern="1200" dirty="0">
            <a:solidFill>
              <a:prstClr val="white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1055573" y="2690540"/>
        <a:ext cx="6001470" cy="538251"/>
      </dsp:txXfrm>
    </dsp:sp>
    <dsp:sp modelId="{D9CB9F60-8359-4ADE-A8D9-E4ED7AC33834}">
      <dsp:nvSpPr>
        <dsp:cNvPr id="0" name=""/>
        <dsp:cNvSpPr/>
      </dsp:nvSpPr>
      <dsp:spPr>
        <a:xfrm>
          <a:off x="719166" y="2623258"/>
          <a:ext cx="672813" cy="67281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1079972"/>
              <a:satOff val="29150"/>
              <a:lumOff val="305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5254BCE-E891-40A4-8DE3-25408E37FF06}">
      <dsp:nvSpPr>
        <dsp:cNvPr id="0" name=""/>
        <dsp:cNvSpPr/>
      </dsp:nvSpPr>
      <dsp:spPr>
        <a:xfrm>
          <a:off x="853115" y="3497814"/>
          <a:ext cx="6203928" cy="538251"/>
        </a:xfrm>
        <a:prstGeom prst="rect">
          <a:avLst/>
        </a:prstGeom>
        <a:gradFill rotWithShape="0">
          <a:gsLst>
            <a:gs pos="0">
              <a:schemeClr val="accent2">
                <a:hueOff val="1439963"/>
                <a:satOff val="38867"/>
                <a:lumOff val="4079"/>
                <a:alphaOff val="0"/>
                <a:shade val="51000"/>
                <a:satMod val="130000"/>
              </a:schemeClr>
            </a:gs>
            <a:gs pos="80000">
              <a:schemeClr val="accent2">
                <a:hueOff val="1439963"/>
                <a:satOff val="38867"/>
                <a:lumOff val="4079"/>
                <a:alphaOff val="0"/>
                <a:shade val="93000"/>
                <a:satMod val="130000"/>
              </a:schemeClr>
            </a:gs>
            <a:gs pos="100000">
              <a:schemeClr val="accent2">
                <a:hueOff val="1439963"/>
                <a:satOff val="38867"/>
                <a:lumOff val="407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27237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err="1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Судова</a:t>
          </a:r>
          <a:r>
            <a:rPr lang="ru-RU" sz="1800" kern="1200" dirty="0"/>
            <a:t> </a:t>
          </a:r>
          <a:r>
            <a:rPr lang="ru-RU" sz="1800" kern="1200" dirty="0" err="1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психологія</a:t>
          </a:r>
          <a:endParaRPr lang="ru-RU" sz="1800" kern="1200" dirty="0">
            <a:solidFill>
              <a:prstClr val="white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853115" y="3497814"/>
        <a:ext cx="6203928" cy="538251"/>
      </dsp:txXfrm>
    </dsp:sp>
    <dsp:sp modelId="{35918190-233F-47B7-ADD0-588372DA1B6A}">
      <dsp:nvSpPr>
        <dsp:cNvPr id="0" name=""/>
        <dsp:cNvSpPr/>
      </dsp:nvSpPr>
      <dsp:spPr>
        <a:xfrm>
          <a:off x="516708" y="3430533"/>
          <a:ext cx="672813" cy="67281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1439963"/>
              <a:satOff val="38867"/>
              <a:lumOff val="407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5D74049-0418-4B2C-80BD-69BADAEE6F1F}">
      <dsp:nvSpPr>
        <dsp:cNvPr id="0" name=""/>
        <dsp:cNvSpPr/>
      </dsp:nvSpPr>
      <dsp:spPr>
        <a:xfrm>
          <a:off x="410367" y="4305089"/>
          <a:ext cx="6646676" cy="538251"/>
        </a:xfrm>
        <a:prstGeom prst="rect">
          <a:avLst/>
        </a:prstGeom>
        <a:gradFill rotWithShape="0">
          <a:gsLst>
            <a:gs pos="0">
              <a:schemeClr val="accent2">
                <a:hueOff val="1799954"/>
                <a:satOff val="48584"/>
                <a:lumOff val="5099"/>
                <a:alphaOff val="0"/>
                <a:shade val="51000"/>
                <a:satMod val="130000"/>
              </a:schemeClr>
            </a:gs>
            <a:gs pos="80000">
              <a:schemeClr val="accent2">
                <a:hueOff val="1799954"/>
                <a:satOff val="48584"/>
                <a:lumOff val="5099"/>
                <a:alphaOff val="0"/>
                <a:shade val="93000"/>
                <a:satMod val="130000"/>
              </a:schemeClr>
            </a:gs>
            <a:gs pos="100000">
              <a:schemeClr val="accent2">
                <a:hueOff val="1799954"/>
                <a:satOff val="48584"/>
                <a:lumOff val="509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27237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err="1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Пенітенціарна</a:t>
          </a:r>
          <a:r>
            <a:rPr lang="ru-RU" sz="1800" kern="1200" dirty="0"/>
            <a:t> (</a:t>
          </a:r>
          <a:r>
            <a:rPr lang="ru-RU" sz="1800" kern="1200" dirty="0" err="1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виправна</a:t>
          </a:r>
          <a:r>
            <a:rPr lang="ru-RU" sz="1800" kern="1200" dirty="0"/>
            <a:t>) </a:t>
          </a:r>
          <a:r>
            <a:rPr lang="ru-RU" sz="1800" kern="1200" dirty="0" err="1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психологія</a:t>
          </a:r>
          <a:endParaRPr lang="ru-RU" sz="1800" kern="1200" dirty="0">
            <a:solidFill>
              <a:prstClr val="white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410367" y="4305089"/>
        <a:ext cx="6646676" cy="538251"/>
      </dsp:txXfrm>
    </dsp:sp>
    <dsp:sp modelId="{5972F6F9-F84A-419B-A029-DC93972786F0}">
      <dsp:nvSpPr>
        <dsp:cNvPr id="0" name=""/>
        <dsp:cNvSpPr/>
      </dsp:nvSpPr>
      <dsp:spPr>
        <a:xfrm>
          <a:off x="73960" y="4237807"/>
          <a:ext cx="672813" cy="67281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1799954"/>
              <a:satOff val="48584"/>
              <a:lumOff val="509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91D16C-CC58-4C46-8DDC-52714671C671}">
      <dsp:nvSpPr>
        <dsp:cNvPr id="0" name=""/>
        <dsp:cNvSpPr/>
      </dsp:nvSpPr>
      <dsp:spPr>
        <a:xfrm>
          <a:off x="1896263" y="827064"/>
          <a:ext cx="5127698" cy="5127698"/>
        </a:xfrm>
        <a:prstGeom prst="blockArc">
          <a:avLst>
            <a:gd name="adj1" fmla="val 9000000"/>
            <a:gd name="adj2" fmla="val 16200000"/>
            <a:gd name="adj3" fmla="val 4637"/>
          </a:avLst>
        </a:prstGeom>
        <a:gradFill rotWithShape="0">
          <a:gsLst>
            <a:gs pos="0">
              <a:schemeClr val="accent2">
                <a:hueOff val="1799954"/>
                <a:satOff val="48584"/>
                <a:lumOff val="5099"/>
                <a:alphaOff val="0"/>
                <a:shade val="51000"/>
                <a:satMod val="130000"/>
              </a:schemeClr>
            </a:gs>
            <a:gs pos="80000">
              <a:schemeClr val="accent2">
                <a:hueOff val="1799954"/>
                <a:satOff val="48584"/>
                <a:lumOff val="5099"/>
                <a:alphaOff val="0"/>
                <a:shade val="93000"/>
                <a:satMod val="130000"/>
              </a:schemeClr>
            </a:gs>
            <a:gs pos="100000">
              <a:schemeClr val="accent2">
                <a:hueOff val="1799954"/>
                <a:satOff val="48584"/>
                <a:lumOff val="509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DE0222C-85CB-4939-A6A8-59CF463A0269}">
      <dsp:nvSpPr>
        <dsp:cNvPr id="0" name=""/>
        <dsp:cNvSpPr/>
      </dsp:nvSpPr>
      <dsp:spPr>
        <a:xfrm>
          <a:off x="1896263" y="827064"/>
          <a:ext cx="5127698" cy="5127698"/>
        </a:xfrm>
        <a:prstGeom prst="blockArc">
          <a:avLst>
            <a:gd name="adj1" fmla="val 1800000"/>
            <a:gd name="adj2" fmla="val 9000000"/>
            <a:gd name="adj3" fmla="val 4637"/>
          </a:avLst>
        </a:prstGeom>
        <a:gradFill rotWithShape="0">
          <a:gsLst>
            <a:gs pos="0">
              <a:schemeClr val="accent2">
                <a:hueOff val="899977"/>
                <a:satOff val="24292"/>
                <a:lumOff val="2550"/>
                <a:alphaOff val="0"/>
                <a:shade val="51000"/>
                <a:satMod val="130000"/>
              </a:schemeClr>
            </a:gs>
            <a:gs pos="80000">
              <a:schemeClr val="accent2">
                <a:hueOff val="899977"/>
                <a:satOff val="24292"/>
                <a:lumOff val="2550"/>
                <a:alphaOff val="0"/>
                <a:shade val="93000"/>
                <a:satMod val="130000"/>
              </a:schemeClr>
            </a:gs>
            <a:gs pos="100000">
              <a:schemeClr val="accent2">
                <a:hueOff val="899977"/>
                <a:satOff val="24292"/>
                <a:lumOff val="255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48EF360-F9C7-4181-94DA-58F2C258888D}">
      <dsp:nvSpPr>
        <dsp:cNvPr id="0" name=""/>
        <dsp:cNvSpPr/>
      </dsp:nvSpPr>
      <dsp:spPr>
        <a:xfrm>
          <a:off x="1896263" y="827064"/>
          <a:ext cx="5127698" cy="5127698"/>
        </a:xfrm>
        <a:prstGeom prst="blockArc">
          <a:avLst>
            <a:gd name="adj1" fmla="val 16200000"/>
            <a:gd name="adj2" fmla="val 1800000"/>
            <a:gd name="adj3" fmla="val 4637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3887E12-DB7F-47CA-AFBF-B0D0E1AD0276}">
      <dsp:nvSpPr>
        <dsp:cNvPr id="0" name=""/>
        <dsp:cNvSpPr/>
      </dsp:nvSpPr>
      <dsp:spPr>
        <a:xfrm>
          <a:off x="3095542" y="2066477"/>
          <a:ext cx="2729138" cy="264887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ПРАВОВА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СВІДОМІСТЬ</a:t>
          </a:r>
          <a:endParaRPr lang="en-US" sz="2000" kern="1200" dirty="0"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3495215" y="2454395"/>
        <a:ext cx="1929792" cy="1873036"/>
      </dsp:txXfrm>
    </dsp:sp>
    <dsp:sp modelId="{101A461E-3AE5-433A-8F5F-80D3D5731920}">
      <dsp:nvSpPr>
        <dsp:cNvPr id="0" name=""/>
        <dsp:cNvSpPr/>
      </dsp:nvSpPr>
      <dsp:spPr>
        <a:xfrm>
          <a:off x="3506251" y="-58136"/>
          <a:ext cx="1907722" cy="1889279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600" kern="1200" dirty="0" err="1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Когнітивний</a:t>
          </a:r>
          <a:endParaRPr lang="ru-RU" sz="1600" kern="1200" dirty="0"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600" kern="1200" dirty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компонент</a:t>
          </a:r>
          <a:endParaRPr lang="en-US" sz="1600" kern="1200" dirty="0"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3785630" y="218543"/>
        <a:ext cx="1348964" cy="1335921"/>
      </dsp:txXfrm>
    </dsp:sp>
    <dsp:sp modelId="{3FF39EE8-058F-4936-A87F-395924FEB65F}">
      <dsp:nvSpPr>
        <dsp:cNvPr id="0" name=""/>
        <dsp:cNvSpPr/>
      </dsp:nvSpPr>
      <dsp:spPr>
        <a:xfrm>
          <a:off x="5671493" y="3678063"/>
          <a:ext cx="1915003" cy="1930111"/>
        </a:xfrm>
        <a:prstGeom prst="ellipse">
          <a:avLst/>
        </a:prstGeom>
        <a:gradFill rotWithShape="0">
          <a:gsLst>
            <a:gs pos="0">
              <a:schemeClr val="accent2">
                <a:hueOff val="899977"/>
                <a:satOff val="24292"/>
                <a:lumOff val="2550"/>
                <a:alphaOff val="0"/>
                <a:shade val="51000"/>
                <a:satMod val="130000"/>
              </a:schemeClr>
            </a:gs>
            <a:gs pos="80000">
              <a:schemeClr val="accent2">
                <a:hueOff val="899977"/>
                <a:satOff val="24292"/>
                <a:lumOff val="2550"/>
                <a:alphaOff val="0"/>
                <a:shade val="93000"/>
                <a:satMod val="130000"/>
              </a:schemeClr>
            </a:gs>
            <a:gs pos="100000">
              <a:schemeClr val="accent2">
                <a:hueOff val="899977"/>
                <a:satOff val="24292"/>
                <a:lumOff val="255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 err="1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Поведінковий</a:t>
          </a:r>
          <a:r>
            <a:rPr lang="ru-RU" sz="1600" kern="1200" dirty="0"/>
            <a:t> </a:t>
          </a:r>
          <a:r>
            <a:rPr lang="ru-RU" sz="1600" kern="1200" dirty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компонент</a:t>
          </a:r>
          <a:endParaRPr lang="en-US" sz="1600" kern="1200" dirty="0"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5951939" y="3960721"/>
        <a:ext cx="1354111" cy="1364795"/>
      </dsp:txXfrm>
    </dsp:sp>
    <dsp:sp modelId="{43ED4DCB-2D2A-48D8-88E8-482D629DC5A6}">
      <dsp:nvSpPr>
        <dsp:cNvPr id="0" name=""/>
        <dsp:cNvSpPr/>
      </dsp:nvSpPr>
      <dsp:spPr>
        <a:xfrm>
          <a:off x="1342494" y="3674678"/>
          <a:ext cx="1897469" cy="1936880"/>
        </a:xfrm>
        <a:prstGeom prst="ellipse">
          <a:avLst/>
        </a:prstGeom>
        <a:gradFill rotWithShape="0">
          <a:gsLst>
            <a:gs pos="0">
              <a:schemeClr val="accent2">
                <a:hueOff val="1799954"/>
                <a:satOff val="48584"/>
                <a:lumOff val="5099"/>
                <a:alphaOff val="0"/>
                <a:shade val="51000"/>
                <a:satMod val="130000"/>
              </a:schemeClr>
            </a:gs>
            <a:gs pos="80000">
              <a:schemeClr val="accent2">
                <a:hueOff val="1799954"/>
                <a:satOff val="48584"/>
                <a:lumOff val="5099"/>
                <a:alphaOff val="0"/>
                <a:shade val="93000"/>
                <a:satMod val="130000"/>
              </a:schemeClr>
            </a:gs>
            <a:gs pos="100000">
              <a:schemeClr val="accent2">
                <a:hueOff val="1799954"/>
                <a:satOff val="48584"/>
                <a:lumOff val="509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Емоційний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600" kern="1200" dirty="0">
              <a:latin typeface="Arial" panose="020B0604020202020204" pitchFamily="34" charset="0"/>
              <a:cs typeface="Arial" panose="020B0604020202020204" pitchFamily="34" charset="0"/>
            </a:rPr>
            <a:t>компонент</a:t>
          </a:r>
          <a:endParaRPr lang="en-US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20372" y="3958328"/>
        <a:ext cx="1341713" cy="13695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C4A9F800-E5B0-41B6-A826-F5CFD571CBF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20551899"/>
              </p:ext>
            </p:extLst>
          </p:nvPr>
        </p:nvGraphicFramePr>
        <p:xfrm>
          <a:off x="359024" y="332656"/>
          <a:ext cx="8784976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660826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813690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Види </a:t>
            </a:r>
            <a:r>
              <a:rPr lang="uk-UA" sz="2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правовиконавчої</a:t>
            </a:r>
            <a:r>
              <a:rPr lang="uk-UA" sz="2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поведінки:</a:t>
            </a:r>
            <a:endParaRPr lang="ru-RU" sz="2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Об'єктивно</a:t>
            </a:r>
            <a:r>
              <a:rPr lang="ru-RU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правовиконавча</a:t>
            </a:r>
            <a:r>
              <a:rPr lang="ru-RU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поведінка</a:t>
            </a:r>
            <a:r>
              <a:rPr lang="ru-RU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потреби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особистості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цілі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засоби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їх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досягнення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збігаються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суспільними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вимогами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формується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внаслідок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правової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соціалізації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особистості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Конформно-</a:t>
            </a:r>
            <a:r>
              <a:rPr lang="ru-RU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виконавча</a:t>
            </a:r>
            <a:r>
              <a:rPr lang="ru-RU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поведінка</a:t>
            </a:r>
            <a:r>
              <a:rPr lang="ru-RU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цілі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засоби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їх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досягнення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збігаються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суспільними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вимогами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не через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внутрішні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переконання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особистості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, а через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її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конформність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Вимушена</a:t>
            </a:r>
            <a:r>
              <a:rPr lang="ru-RU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законослухняна</a:t>
            </a:r>
            <a:r>
              <a:rPr lang="ru-RU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поведінка</a:t>
            </a:r>
            <a:r>
              <a:rPr lang="ru-RU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потреби,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бажання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інтереси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особистості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збігаються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суспільними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вимогами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, але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особистість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через страх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покарання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підпорядковується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вимогам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закону. </a:t>
            </a:r>
          </a:p>
        </p:txBody>
      </p:sp>
    </p:spTree>
    <p:extLst>
      <p:ext uri="{BB962C8B-B14F-4D97-AF65-F5344CB8AC3E}">
        <p14:creationId xmlns:p14="http://schemas.microsoft.com/office/powerpoint/2010/main" val="34355632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9" y="404664"/>
            <a:ext cx="7920880" cy="2712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Правова</a:t>
            </a: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свідомість</a:t>
            </a: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особистості</a:t>
            </a:r>
            <a:endParaRPr lang="ru-RU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—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система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поглядів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уявлень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оцінок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людей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чи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окремої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людини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про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чинне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право (і про те,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яким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воно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має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бути), 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також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усвідомлення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людиною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себе як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носія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прав і свобод (як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повноправної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чи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обмеженої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якихось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правах та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свободи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Правосвідомість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впливає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правову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активність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тобто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зусилля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людина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докладає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захисту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своїх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прав і свобод.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155B965-A482-4349-A963-B2EB1D2577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3" t="6795" r="12094" b="-2265"/>
          <a:stretch/>
        </p:blipFill>
        <p:spPr>
          <a:xfrm>
            <a:off x="2447764" y="3574763"/>
            <a:ext cx="4392489" cy="30353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65670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A383D00C-9241-4873-BB6C-736681A840D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81858753"/>
              </p:ext>
            </p:extLst>
          </p:nvPr>
        </p:nvGraphicFramePr>
        <p:xfrm>
          <a:off x="107504" y="332656"/>
          <a:ext cx="8928992" cy="62286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896731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666556"/>
            <a:ext cx="792088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Види</a:t>
            </a:r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ставлення</a:t>
            </a:r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 права</a:t>
            </a:r>
          </a:p>
          <a:p>
            <a:pPr algn="ctr"/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 </a:t>
            </a:r>
            <a:r>
              <a:rPr lang="ru-RU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дефекти</a:t>
            </a:r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правової</a:t>
            </a:r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свідомості</a:t>
            </a:r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ru-RU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Правовий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інфантилізм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несформованість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правосвідомості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яка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зумовлена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недостатністю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правових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знань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правова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безграмотність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відсутність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правових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установок та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оцінного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правового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мислення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практичний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інфантилізм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). Формою правового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інфантилізму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є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правова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безвідповідальність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внутрішня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переконаність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індивіда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свободі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відповідальності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порушення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правових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норм). </a:t>
            </a:r>
          </a:p>
          <a:p>
            <a:pPr algn="just"/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Правова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індиферентність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байдужість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до права)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відсутність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інтересу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правових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явищ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небажання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використовувати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права,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надані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законом;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терпимість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правопорушень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відмова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співпраці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правоохоронними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органами у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боротьбі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злочинністю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тощо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142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8424935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Правовий</a:t>
            </a:r>
            <a:r>
              <a:rPr 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цин</a:t>
            </a:r>
            <a:r>
              <a:rPr lang="uk-U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зм</a:t>
            </a:r>
            <a:r>
              <a:rPr 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негативізм</a:t>
            </a:r>
            <a:r>
              <a:rPr 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, скептицизм) –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критичне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недовірливе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ставлення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до права,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сумніви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можливостях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правового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регулювання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життя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у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правильності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розроблених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правових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норм.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виявляється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при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хорошому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знанні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права,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правомірній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поведінці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але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характеризується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низькою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оцінкою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значущості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права у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житті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байдужому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ставленні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щодо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нього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«Закон </a:t>
            </a:r>
            <a:r>
              <a:rPr lang="ru-RU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стовп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перестрибнути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неможливо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, а </a:t>
            </a:r>
            <a:r>
              <a:rPr lang="ru-RU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обійти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завжди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можна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», «У суд ногою – в кишеню рукою»).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Правовий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нігілізм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активне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неприйняття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норм права та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законів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заперечення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норм права та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ролі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законодавства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зведення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права до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сукупності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довільних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дій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представників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виконавчої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влади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виправдання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беззаконня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Найчастіше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є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характерним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представників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кримінальної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субкультури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ru-RU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0262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8" y="404664"/>
            <a:ext cx="8424935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Правовий егоцентризм («зловживання правом»)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– це така деформація правосвідомості, внаслідок якої особистість починає вважати себе «центром» правової системи. Для індивіда має цінність лише прагматичне знання законодавства, яке дозволить йому задовольнити власні потреби якісно та у найкоротший термін. </a:t>
            </a:r>
          </a:p>
          <a:p>
            <a:pPr algn="just"/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Правовий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ідеалізм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характеризується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підвищеною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оцінкою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значущості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права у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суспільстві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позитивними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емоціями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правомірною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поведінкою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проте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обсяг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юридичних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знань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є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недостатнім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об'єктивного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оцінювання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ролі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права. </a:t>
            </a:r>
          </a:p>
          <a:p>
            <a:pPr algn="just"/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Правовий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фетішизм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виникає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відсутності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правових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знань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при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правомірній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поведінці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підвищеному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оцінюванні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ролі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права,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надання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йому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містичного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магічного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значення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захоплених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емоцій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щодо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можливостей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правової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системи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врегулювати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ушляхетнити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соціальні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відносини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endParaRPr lang="ru-RU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2601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980728"/>
            <a:ext cx="770485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Правовий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конформізм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заснований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знанні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сучасного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законодавства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правомірній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поведінці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але на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байдужому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ставленні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до права,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відсутності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інтересу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та нейтральному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оцінюванні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значущості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Правовий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реалізм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спирається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повноту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правових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знань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позитивні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емоції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правомірну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поведінку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високе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оцінювання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значущості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законів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регуляції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соціальних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відносин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Правовому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реалізму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властиві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почуття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правового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обов'язку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відповідальності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законності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дій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поваги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до права,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солідарності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вимогами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права. Людина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обирає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виключно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правомірну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поведінку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готова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дотримуватися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правових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розпоряджень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357837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4"/>
            <a:ext cx="8568952" cy="5783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Чинники, що впливають на правову психологію населення</a:t>
            </a:r>
          </a:p>
          <a:p>
            <a:pPr algn="ctr"/>
            <a:endParaRPr lang="uk-U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013"/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Фонові чинники:</a:t>
            </a:r>
          </a:p>
          <a:p>
            <a:pPr marL="354013">
              <a:lnSpc>
                <a:spcPct val="120000"/>
              </a:lnSpc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• менталітет народу, історичні, етнічні, культурні, національні, релігійні та інші особливості населення;</a:t>
            </a:r>
          </a:p>
          <a:p>
            <a:pPr marL="354013">
              <a:lnSpc>
                <a:spcPct val="120000"/>
              </a:lnSpc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• суспільна психологія, характерна для населення країни, регіону, населеного пункту, групи;</a:t>
            </a:r>
          </a:p>
          <a:p>
            <a:pPr marL="354013">
              <a:lnSpc>
                <a:spcPct val="120000"/>
              </a:lnSpc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• діяльність ЗМІ, панівні суспільні думки, настрої, прагнення;</a:t>
            </a:r>
          </a:p>
          <a:p>
            <a:pPr marL="354013">
              <a:lnSpc>
                <a:spcPct val="120000"/>
              </a:lnSpc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• ставлення населення до радикальних процесів і змін, що відбуваються в країні;</a:t>
            </a:r>
          </a:p>
          <a:p>
            <a:pPr marL="354013">
              <a:lnSpc>
                <a:spcPct val="120000"/>
              </a:lnSpc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• психологічні особливості панівного способу життя та ступінь задоволеності ним;</a:t>
            </a:r>
          </a:p>
          <a:p>
            <a:pPr marL="354013">
              <a:lnSpc>
                <a:spcPct val="120000"/>
              </a:lnSpc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• взаємини між різними гілками влади та якість їхньої взаємодії;</a:t>
            </a:r>
          </a:p>
          <a:p>
            <a:pPr marL="354013">
              <a:lnSpc>
                <a:spcPct val="120000"/>
              </a:lnSpc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• психологія людей і груп, що працюють в органах державної влади, що виявляється в їхній діяльності та ін.;</a:t>
            </a:r>
          </a:p>
          <a:p>
            <a:pPr marL="354013">
              <a:lnSpc>
                <a:spcPct val="120000"/>
              </a:lnSpc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• авторитет державної влади;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5308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764704"/>
            <a:ext cx="8064896" cy="4859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6213" indent="-176213">
              <a:lnSpc>
                <a:spcPct val="120000"/>
              </a:lnSpc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• психологічна контактність (близькість) влади та народу, оцінка її у громадській думці народу;</a:t>
            </a:r>
          </a:p>
          <a:p>
            <a:pPr marL="176213" indent="-176213">
              <a:lnSpc>
                <a:spcPct val="120000"/>
              </a:lnSpc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• ставлення населення до процесів і змін, що відбуваються в країні;</a:t>
            </a:r>
          </a:p>
          <a:p>
            <a:pPr marL="176213" indent="-176213">
              <a:lnSpc>
                <a:spcPct val="120000"/>
              </a:lnSpc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• рівень соціальної культури та суспільної активності населення;</a:t>
            </a:r>
          </a:p>
          <a:p>
            <a:pPr marL="176213" indent="-176213">
              <a:lnSpc>
                <a:spcPct val="120000"/>
              </a:lnSpc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• взаємини між різними групами населення;</a:t>
            </a:r>
          </a:p>
          <a:p>
            <a:pPr marL="176213" indent="-176213">
              <a:lnSpc>
                <a:spcPct val="120000"/>
              </a:lnSpc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• рівень духовності населення та взаємовідносини між різними релігійними конфесіями;</a:t>
            </a:r>
          </a:p>
          <a:p>
            <a:pPr marL="176213" indent="-176213">
              <a:lnSpc>
                <a:spcPct val="120000"/>
              </a:lnSpc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• стан економіки та рівень життя населення;</a:t>
            </a:r>
          </a:p>
          <a:p>
            <a:pPr marL="176213" indent="-176213">
              <a:lnSpc>
                <a:spcPct val="120000"/>
              </a:lnSpc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• міцність інституту сім'ї;</a:t>
            </a:r>
          </a:p>
          <a:p>
            <a:pPr marL="176213" indent="-176213">
              <a:lnSpc>
                <a:spcPct val="120000"/>
              </a:lnSpc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• стан системи освіти та науки;</a:t>
            </a:r>
          </a:p>
          <a:p>
            <a:pPr marL="176213" indent="-176213">
              <a:lnSpc>
                <a:spcPct val="120000"/>
              </a:lnSpc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• вся система роботи з населенням, особливо з підростаючим поколінням.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6916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548680"/>
            <a:ext cx="82809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Правові чинники </a:t>
            </a:r>
          </a:p>
          <a:p>
            <a:pPr algn="ctr"/>
            <a:r>
              <a:rPr lang="uk-UA" sz="2000" i="1" dirty="0">
                <a:latin typeface="Arial" panose="020B0604020202020204" pitchFamily="34" charset="0"/>
                <a:cs typeface="Arial" panose="020B0604020202020204" pitchFamily="34" charset="0"/>
              </a:rPr>
              <a:t>(пов'язані з правовою системою, її урегульованістю та станом, цілеспрямованою діяльністю юридичних органів, громадських формувань та приватних структур, що функціонують на користь зміцнення законності та правопорядку):</a:t>
            </a:r>
          </a:p>
          <a:p>
            <a:pPr algn="just"/>
            <a:endParaRPr lang="uk-UA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досконалість та надійність функціонування всієї системи правового регулювання;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психологія персоналу всіх законодавчих, правоохоронних та </a:t>
            </a:r>
            <a:r>
              <a:rPr lang="uk-UA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правовиконавчих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органів (юстиції, судів, поліції, внутрішніх військ, митниці, податкової поліції та ін.);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психологія особистості працівників органів </a:t>
            </a:r>
            <a:r>
              <a:rPr lang="uk-UA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правоохорони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рівень юридико-психологічної підготовленості працівників правоохоронних органів;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ефективність юридичної освіти та ступінь правової сформованості випускників як особистостей;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соціальне сприйняття, оцінювання населенням правильності побудови та ступеня успішності діяльності правової системи;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28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2B7B3EB-DF1C-AC43-4BF3-0A6DFBF5CD32}"/>
              </a:ext>
            </a:extLst>
          </p:cNvPr>
          <p:cNvSpPr txBox="1"/>
          <p:nvPr/>
        </p:nvSpPr>
        <p:spPr>
          <a:xfrm>
            <a:off x="395536" y="2231"/>
            <a:ext cx="8568952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ru-RU" b="1" dirty="0"/>
          </a:p>
          <a:p>
            <a:pPr algn="just"/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видiлити</a:t>
            </a:r>
            <a:r>
              <a:rPr lang="ru-RU" dirty="0"/>
              <a:t> </a:t>
            </a:r>
            <a:r>
              <a:rPr lang="ru-RU" dirty="0" err="1"/>
              <a:t>такi</a:t>
            </a:r>
            <a:r>
              <a:rPr lang="ru-RU" dirty="0"/>
              <a:t> </a:t>
            </a:r>
            <a:r>
              <a:rPr lang="ru-RU" u="sng" dirty="0" err="1"/>
              <a:t>основнi</a:t>
            </a:r>
            <a:r>
              <a:rPr lang="ru-RU" u="sng" dirty="0"/>
              <a:t> </a:t>
            </a:r>
            <a:r>
              <a:rPr lang="ru-RU" u="sng" dirty="0" err="1"/>
              <a:t>етапи</a:t>
            </a:r>
            <a:r>
              <a:rPr lang="ru-RU" u="sng" dirty="0"/>
              <a:t> </a:t>
            </a:r>
            <a:r>
              <a:rPr lang="ru-RU" u="sng" dirty="0" err="1"/>
              <a:t>розвитку</a:t>
            </a:r>
            <a:r>
              <a:rPr lang="ru-RU" u="sng" dirty="0"/>
              <a:t> </a:t>
            </a:r>
            <a:r>
              <a:rPr lang="ru-RU" u="sng" dirty="0" err="1"/>
              <a:t>юридичної</a:t>
            </a:r>
            <a:r>
              <a:rPr lang="ru-RU" u="sng" dirty="0"/>
              <a:t> </a:t>
            </a:r>
            <a:r>
              <a:rPr lang="ru-RU" u="sng" dirty="0" err="1"/>
              <a:t>психологiї</a:t>
            </a:r>
            <a:r>
              <a:rPr lang="ru-RU" u="sng" dirty="0"/>
              <a:t>: </a:t>
            </a:r>
          </a:p>
          <a:p>
            <a:pPr algn="just"/>
            <a:r>
              <a:rPr lang="ru-RU" dirty="0"/>
              <a:t>I — </a:t>
            </a:r>
            <a:r>
              <a:rPr lang="ru-RU" dirty="0" err="1"/>
              <a:t>описовий</a:t>
            </a:r>
            <a:r>
              <a:rPr lang="ru-RU" dirty="0"/>
              <a:t> (з </a:t>
            </a:r>
            <a:r>
              <a:rPr lang="ru-RU" dirty="0" err="1"/>
              <a:t>давнини</a:t>
            </a:r>
            <a:r>
              <a:rPr lang="ru-RU" dirty="0"/>
              <a:t> до початку XIX ст.); </a:t>
            </a:r>
          </a:p>
          <a:p>
            <a:pPr algn="just"/>
            <a:r>
              <a:rPr lang="ru-RU" dirty="0"/>
              <a:t>II — </a:t>
            </a:r>
            <a:r>
              <a:rPr lang="ru-RU" dirty="0" err="1"/>
              <a:t>порiвняльно-аналiтичний</a:t>
            </a:r>
            <a:r>
              <a:rPr lang="ru-RU" dirty="0"/>
              <a:t> (XIX ст.); </a:t>
            </a:r>
          </a:p>
          <a:p>
            <a:pPr algn="just"/>
            <a:r>
              <a:rPr lang="ru-RU" dirty="0"/>
              <a:t>III — </a:t>
            </a:r>
            <a:r>
              <a:rPr lang="ru-RU" dirty="0" err="1"/>
              <a:t>природничо-науковий</a:t>
            </a:r>
            <a:r>
              <a:rPr lang="ru-RU" dirty="0"/>
              <a:t> (перша половина XX ст.); </a:t>
            </a:r>
          </a:p>
          <a:p>
            <a:pPr algn="just"/>
            <a:r>
              <a:rPr lang="ru-RU" dirty="0"/>
              <a:t>IV — </a:t>
            </a:r>
            <a:r>
              <a:rPr lang="ru-RU" dirty="0" err="1"/>
              <a:t>сучасний</a:t>
            </a:r>
            <a:r>
              <a:rPr lang="ru-RU" dirty="0"/>
              <a:t> (з 60-х </a:t>
            </a:r>
            <a:r>
              <a:rPr lang="ru-RU" dirty="0" err="1"/>
              <a:t>рокiв</a:t>
            </a:r>
            <a:r>
              <a:rPr lang="ru-RU" dirty="0"/>
              <a:t> XX ст.).</a:t>
            </a:r>
          </a:p>
          <a:p>
            <a:pPr algn="just"/>
            <a:endParaRPr lang="ru-RU" b="1" dirty="0"/>
          </a:p>
          <a:p>
            <a:pPr algn="just"/>
            <a:r>
              <a:rPr lang="ru-RU" b="1" dirty="0" err="1"/>
              <a:t>Юридична</a:t>
            </a:r>
            <a:r>
              <a:rPr lang="ru-RU" b="1" dirty="0"/>
              <a:t> </a:t>
            </a:r>
            <a:r>
              <a:rPr lang="ru-RU" b="1" dirty="0" err="1"/>
              <a:t>психологія</a:t>
            </a:r>
            <a:r>
              <a:rPr lang="ru-RU" b="1" dirty="0"/>
              <a:t> як наука </a:t>
            </a:r>
            <a:r>
              <a:rPr lang="ru-RU" dirty="0" err="1"/>
              <a:t>виникає</a:t>
            </a:r>
            <a:r>
              <a:rPr lang="ru-RU" dirty="0"/>
              <a:t> у </a:t>
            </a:r>
            <a:r>
              <a:rPr lang="ru-RU" b="1" dirty="0"/>
              <a:t>XVII– XVIII ст</a:t>
            </a:r>
            <a:r>
              <a:rPr lang="ru-RU" dirty="0"/>
              <a:t>. З</a:t>
            </a:r>
            <a:r>
              <a:rPr lang="en-US" dirty="0"/>
              <a:t>’</a:t>
            </a:r>
            <a:r>
              <a:rPr lang="uk-UA" dirty="0"/>
              <a:t>являються п</a:t>
            </a:r>
            <a:r>
              <a:rPr lang="ru-RU" dirty="0" err="1"/>
              <a:t>ерші</a:t>
            </a:r>
            <a:r>
              <a:rPr lang="ru-RU" dirty="0"/>
              <a:t> </a:t>
            </a:r>
            <a:r>
              <a:rPr lang="ru-RU" dirty="0" err="1"/>
              <a:t>наукові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з </a:t>
            </a:r>
            <a:r>
              <a:rPr lang="ru-RU" dirty="0" err="1"/>
              <a:t>психології</a:t>
            </a:r>
            <a:r>
              <a:rPr lang="ru-RU" dirty="0"/>
              <a:t>, </a:t>
            </a:r>
            <a:r>
              <a:rPr lang="ru-RU" dirty="0" err="1"/>
              <a:t>пов</a:t>
            </a:r>
            <a:r>
              <a:rPr lang="en-US" dirty="0"/>
              <a:t>’</a:t>
            </a:r>
            <a:r>
              <a:rPr lang="ru-RU" dirty="0" err="1"/>
              <a:t>язані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сфер</a:t>
            </a:r>
            <a:r>
              <a:rPr lang="uk-UA" dirty="0" err="1"/>
              <a:t>ою</a:t>
            </a:r>
            <a:r>
              <a:rPr lang="ru-RU" dirty="0"/>
              <a:t> </a:t>
            </a:r>
            <a:r>
              <a:rPr lang="ru-RU" dirty="0" err="1"/>
              <a:t>кримінального</a:t>
            </a:r>
            <a:r>
              <a:rPr lang="ru-RU" dirty="0"/>
              <a:t> </a:t>
            </a:r>
            <a:r>
              <a:rPr lang="ru-RU" dirty="0" err="1"/>
              <a:t>судочинства</a:t>
            </a:r>
            <a:r>
              <a:rPr lang="ru-RU" dirty="0"/>
              <a:t>.</a:t>
            </a:r>
          </a:p>
          <a:p>
            <a:endParaRPr lang="ru-RU" dirty="0"/>
          </a:p>
          <a:p>
            <a:pPr algn="just"/>
            <a:r>
              <a:rPr lang="ru-RU" dirty="0"/>
              <a:t>В </a:t>
            </a:r>
            <a:r>
              <a:rPr lang="ru-RU" dirty="0" err="1"/>
              <a:t>середині</a:t>
            </a:r>
            <a:r>
              <a:rPr lang="ru-RU" dirty="0"/>
              <a:t> XIX ст. були </a:t>
            </a:r>
            <a:r>
              <a:rPr lang="ru-RU" dirty="0" err="1"/>
              <a:t>здійснені</a:t>
            </a:r>
            <a:r>
              <a:rPr lang="ru-RU" dirty="0"/>
              <a:t> </a:t>
            </a:r>
            <a:r>
              <a:rPr lang="ru-RU" dirty="0" err="1"/>
              <a:t>спроби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 природу </a:t>
            </a:r>
            <a:r>
              <a:rPr lang="ru-RU" dirty="0" err="1"/>
              <a:t>злочинної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.  </a:t>
            </a:r>
          </a:p>
          <a:p>
            <a:endParaRPr lang="ru-RU" dirty="0"/>
          </a:p>
          <a:p>
            <a:pPr algn="just"/>
            <a:r>
              <a:rPr lang="ru-RU" dirty="0"/>
              <a:t>У XIX — на початку XX ст. </a:t>
            </a:r>
            <a:r>
              <a:rPr lang="ru-RU" dirty="0" err="1"/>
              <a:t>виходять</a:t>
            </a:r>
            <a:r>
              <a:rPr lang="ru-RU" dirty="0"/>
              <a:t> </a:t>
            </a:r>
            <a:r>
              <a:rPr lang="ru-RU" dirty="0" err="1"/>
              <a:t>фундаментальні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австрійських</a:t>
            </a:r>
            <a:r>
              <a:rPr lang="ru-RU" dirty="0"/>
              <a:t> і </a:t>
            </a:r>
            <a:r>
              <a:rPr lang="ru-RU" dirty="0" err="1"/>
              <a:t>німецьких</a:t>
            </a:r>
            <a:r>
              <a:rPr lang="ru-RU" dirty="0"/>
              <a:t> </a:t>
            </a:r>
            <a:r>
              <a:rPr lang="ru-RU" dirty="0" err="1"/>
              <a:t>учених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ґрунтуються</a:t>
            </a:r>
            <a:r>
              <a:rPr lang="ru-RU" dirty="0"/>
              <a:t> на </a:t>
            </a:r>
            <a:r>
              <a:rPr lang="ru-RU" dirty="0" err="1"/>
              <a:t>експериментальних</a:t>
            </a:r>
            <a:r>
              <a:rPr lang="ru-RU" dirty="0"/>
              <a:t> </a:t>
            </a:r>
            <a:r>
              <a:rPr lang="ru-RU" dirty="0" err="1"/>
              <a:t>дослідженнях</a:t>
            </a:r>
            <a:r>
              <a:rPr lang="ru-RU" dirty="0"/>
              <a:t>. </a:t>
            </a:r>
            <a:r>
              <a:rPr lang="ru-RU" b="1" dirty="0"/>
              <a:t>Ганс Гросс</a:t>
            </a:r>
            <a:r>
              <a:rPr lang="ru-RU" dirty="0"/>
              <a:t>, </a:t>
            </a:r>
            <a:r>
              <a:rPr lang="ru-RU" dirty="0" err="1"/>
              <a:t>засновник</a:t>
            </a:r>
            <a:r>
              <a:rPr lang="ru-RU" dirty="0"/>
              <a:t> </a:t>
            </a:r>
            <a:r>
              <a:rPr lang="ru-RU" dirty="0" err="1"/>
              <a:t>криміналістики</a:t>
            </a:r>
            <a:r>
              <a:rPr lang="ru-RU" dirty="0"/>
              <a:t> та один з </a:t>
            </a:r>
            <a:r>
              <a:rPr lang="ru-RU" dirty="0" err="1"/>
              <a:t>провідних</a:t>
            </a:r>
            <a:r>
              <a:rPr lang="ru-RU" dirty="0"/>
              <a:t> </a:t>
            </a:r>
            <a:r>
              <a:rPr lang="ru-RU" dirty="0" err="1"/>
              <a:t>вчених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займався</a:t>
            </a:r>
            <a:r>
              <a:rPr lang="ru-RU" dirty="0"/>
              <a:t> </a:t>
            </a:r>
            <a:r>
              <a:rPr lang="ru-RU" dirty="0" err="1"/>
              <a:t>кримінальною</a:t>
            </a:r>
            <a:r>
              <a:rPr lang="ru-RU" dirty="0"/>
              <a:t> </a:t>
            </a:r>
            <a:r>
              <a:rPr lang="ru-RU" dirty="0" err="1"/>
              <a:t>психологією</a:t>
            </a:r>
            <a:r>
              <a:rPr lang="ru-RU" dirty="0"/>
              <a:t> </a:t>
            </a:r>
            <a:r>
              <a:rPr lang="ru-RU" b="1" i="1" dirty="0"/>
              <a:t>(«Криминальная психология», 1905</a:t>
            </a:r>
            <a:r>
              <a:rPr lang="ru-RU" dirty="0"/>
              <a:t>)</a:t>
            </a:r>
          </a:p>
          <a:p>
            <a:pPr algn="just"/>
            <a:r>
              <a:rPr lang="ru-RU" b="1" dirty="0" err="1"/>
              <a:t>Вільям</a:t>
            </a:r>
            <a:r>
              <a:rPr lang="ru-RU" b="1" dirty="0"/>
              <a:t> Штерн </a:t>
            </a:r>
            <a:r>
              <a:rPr lang="ru-RU" dirty="0"/>
              <a:t>проводить </a:t>
            </a:r>
            <a:r>
              <a:rPr lang="ru-RU" dirty="0" err="1"/>
              <a:t>експериментальні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з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достовірності</a:t>
            </a:r>
            <a:r>
              <a:rPr lang="ru-RU" dirty="0"/>
              <a:t> </a:t>
            </a:r>
            <a:r>
              <a:rPr lang="ru-RU" dirty="0" err="1"/>
              <a:t>показань</a:t>
            </a:r>
            <a:r>
              <a:rPr lang="ru-RU" dirty="0"/>
              <a:t>.</a:t>
            </a:r>
          </a:p>
          <a:p>
            <a:pPr algn="just"/>
            <a:br>
              <a:rPr lang="ru-RU" dirty="0"/>
            </a:br>
            <a:r>
              <a:rPr lang="ru-RU" b="1" dirty="0" err="1"/>
              <a:t>Едуард</a:t>
            </a:r>
            <a:r>
              <a:rPr lang="ru-RU" b="1" dirty="0"/>
              <a:t> </a:t>
            </a:r>
            <a:r>
              <a:rPr lang="ru-RU" b="1" dirty="0" err="1"/>
              <a:t>Клапаред</a:t>
            </a:r>
            <a:r>
              <a:rPr lang="ru-RU" b="1" dirty="0"/>
              <a:t> </a:t>
            </a:r>
            <a:r>
              <a:rPr lang="ru-RU" dirty="0"/>
              <a:t>у </a:t>
            </a:r>
            <a:r>
              <a:rPr lang="ru-RU" b="1" dirty="0"/>
              <a:t>1906</a:t>
            </a:r>
            <a:r>
              <a:rPr lang="ru-RU" dirty="0"/>
              <a:t> р. вводить в </a:t>
            </a:r>
            <a:r>
              <a:rPr lang="ru-RU" dirty="0" err="1"/>
              <a:t>науковий</a:t>
            </a:r>
            <a:r>
              <a:rPr lang="ru-RU" dirty="0"/>
              <a:t> </a:t>
            </a:r>
            <a:r>
              <a:rPr lang="ru-RU" dirty="0" err="1"/>
              <a:t>обіг</a:t>
            </a:r>
            <a:r>
              <a:rPr lang="ru-RU" dirty="0"/>
              <a:t> </a:t>
            </a:r>
            <a:r>
              <a:rPr lang="ru-RU" dirty="0" err="1"/>
              <a:t>термін</a:t>
            </a:r>
            <a:r>
              <a:rPr lang="ru-RU" dirty="0"/>
              <a:t> «</a:t>
            </a:r>
            <a:r>
              <a:rPr lang="ru-RU" dirty="0" err="1"/>
              <a:t>Юридична</a:t>
            </a:r>
            <a:r>
              <a:rPr lang="ru-RU" dirty="0"/>
              <a:t> </a:t>
            </a:r>
            <a:r>
              <a:rPr lang="ru-RU" dirty="0" err="1"/>
              <a:t>психологія</a:t>
            </a:r>
            <a:r>
              <a:rPr lang="ru-RU" dirty="0"/>
              <a:t>» та </a:t>
            </a:r>
            <a:r>
              <a:rPr lang="ru-RU" dirty="0" err="1"/>
              <a:t>видiляє</a:t>
            </a:r>
            <a:r>
              <a:rPr lang="ru-RU" dirty="0"/>
              <a:t> </a:t>
            </a:r>
            <a:r>
              <a:rPr lang="ru-RU" dirty="0" err="1"/>
              <a:t>юридичну</a:t>
            </a:r>
            <a:r>
              <a:rPr lang="ru-RU" dirty="0"/>
              <a:t> </a:t>
            </a:r>
            <a:r>
              <a:rPr lang="ru-RU" dirty="0" err="1"/>
              <a:t>психологiю</a:t>
            </a:r>
            <a:r>
              <a:rPr lang="ru-RU" dirty="0"/>
              <a:t> як науку.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87163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5556" y="980728"/>
            <a:ext cx="799288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18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ступінь схвалення населенням правових установлень, вкладених у боротьбу зі злочинністю;</a:t>
            </a:r>
          </a:p>
          <a:p>
            <a:pPr marL="4318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думка населення про стан законності, злочинності, рівень правової захищеності громадян;</a:t>
            </a:r>
          </a:p>
          <a:p>
            <a:pPr marL="4318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громадська думка громадян щодо питань ефективності діяльності правоохоронних органів, про людей, які працюють у них, їх корумпованості та чесності;</a:t>
            </a:r>
          </a:p>
          <a:p>
            <a:pPr marL="4318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авторитет усіх органів </a:t>
            </a:r>
            <a:r>
              <a:rPr lang="uk-UA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правоохорони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у населення;</a:t>
            </a:r>
          </a:p>
          <a:p>
            <a:pPr marL="4318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взаємини та спілкування персоналу органів </a:t>
            </a:r>
            <a:r>
              <a:rPr lang="uk-UA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правоохорони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з населенням;</a:t>
            </a:r>
          </a:p>
          <a:p>
            <a:pPr marL="4318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ефективність усіх напрямків роботи з профілактики правопорушень та злочинів, особливо серед неповнолітніх;</a:t>
            </a:r>
          </a:p>
          <a:p>
            <a:pPr marL="4318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ефективність системи виконання покарань та </a:t>
            </a:r>
            <a:r>
              <a:rPr lang="uk-UA" sz="2000" dirty="0" err="1">
                <a:latin typeface="Arial" panose="020B0604020202020204" pitchFamily="34" charset="0"/>
                <a:cs typeface="Arial" panose="020B0604020202020204" pitchFamily="34" charset="0"/>
              </a:rPr>
              <a:t>постпенітенціарної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роботи з профілактики рецидивної злочинності.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7033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4"/>
            <a:ext cx="835292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uk-UA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риміногенні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чинники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sz="2000" i="1" dirty="0">
                <a:latin typeface="Arial" panose="020B0604020202020204" pitchFamily="34" charset="0"/>
                <a:cs typeface="Arial" panose="020B0604020202020204" pitchFamily="34" charset="0"/>
              </a:rPr>
              <a:t>чинники, що сприяють </a:t>
            </a:r>
            <a:r>
              <a:rPr lang="uk-UA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зарожденню</a:t>
            </a:r>
            <a:r>
              <a:rPr lang="uk-UA" sz="2000" i="1" dirty="0">
                <a:latin typeface="Arial" panose="020B0604020202020204" pitchFamily="34" charset="0"/>
                <a:cs typeface="Arial" panose="020B0604020202020204" pitchFamily="34" charset="0"/>
              </a:rPr>
              <a:t> та розвитку </a:t>
            </a:r>
            <a:r>
              <a:rPr lang="ru-RU" sz="2000" b="0" i="1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правопорушної</a:t>
            </a:r>
            <a:r>
              <a:rPr lang="ru-RU" sz="2000" b="0" i="1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1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поведінки</a:t>
            </a:r>
            <a:r>
              <a:rPr lang="uk-UA" sz="2000" i="1" dirty="0"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правовий нігілізм, падіння авторитету норм права у значної частини населення;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падіння престижу чесної праці;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заразливість для населення прикладів швидкого і легкого збагачення людей з низьким рівнем освіченості, культури та моральності, які нажили матеріальний стан нечесним шляхом;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загострені взаємини між різними групами населення (соціальними, професійними, національними, релігійними та ін.);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падіння авторитету органів правопорядку;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тривожні чутки, збуджений натовп, паніка;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феномен "бізнесу влади", пов'язаний з фактичним багатством життя людей, що перебувають при владі, великою кількістю у них різних пільг та привілеїв;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широке поширення шантажу, залякування, психологічного насильства, зокрема у сфері судочинства;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1920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04664"/>
            <a:ext cx="806489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криміналізація та </a:t>
            </a:r>
            <a:r>
              <a:rPr lang="uk-UA" sz="2000" dirty="0" err="1">
                <a:latin typeface="Arial" panose="020B0604020202020204" pitchFamily="34" charset="0"/>
                <a:cs typeface="Arial" panose="020B0604020202020204" pitchFamily="34" charset="0"/>
              </a:rPr>
              <a:t>сексуалізація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дозвілля, мистецтва, відеоринку, телевізійних передач: культ сили та насильства, жорстокості, неповаги до людини;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пропаганда необхідності самозахисту будь-якими засобами, помсти, самосуду;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поширення кримінального жаргону, пісень на кримінальний манер;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соціальна диференціація молодіжних груп на зразок кримінальних, "дідівщина";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ідеалізація життя щасливих злочинців та їх "шляхетних" якостей; підміна слів рідної мови "красивими" іноземними термінами ("</a:t>
            </a:r>
            <a:r>
              <a:rPr lang="uk-UA" sz="2000" dirty="0" err="1">
                <a:latin typeface="Arial" panose="020B0604020202020204" pitchFamily="34" charset="0"/>
                <a:cs typeface="Arial" panose="020B0604020202020204" pitchFamily="34" charset="0"/>
              </a:rPr>
              <a:t>кілер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", "рекетир" та ін. замість українських слів "вбивця", "вимагач" та ін.)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поширення різноманітних хімічних </a:t>
            </a:r>
            <a:r>
              <a:rPr lang="uk-UA" sz="2000" dirty="0" err="1">
                <a:latin typeface="Arial" panose="020B0604020202020204" pitchFamily="34" charset="0"/>
                <a:cs typeface="Arial" panose="020B0604020202020204" pitchFamily="34" charset="0"/>
              </a:rPr>
              <a:t>залежностей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збільшення кількості осіб без певних занять, місця проживання, безробітних;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низький рівень розкриття злочинів;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корупція в органах державного управління та органах правопорядку;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політичний екстремізм та релігійний фанатизм.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6968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5296" y="332656"/>
            <a:ext cx="8273167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Кримінальні чинники </a:t>
            </a:r>
          </a:p>
          <a:p>
            <a:pPr algn="ctr"/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000" b="0" i="1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чинники</a:t>
            </a:r>
            <a:r>
              <a:rPr lang="ru-RU" sz="2000" b="0" i="1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sz="2000" b="0" i="1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що</a:t>
            </a:r>
            <a:r>
              <a:rPr lang="ru-RU" sz="2000" b="0" i="1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1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відносяться</a:t>
            </a:r>
            <a:r>
              <a:rPr lang="ru-RU" sz="2000" b="0" i="1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до </a:t>
            </a:r>
            <a:r>
              <a:rPr lang="ru-RU" sz="2000" b="0" i="1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кримінального</a:t>
            </a:r>
            <a:r>
              <a:rPr lang="ru-RU" sz="2000" b="0" i="1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1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світу</a:t>
            </a:r>
            <a:r>
              <a:rPr lang="uk-UA" sz="2000" i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endParaRPr lang="ru-RU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6213" indent="-176213"/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• кримінальна </a:t>
            </a:r>
            <a:r>
              <a:rPr lang="uk-UA" sz="2000" dirty="0" err="1">
                <a:latin typeface="Arial" panose="020B0604020202020204" pitchFamily="34" charset="0"/>
                <a:cs typeface="Arial" panose="020B0604020202020204" pitchFamily="34" charset="0"/>
              </a:rPr>
              <a:t>деформованість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правосвідомості, потреб, моральності, кримінальна "освіченість" особи, що займається злочинною діяльністю;</a:t>
            </a:r>
          </a:p>
          <a:p>
            <a:pPr marL="176213" indent="-176213"/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• кримінальна субкультура, яка поглиблює </a:t>
            </a:r>
            <a:r>
              <a:rPr lang="uk-UA" sz="2000" dirty="0" err="1">
                <a:latin typeface="Arial" panose="020B0604020202020204" pitchFamily="34" charset="0"/>
                <a:cs typeface="Arial" panose="020B0604020202020204" pitchFamily="34" charset="0"/>
              </a:rPr>
              <a:t>антиправову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психологію членів злочинних угруповань;</a:t>
            </a:r>
          </a:p>
          <a:p>
            <a:pPr marL="176213" indent="-176213"/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• цілеспрямована діяльність авторитетів злочинного світу та організованої злочинності з криміналізації молодих правопорушників, підвищення їх "кримінального професіоналізму", психологічно обачливому впливу на громадян із нестійкою правовою орієнтацією та поступовим залученням їх до злочинного способу життя, криміналізація "масової культури";</a:t>
            </a:r>
          </a:p>
          <a:p>
            <a:pPr marL="176213" indent="-176213"/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uk-UA" sz="2000" dirty="0" err="1">
                <a:latin typeface="Arial" panose="020B0604020202020204" pitchFamily="34" charset="0"/>
                <a:cs typeface="Arial" panose="020B0604020202020204" pitchFamily="34" charset="0"/>
              </a:rPr>
              <a:t>корумпування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представниками злочинного світу частини посадових осіб, чиновників, працівників судів та прокуратури, органів юстиції з нестійкою та слабкою правовою стійкістю методами спокуси, підкупу, збору компромату, шантажу, залякування та ін.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616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4597F59-2DCA-50DE-0E68-12B732D018EC}"/>
              </a:ext>
            </a:extLst>
          </p:cNvPr>
          <p:cNvSpPr txBox="1"/>
          <p:nvPr/>
        </p:nvSpPr>
        <p:spPr>
          <a:xfrm>
            <a:off x="431540" y="335845"/>
            <a:ext cx="8280920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 err="1"/>
              <a:t>Наукові</a:t>
            </a:r>
            <a:r>
              <a:rPr lang="ru-RU" dirty="0"/>
              <a:t> засади </a:t>
            </a:r>
            <a:r>
              <a:rPr lang="ru-RU" dirty="0" err="1"/>
              <a:t>юридичної</a:t>
            </a:r>
            <a:r>
              <a:rPr lang="ru-RU" dirty="0"/>
              <a:t> </a:t>
            </a:r>
            <a:r>
              <a:rPr lang="ru-RU" dirty="0" err="1"/>
              <a:t>психології</a:t>
            </a:r>
            <a:r>
              <a:rPr lang="ru-RU" dirty="0"/>
              <a:t> </a:t>
            </a:r>
            <a:r>
              <a:rPr lang="ru-RU" dirty="0" err="1"/>
              <a:t>формувалися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фізіології</a:t>
            </a:r>
            <a:r>
              <a:rPr lang="ru-RU" dirty="0"/>
              <a:t> </a:t>
            </a:r>
            <a:r>
              <a:rPr lang="ru-RU" dirty="0" err="1"/>
              <a:t>вищої</a:t>
            </a:r>
            <a:r>
              <a:rPr lang="ru-RU" dirty="0"/>
              <a:t> </a:t>
            </a:r>
            <a:r>
              <a:rPr lang="ru-RU" dirty="0" err="1"/>
              <a:t>нервової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. </a:t>
            </a:r>
            <a:r>
              <a:rPr lang="ru-RU" dirty="0" err="1"/>
              <a:t>Набули</a:t>
            </a:r>
            <a:r>
              <a:rPr lang="ru-RU" dirty="0"/>
              <a:t> великого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експериментальні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з </a:t>
            </a:r>
            <a:r>
              <a:rPr lang="ru-RU" dirty="0" err="1"/>
              <a:t>юридичної</a:t>
            </a:r>
            <a:r>
              <a:rPr lang="ru-RU" dirty="0"/>
              <a:t> </a:t>
            </a:r>
            <a:r>
              <a:rPr lang="ru-RU" dirty="0" err="1"/>
              <a:t>психології</a:t>
            </a:r>
            <a:r>
              <a:rPr lang="ru-RU" dirty="0"/>
              <a:t> </a:t>
            </a:r>
            <a:r>
              <a:rPr lang="ru-RU" b="1" dirty="0"/>
              <a:t>(І. Сеченов,                       В. </a:t>
            </a:r>
            <a:r>
              <a:rPr lang="ru-RU" b="1" dirty="0" err="1"/>
              <a:t>Бехтерєв</a:t>
            </a:r>
            <a:r>
              <a:rPr lang="ru-RU" b="1" dirty="0"/>
              <a:t>, С. Корсаков, В. </a:t>
            </a:r>
            <a:r>
              <a:rPr lang="ru-RU" b="1" dirty="0" err="1"/>
              <a:t>Сербський</a:t>
            </a:r>
            <a:r>
              <a:rPr lang="ru-RU" b="1" dirty="0"/>
              <a:t>. В. </a:t>
            </a:r>
            <a:r>
              <a:rPr lang="ru-RU" b="1" dirty="0" err="1"/>
              <a:t>Кандинський</a:t>
            </a:r>
            <a:r>
              <a:rPr lang="ru-RU" b="1" dirty="0"/>
              <a:t> та </a:t>
            </a:r>
            <a:r>
              <a:rPr lang="ru-RU" b="1" dirty="0" err="1"/>
              <a:t>ін</a:t>
            </a:r>
            <a:r>
              <a:rPr lang="ru-RU" b="1" dirty="0"/>
              <a:t>.). </a:t>
            </a:r>
          </a:p>
          <a:p>
            <a:pPr algn="just"/>
            <a:r>
              <a:rPr lang="ru-RU" dirty="0" err="1"/>
              <a:t>Перші</a:t>
            </a:r>
            <a:r>
              <a:rPr lang="ru-RU" dirty="0"/>
              <a:t> </a:t>
            </a:r>
            <a:r>
              <a:rPr lang="ru-RU" dirty="0" err="1"/>
              <a:t>спроби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наукові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</a:t>
            </a:r>
            <a:r>
              <a:rPr lang="ru-RU" dirty="0" err="1"/>
              <a:t>психології</a:t>
            </a:r>
            <a:r>
              <a:rPr lang="ru-RU" dirty="0"/>
              <a:t> в </a:t>
            </a:r>
            <a:r>
              <a:rPr lang="ru-RU" dirty="0" err="1"/>
              <a:t>кримінальному</a:t>
            </a:r>
            <a:r>
              <a:rPr lang="ru-RU" dirty="0"/>
              <a:t> </a:t>
            </a:r>
            <a:r>
              <a:rPr lang="ru-RU" dirty="0" err="1"/>
              <a:t>судочинстві</a:t>
            </a:r>
            <a:r>
              <a:rPr lang="ru-RU" dirty="0"/>
              <a:t> належали </a:t>
            </a:r>
            <a:r>
              <a:rPr lang="ru-RU" b="1" dirty="0"/>
              <a:t>Л. Є. Владимирову, А. І. </a:t>
            </a:r>
            <a:r>
              <a:rPr lang="ru-RU" b="1" dirty="0" err="1"/>
              <a:t>Єлістратову</a:t>
            </a:r>
            <a:r>
              <a:rPr lang="ru-RU" b="1" dirty="0"/>
              <a:t>,                                      Я. А. Канторовичу, А. Є. </a:t>
            </a:r>
            <a:r>
              <a:rPr lang="ru-RU" b="1" dirty="0" err="1"/>
              <a:t>Брусиловському</a:t>
            </a:r>
            <a:r>
              <a:rPr lang="ru-RU" b="1" dirty="0"/>
              <a:t>, М. М. Гернету, А. Ф. </a:t>
            </a:r>
            <a:r>
              <a:rPr lang="ru-RU" b="1" dirty="0" err="1"/>
              <a:t>Коні</a:t>
            </a:r>
            <a:r>
              <a:rPr lang="ru-RU" b="1" dirty="0"/>
              <a:t> </a:t>
            </a:r>
            <a:r>
              <a:rPr lang="ru-RU" dirty="0"/>
              <a:t>та </a:t>
            </a:r>
            <a:r>
              <a:rPr lang="ru-RU" dirty="0" err="1"/>
              <a:t>ін</a:t>
            </a:r>
            <a:r>
              <a:rPr lang="ru-RU" dirty="0"/>
              <a:t>.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В </a:t>
            </a:r>
            <a:r>
              <a:rPr lang="ru-RU" b="1" dirty="0"/>
              <a:t>1902</a:t>
            </a:r>
            <a:r>
              <a:rPr lang="ru-RU" dirty="0"/>
              <a:t> р. </a:t>
            </a:r>
            <a:r>
              <a:rPr lang="ru-RU" dirty="0" err="1"/>
              <a:t>опублікована</a:t>
            </a:r>
            <a:r>
              <a:rPr lang="ru-RU" dirty="0"/>
              <a:t> книга В. </a:t>
            </a:r>
            <a:r>
              <a:rPr lang="ru-RU" dirty="0" err="1"/>
              <a:t>Бєхтерєва</a:t>
            </a:r>
            <a:r>
              <a:rPr lang="ru-RU" dirty="0"/>
              <a:t> </a:t>
            </a:r>
            <a:r>
              <a:rPr lang="ru-RU" b="1" i="1" dirty="0"/>
              <a:t>"Про </a:t>
            </a:r>
            <a:r>
              <a:rPr lang="ru-RU" b="1" i="1" dirty="0" err="1"/>
              <a:t>експериментальне</a:t>
            </a:r>
            <a:r>
              <a:rPr lang="ru-RU" b="1" i="1" dirty="0"/>
              <a:t> </a:t>
            </a:r>
            <a:r>
              <a:rPr lang="ru-RU" b="1" i="1" dirty="0" err="1"/>
              <a:t>дослідження</a:t>
            </a:r>
            <a:r>
              <a:rPr lang="ru-RU" b="1" i="1" dirty="0"/>
              <a:t> </a:t>
            </a:r>
            <a:r>
              <a:rPr lang="ru-RU" b="1" i="1" dirty="0" err="1"/>
              <a:t>злочинців</a:t>
            </a:r>
            <a:r>
              <a:rPr lang="ru-RU" b="1" i="1" dirty="0"/>
              <a:t>"</a:t>
            </a:r>
            <a:r>
              <a:rPr lang="ru-RU" dirty="0"/>
              <a:t>, де </a:t>
            </a:r>
            <a:r>
              <a:rPr lang="ru-RU" dirty="0" err="1"/>
              <a:t>підкреслюється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досліджувати</a:t>
            </a:r>
            <a:r>
              <a:rPr lang="ru-RU" dirty="0"/>
              <a:t> </a:t>
            </a:r>
            <a:r>
              <a:rPr lang="ru-RU" dirty="0" err="1"/>
              <a:t>злочинців</a:t>
            </a:r>
            <a:r>
              <a:rPr lang="ru-RU" dirty="0"/>
              <a:t> 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переважно</a:t>
            </a:r>
            <a:r>
              <a:rPr lang="ru-RU" dirty="0"/>
              <a:t> "у </a:t>
            </a:r>
            <a:r>
              <a:rPr lang="ru-RU" dirty="0" err="1"/>
              <a:t>психологічному</a:t>
            </a:r>
            <a:r>
              <a:rPr lang="ru-RU" dirty="0"/>
              <a:t> </a:t>
            </a:r>
            <a:r>
              <a:rPr lang="ru-RU" dirty="0" err="1"/>
              <a:t>відношенні</a:t>
            </a:r>
            <a:r>
              <a:rPr lang="ru-RU" dirty="0"/>
              <a:t> й особливо -                                   в </a:t>
            </a:r>
            <a:r>
              <a:rPr lang="ru-RU" dirty="0" err="1"/>
              <a:t>експериментально-психологічному</a:t>
            </a:r>
            <a:r>
              <a:rPr lang="ru-RU" dirty="0"/>
              <a:t> </a:t>
            </a:r>
            <a:r>
              <a:rPr lang="ru-RU" dirty="0" err="1"/>
              <a:t>відношенні</a:t>
            </a:r>
            <a:r>
              <a:rPr lang="ru-RU" dirty="0"/>
              <a:t>".  </a:t>
            </a:r>
          </a:p>
          <a:p>
            <a:pPr algn="just"/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керівництвом</a:t>
            </a:r>
            <a:r>
              <a:rPr lang="ru-RU" dirty="0"/>
              <a:t> В. </a:t>
            </a:r>
            <a:r>
              <a:rPr lang="ru-RU" dirty="0" err="1"/>
              <a:t>Бєхтерєва</a:t>
            </a:r>
            <a:r>
              <a:rPr lang="ru-RU" dirty="0"/>
              <a:t> </a:t>
            </a:r>
            <a:r>
              <a:rPr lang="ru-RU" dirty="0" err="1"/>
              <a:t>здійснене</a:t>
            </a:r>
            <a:r>
              <a:rPr lang="ru-RU" dirty="0"/>
              <a:t> перше </a:t>
            </a:r>
            <a:r>
              <a:rPr lang="ru-RU" dirty="0" err="1"/>
              <a:t>експериментальне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неповнолітніх</a:t>
            </a:r>
            <a:r>
              <a:rPr lang="ru-RU" dirty="0"/>
              <a:t> </a:t>
            </a:r>
            <a:r>
              <a:rPr lang="ru-RU" dirty="0" err="1"/>
              <a:t>злочинців</a:t>
            </a:r>
            <a:r>
              <a:rPr lang="ru-RU" dirty="0"/>
              <a:t>,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викладені</a:t>
            </a:r>
            <a:r>
              <a:rPr lang="ru-RU" dirty="0"/>
              <a:t> в </a:t>
            </a:r>
            <a:r>
              <a:rPr lang="ru-RU" dirty="0" err="1"/>
              <a:t>роботі</a:t>
            </a:r>
            <a:r>
              <a:rPr lang="ru-RU" dirty="0"/>
              <a:t> "Про </a:t>
            </a:r>
            <a:r>
              <a:rPr lang="ru-RU" dirty="0" err="1"/>
              <a:t>розумову</a:t>
            </a:r>
            <a:r>
              <a:rPr lang="ru-RU" dirty="0"/>
              <a:t> </a:t>
            </a:r>
            <a:r>
              <a:rPr lang="ru-RU" dirty="0" err="1"/>
              <a:t>працездатність</a:t>
            </a:r>
            <a:r>
              <a:rPr lang="ru-RU" dirty="0"/>
              <a:t> </a:t>
            </a:r>
            <a:r>
              <a:rPr lang="ru-RU" dirty="0" err="1"/>
              <a:t>малолітніх</a:t>
            </a:r>
            <a:r>
              <a:rPr lang="ru-RU" dirty="0"/>
              <a:t> </a:t>
            </a:r>
            <a:r>
              <a:rPr lang="ru-RU" dirty="0" err="1"/>
              <a:t>злочинців</a:t>
            </a:r>
            <a:r>
              <a:rPr lang="ru-RU" dirty="0"/>
              <a:t>" (1903 р.). </a:t>
            </a:r>
          </a:p>
          <a:p>
            <a:pPr algn="just"/>
            <a:r>
              <a:rPr lang="ru-RU" dirty="0"/>
              <a:t>У 1904 р. проведений </a:t>
            </a:r>
            <a:r>
              <a:rPr lang="ru-RU" dirty="0" err="1"/>
              <a:t>експеримент</a:t>
            </a:r>
            <a:r>
              <a:rPr lang="ru-RU" dirty="0"/>
              <a:t> для </a:t>
            </a:r>
            <a:r>
              <a:rPr lang="ru-RU" dirty="0" err="1"/>
              <a:t>перевірки</a:t>
            </a:r>
            <a:r>
              <a:rPr lang="ru-RU" dirty="0"/>
              <a:t> </a:t>
            </a:r>
            <a:r>
              <a:rPr lang="ru-RU" dirty="0" err="1"/>
              <a:t>достовірності</a:t>
            </a:r>
            <a:r>
              <a:rPr lang="ru-RU" dirty="0"/>
              <a:t> </a:t>
            </a:r>
            <a:r>
              <a:rPr lang="ru-RU" dirty="0" err="1"/>
              <a:t>показань</a:t>
            </a:r>
            <a:r>
              <a:rPr lang="ru-RU" dirty="0"/>
              <a:t> </a:t>
            </a:r>
            <a:r>
              <a:rPr lang="ru-RU" dirty="0" err="1"/>
              <a:t>свідків</a:t>
            </a:r>
            <a:r>
              <a:rPr lang="ru-RU" dirty="0"/>
              <a:t>.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У 30-ті роки ХХ ст. </a:t>
            </a:r>
            <a:r>
              <a:rPr lang="ru-RU" dirty="0" err="1"/>
              <a:t>відбуваються</a:t>
            </a:r>
            <a:r>
              <a:rPr lang="ru-RU" dirty="0"/>
              <a:t> </a:t>
            </a:r>
            <a:r>
              <a:rPr lang="ru-RU" dirty="0" err="1"/>
              <a:t>політичнізміни</a:t>
            </a:r>
            <a:r>
              <a:rPr lang="ru-RU" dirty="0"/>
              <a:t> </a:t>
            </a:r>
            <a:r>
              <a:rPr lang="ru-RU" dirty="0" err="1"/>
              <a:t>вжитті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негативно </a:t>
            </a:r>
            <a:r>
              <a:rPr lang="ru-RU" dirty="0" err="1"/>
              <a:t>позначилися</a:t>
            </a:r>
            <a:r>
              <a:rPr lang="ru-RU" dirty="0"/>
              <a:t> на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</a:t>
            </a:r>
            <a:r>
              <a:rPr lang="ru-RU" dirty="0" err="1"/>
              <a:t>психології</a:t>
            </a:r>
            <a:r>
              <a:rPr lang="ru-RU" dirty="0"/>
              <a:t>. </a:t>
            </a:r>
          </a:p>
          <a:p>
            <a:pPr algn="just"/>
            <a:r>
              <a:rPr lang="ru-RU" dirty="0" err="1"/>
              <a:t>Відродження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</a:t>
            </a:r>
            <a:r>
              <a:rPr lang="ru-RU" dirty="0" err="1"/>
              <a:t>психології</a:t>
            </a:r>
            <a:r>
              <a:rPr lang="ru-RU" dirty="0"/>
              <a:t> </a:t>
            </a:r>
            <a:r>
              <a:rPr lang="ru-RU" dirty="0" err="1"/>
              <a:t>припадає</a:t>
            </a:r>
            <a:r>
              <a:rPr lang="ru-RU" dirty="0"/>
              <a:t> на 50–60-ті роки ХХ ст.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763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16302D2-92A0-4D22-A720-0ECCE5EA9C89}"/>
              </a:ext>
            </a:extLst>
          </p:cNvPr>
          <p:cNvSpPr txBox="1"/>
          <p:nvPr/>
        </p:nvSpPr>
        <p:spPr>
          <a:xfrm>
            <a:off x="683568" y="3212976"/>
            <a:ext cx="792088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Предмет </a:t>
            </a:r>
            <a:r>
              <a:rPr lang="ru-RU" sz="1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юридичної</a:t>
            </a:r>
            <a:r>
              <a:rPr lang="ru-RU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психології</a:t>
            </a:r>
            <a:r>
              <a:rPr lang="ru-RU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– </a:t>
            </a:r>
            <a:r>
              <a:rPr lang="ru-RU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психічні</a:t>
            </a: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закономірності</a:t>
            </a: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діяльності</a:t>
            </a: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та </a:t>
            </a:r>
            <a:r>
              <a:rPr lang="ru-RU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особистості</a:t>
            </a: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людини</a:t>
            </a: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у </a:t>
            </a:r>
            <a:r>
              <a:rPr lang="ru-RU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сфері</a:t>
            </a: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правових</a:t>
            </a: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відносин</a:t>
            </a: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pPr algn="just"/>
            <a:endParaRPr lang="ru-RU" sz="1800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/>
            <a:r>
              <a:rPr lang="ru-RU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Юридична</a:t>
            </a: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психологія</a:t>
            </a: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як наука ставить перед собою </a:t>
            </a:r>
            <a:r>
              <a:rPr lang="ru-RU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певні</a:t>
            </a: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завдання</a:t>
            </a: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які</a:t>
            </a: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можна</a:t>
            </a: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поділити</a:t>
            </a: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на </a:t>
            </a:r>
            <a:r>
              <a:rPr lang="ru-RU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загальні</a:t>
            </a: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та </a:t>
            </a:r>
            <a:r>
              <a:rPr lang="ru-RU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окремі</a:t>
            </a: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pPr algn="just"/>
            <a:endParaRPr lang="ru-RU" sz="1800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/>
            <a:r>
              <a:rPr lang="ru-RU" sz="1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Загальним</a:t>
            </a:r>
            <a:r>
              <a:rPr lang="ru-RU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завданням</a:t>
            </a:r>
            <a:r>
              <a:rPr lang="ru-RU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юридичної</a:t>
            </a: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психології</a:t>
            </a: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є </a:t>
            </a:r>
            <a:r>
              <a:rPr lang="ru-RU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науковий</a:t>
            </a: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синтез </a:t>
            </a:r>
            <a:r>
              <a:rPr lang="ru-RU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юридичних</a:t>
            </a: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та </a:t>
            </a:r>
            <a:r>
              <a:rPr lang="ru-RU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психологічних</a:t>
            </a: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знань</a:t>
            </a: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розкриття</a:t>
            </a: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психологічної</a:t>
            </a: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сутності</a:t>
            </a: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фундаментальних</a:t>
            </a: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категорій</a:t>
            </a: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права. 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1A832E-41D9-4CE7-A8AC-EEE9280BF04D}"/>
              </a:ext>
            </a:extLst>
          </p:cNvPr>
          <p:cNvSpPr txBox="1"/>
          <p:nvPr/>
        </p:nvSpPr>
        <p:spPr>
          <a:xfrm>
            <a:off x="1732408" y="836712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38E9A16-E59D-47F5-B62C-3F268D26B86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39" t="10101" r="5282" b="16401"/>
          <a:stretch/>
        </p:blipFill>
        <p:spPr>
          <a:xfrm>
            <a:off x="3280204" y="404664"/>
            <a:ext cx="2583591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530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D6B698C-711C-4FDF-BA09-080850B152DB}"/>
              </a:ext>
            </a:extLst>
          </p:cNvPr>
          <p:cNvSpPr txBox="1"/>
          <p:nvPr/>
        </p:nvSpPr>
        <p:spPr>
          <a:xfrm>
            <a:off x="467544" y="335845"/>
            <a:ext cx="8208912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4013" algn="just"/>
            <a:r>
              <a:rPr lang="ru-RU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Окремі</a:t>
            </a:r>
            <a:r>
              <a:rPr lang="ru-RU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завдання</a:t>
            </a:r>
            <a:r>
              <a:rPr lang="ru-RU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юридичної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психології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відносяться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до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розробки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рекомендацій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щодо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найефективнішого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здійснення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правозастосовної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діяльності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</a:p>
          <a:p>
            <a:pPr indent="449580" algn="just"/>
            <a:endParaRPr lang="ru-RU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54013" algn="just"/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До них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можна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віднести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</a:p>
          <a:p>
            <a:pPr marL="285750" indent="-20638" algn="just">
              <a:buFont typeface="Wingdings" panose="05000000000000000000" pitchFamily="2" charset="2"/>
              <a:buChar char="Ø"/>
            </a:pP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вивчення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психологічних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передумов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ефективності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правових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норм;</a:t>
            </a:r>
          </a:p>
          <a:p>
            <a:pPr marL="285750" indent="-20638" algn="just">
              <a:buFont typeface="Wingdings" panose="05000000000000000000" pitchFamily="2" charset="2"/>
              <a:buChar char="Ø"/>
            </a:pP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психологічне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дослідження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особи</a:t>
            </a:r>
            <a:r>
              <a:rPr lang="uk-UA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стості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злочинця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розкриття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мотивації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злочинної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поведінки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специфіки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мотивації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окремих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видів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злочинної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поведінки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;</a:t>
            </a:r>
          </a:p>
          <a:p>
            <a:pPr marL="285750" indent="-20638" algn="just">
              <a:buFont typeface="Wingdings" panose="05000000000000000000" pitchFamily="2" charset="2"/>
              <a:buChar char="Ø"/>
            </a:pP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вивчення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вікової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динаміки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протиправної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поведінки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чинників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що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опосередковують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злочинність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серед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неповнолітніх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;</a:t>
            </a:r>
          </a:p>
          <a:p>
            <a:pPr marL="285750" indent="-20638" algn="just">
              <a:buFont typeface="Wingdings" panose="05000000000000000000" pitchFamily="2" charset="2"/>
              <a:buChar char="Ø"/>
            </a:pP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розроблення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соціально-психологічних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засад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профілактики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злочинів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;</a:t>
            </a:r>
          </a:p>
          <a:p>
            <a:pPr marL="285750" indent="-20638" algn="just">
              <a:buFont typeface="Wingdings" panose="05000000000000000000" pitchFamily="2" charset="2"/>
              <a:buChar char="Ø"/>
            </a:pP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дослідження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психологічних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закономірностей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різних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видів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правоохоронної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діяльності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слідчого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прокурора, адвоката,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судді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);</a:t>
            </a:r>
          </a:p>
          <a:p>
            <a:pPr marL="285750" indent="-20638" algn="just">
              <a:buFont typeface="Wingdings" panose="05000000000000000000" pitchFamily="2" charset="2"/>
              <a:buChar char="Ø"/>
            </a:pP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дослідження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психологічних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закономірностей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діяльності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виправних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установ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із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метою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розроблення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системи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заходів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щодо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виправлення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перевиховання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засуджених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;</a:t>
            </a:r>
          </a:p>
          <a:p>
            <a:pPr marL="285750" indent="-20638" algn="just">
              <a:buFont typeface="Wingdings" panose="05000000000000000000" pitchFamily="2" charset="2"/>
              <a:buChar char="Ø"/>
            </a:pP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розроблення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рекомендацій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щодо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вдосконалення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професійної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майстерності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працівників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правоохоронних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органів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профорієнтації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профвідбору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профконсультації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кандидатів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які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бажають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працювати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зазначених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органах. 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29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3F2C79E8-14A9-40E4-877A-4B008221920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06690315"/>
              </p:ext>
            </p:extLst>
          </p:nvPr>
        </p:nvGraphicFramePr>
        <p:xfrm>
          <a:off x="1763688" y="908720"/>
          <a:ext cx="7128792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F9A36CA-9A7C-4557-9B81-3C35936B574B}"/>
              </a:ext>
            </a:extLst>
          </p:cNvPr>
          <p:cNvSpPr txBox="1"/>
          <p:nvPr/>
        </p:nvSpPr>
        <p:spPr>
          <a:xfrm>
            <a:off x="454268" y="2828835"/>
            <a:ext cx="184697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СИСТЕМА</a:t>
            </a:r>
          </a:p>
          <a:p>
            <a:pPr algn="ctr"/>
            <a:r>
              <a:rPr lang="ru-RU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юридичної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психології</a:t>
            </a:r>
            <a:endParaRPr lang="en-US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342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846640" cy="2819399"/>
          </a:xfrm>
        </p:spPr>
        <p:txBody>
          <a:bodyPr/>
          <a:lstStyle/>
          <a:p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ПРАВОВА ПСИХОЛОГІЯ  </a:t>
            </a:r>
            <a:b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розділ юридичної психології, який вивчає психологічні аспекти </a:t>
            </a:r>
            <a:r>
              <a:rPr lang="uk-UA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праворозуміння</a:t>
            </a:r>
            <a:r>
              <a:rPr lang="uk-UA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правотворчості, формування індивідуальної, групової та суспільної правової свідомості, правової соціалізації особистості та її </a:t>
            </a:r>
            <a:r>
              <a:rPr lang="uk-UA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правовиконавчої</a:t>
            </a:r>
            <a:r>
              <a:rPr lang="uk-UA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поведінки. 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6519" y="3434879"/>
            <a:ext cx="5339777" cy="30184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01703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04056"/>
            <a:ext cx="7499176" cy="476672"/>
          </a:xfrm>
        </p:spPr>
        <p:txBody>
          <a:bodyPr/>
          <a:lstStyle/>
          <a:p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Правова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соціалізація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268760"/>
            <a:ext cx="8136904" cy="5040560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uk-UA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 правової соціалізації містить у собі:</a:t>
            </a:r>
          </a:p>
          <a:p>
            <a:pPr indent="11113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uk-U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засвоєння критеріїв оцінок юридично значущих ситуацій;</a:t>
            </a:r>
          </a:p>
          <a:p>
            <a:pPr indent="11113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uk-U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вивчення законів і правил як таких, безвідносно самого себе, </a:t>
            </a:r>
          </a:p>
          <a:p>
            <a:pPr indent="11113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і навіть співвіднесення їх із собою;</a:t>
            </a:r>
          </a:p>
          <a:p>
            <a:pPr indent="11113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uk-U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навчання тому, як користуватися цими правилами. 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uk-UA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Три шляхи </a:t>
            </a:r>
            <a:r>
              <a:rPr lang="ru-RU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засвоєння</a:t>
            </a: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правової</a:t>
            </a: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культури</a:t>
            </a:r>
            <a:r>
              <a:rPr lang="uk-UA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96912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предметний спосіб, </a:t>
            </a:r>
            <a:r>
              <a:rPr lang="uk-U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 людина у процесі тієї чи іншої діяльності, вступає у взаємодію з іншими особами, засвоює відповідний образ дій, шаблон поведінки;</a:t>
            </a:r>
          </a:p>
          <a:p>
            <a:pPr marL="696912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традиційний спосіб, </a:t>
            </a:r>
            <a:r>
              <a:rPr lang="uk-U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 людина, спостерігаючи дії людей у різних ситуаціях, засвоює відповідний спосіб поведінки;</a:t>
            </a:r>
          </a:p>
          <a:p>
            <a:pPr marL="696912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раціональний спосіб, </a:t>
            </a:r>
            <a:r>
              <a:rPr lang="uk-U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 людина дізнається про правові цінності, стандарти правової поведінки з розмов з іншими людьми, читання книг, із засобів масової комунікації тощо.  </a:t>
            </a:r>
          </a:p>
          <a:p>
            <a:pPr indent="11113">
              <a:tabLst>
                <a:tab pos="530225" algn="l"/>
              </a:tabLst>
            </a:pPr>
            <a:endParaRPr lang="uk-UA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1113">
              <a:tabLst>
                <a:tab pos="530225" algn="l"/>
              </a:tabLst>
            </a:pP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903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612068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uk-UA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Агенти правової соціалізації:</a:t>
            </a:r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Сім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 </a:t>
            </a:r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Школа та інші навчальні заклади</a:t>
            </a:r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Неформальні групи однолітків</a:t>
            </a:r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Трудовий колектив</a:t>
            </a:r>
          </a:p>
          <a:p>
            <a:pPr marL="722313" indent="-368300"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Засоби масової комунікації</a:t>
            </a:r>
          </a:p>
          <a:p>
            <a:pPr marL="1695450" indent="-441325">
              <a:buFont typeface="Wingdings" panose="05000000000000000000" pitchFamily="2" charset="2"/>
              <a:buChar char="Ø"/>
            </a:pPr>
            <a:endParaRPr lang="uk-UA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uk-UA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Психологічні механізми формування правосвідомості </a:t>
            </a:r>
            <a:br>
              <a:rPr lang="uk-UA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неповнолітніх:</a:t>
            </a:r>
          </a:p>
          <a:p>
            <a:pPr marL="722313" indent="-368300">
              <a:buFont typeface="Wingdings" panose="05000000000000000000" pitchFamily="2" charset="2"/>
              <a:buChar char="ü"/>
            </a:pPr>
            <a:r>
              <a:rPr lang="uk-U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персоніфікація (закон персоніфікований у фігурах батьків);</a:t>
            </a:r>
          </a:p>
          <a:p>
            <a:pPr marL="722313" indent="-368300">
              <a:buFont typeface="Wingdings" panose="05000000000000000000" pitchFamily="2" charset="2"/>
              <a:buChar char="ü"/>
            </a:pPr>
            <a:r>
              <a:rPr lang="uk-U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формування уявлень щодо власних прав;</a:t>
            </a:r>
          </a:p>
          <a:p>
            <a:pPr marL="722313" indent="-368300">
              <a:buFont typeface="Wingdings" panose="05000000000000000000" pitchFamily="2" charset="2"/>
              <a:buChar char="ü"/>
            </a:pPr>
            <a:r>
              <a:rPr lang="uk-U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поняття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справедливості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у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ситуаціях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зіткнення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належного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бажаного</a:t>
            </a:r>
            <a:r>
              <a:rPr lang="uk-U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722313" indent="-368300">
              <a:buFont typeface="Wingdings" panose="05000000000000000000" pitchFamily="2" charset="2"/>
              <a:buChar char="ü"/>
            </a:pP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включення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різних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соціальних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інститутів</a:t>
            </a:r>
            <a:r>
              <a:rPr lang="uk-U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0623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443</TotalTime>
  <Words>2115</Words>
  <Application>Microsoft Office PowerPoint</Application>
  <PresentationFormat>Экран (4:3)</PresentationFormat>
  <Paragraphs>179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1" baseType="lpstr">
      <vt:lpstr>Arial</vt:lpstr>
      <vt:lpstr>Century Gothic</vt:lpstr>
      <vt:lpstr>Courier New</vt:lpstr>
      <vt:lpstr>Palatino Linotype</vt:lpstr>
      <vt:lpstr>Roboto</vt:lpstr>
      <vt:lpstr>Times New Roman</vt:lpstr>
      <vt:lpstr>Wingdings</vt:lpstr>
      <vt:lpstr>Исполнительная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ПРАВОВА ПСИХОЛОГІЯ    - розділ юридичної психології, який вивчає психологічні аспекти праворозуміння, правотворчості, формування індивідуальної, групової та суспільної правової свідомості, правової соціалізації особистості та її правовиконавчої поведінки. </vt:lpstr>
      <vt:lpstr>Правова соціалізація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Правовая психология   - раздел юридической психологии, который изучает психологические аспекты правопонимания, правотворчества, формирования индивидуального, группового и общественного правового сознания, правовой социализации личности и ее  правоиспол­нительного поведения.</dc:title>
  <dc:creator>N &amp; Y</dc:creator>
  <cp:lastModifiedBy>Natalia Kalaitan</cp:lastModifiedBy>
  <cp:revision>45</cp:revision>
  <dcterms:created xsi:type="dcterms:W3CDTF">2021-02-14T21:04:17Z</dcterms:created>
  <dcterms:modified xsi:type="dcterms:W3CDTF">2024-02-06T09:34:08Z</dcterms:modified>
</cp:coreProperties>
</file>