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1C6E9D-831F-4B90-9DF4-FD7149CC142F}" type="doc">
      <dgm:prSet loTypeId="urn:microsoft.com/office/officeart/2005/8/layout/vProcess5" loCatId="process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C9D1BF59-CF05-4E81-B493-B3CB9CB1CC8D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800" b="1" dirty="0"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Кримінальна перцепція (цілісне сприйняття та процес оцінювання кримінально значущої ситуації)</a:t>
          </a:r>
          <a:endParaRPr lang="en-US" sz="1800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defTabSz="2355850">
            <a:spcBef>
              <a:spcPct val="0"/>
            </a:spcBef>
            <a:buNone/>
          </a:pPr>
          <a:endParaRPr lang="en-US" sz="1300" dirty="0"/>
        </a:p>
      </dgm:t>
    </dgm:pt>
    <dgm:pt modelId="{5D4AAC37-97E6-4A51-AB8B-143DF5D30E71}" type="parTrans" cxnId="{C959FC6A-8275-439F-860E-FC7C0BEE8B64}">
      <dgm:prSet/>
      <dgm:spPr/>
      <dgm:t>
        <a:bodyPr/>
        <a:lstStyle/>
        <a:p>
          <a:endParaRPr lang="en-US"/>
        </a:p>
      </dgm:t>
    </dgm:pt>
    <dgm:pt modelId="{3056470A-BCC0-4FAF-BB30-1602336D3F5E}" type="sibTrans" cxnId="{C959FC6A-8275-439F-860E-FC7C0BEE8B64}">
      <dgm:prSet/>
      <dgm:spPr/>
      <dgm:t>
        <a:bodyPr/>
        <a:lstStyle/>
        <a:p>
          <a:endParaRPr lang="en-US"/>
        </a:p>
      </dgm:t>
    </dgm:pt>
    <dgm:pt modelId="{38CEBA13-2768-404C-9F84-B8DDC37770E6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800" b="1" dirty="0"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Актуалізація </a:t>
          </a:r>
          <a:r>
            <a:rPr lang="uk-UA" sz="1800" b="1" dirty="0" err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потребово</a:t>
          </a:r>
          <a:r>
            <a: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-мотиваційної сфери (кримінально значущі потреби обумовлюють формування мотиву злочинної поведінки)</a:t>
          </a:r>
          <a:endParaRPr lang="en-US" sz="1800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defTabSz="711200">
            <a:spcBef>
              <a:spcPct val="0"/>
            </a:spcBef>
            <a:buNone/>
          </a:pPr>
          <a:endParaRPr lang="en-US" dirty="0"/>
        </a:p>
      </dgm:t>
    </dgm:pt>
    <dgm:pt modelId="{F20FFD1B-8532-4748-89E4-7FDB0688E475}" type="parTrans" cxnId="{97A3A442-AB6B-472D-8A76-2F044F437571}">
      <dgm:prSet/>
      <dgm:spPr/>
      <dgm:t>
        <a:bodyPr/>
        <a:lstStyle/>
        <a:p>
          <a:endParaRPr lang="en-US"/>
        </a:p>
      </dgm:t>
    </dgm:pt>
    <dgm:pt modelId="{6ED552EC-667B-4E5B-81D0-FEF9AF029B30}" type="sibTrans" cxnId="{97A3A442-AB6B-472D-8A76-2F044F437571}">
      <dgm:prSet/>
      <dgm:spPr/>
      <dgm:t>
        <a:bodyPr/>
        <a:lstStyle/>
        <a:p>
          <a:endParaRPr lang="en-US"/>
        </a:p>
      </dgm:t>
    </dgm:pt>
    <dgm:pt modelId="{AF0109FD-BF93-4C7E-B5F2-9F0F344D47D7}">
      <dgm:prSet phldrT="[Текст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Виникнення злочинної мети (як у разі початкової орієнтації на використання кримінального способу її досягнення, так і без неї)</a:t>
          </a:r>
          <a:endParaRPr lang="en-US" sz="1800" b="1" dirty="0"/>
        </a:p>
      </dgm:t>
    </dgm:pt>
    <dgm:pt modelId="{0ED21D7D-5B03-4886-B35E-9DFF8D72741A}" type="parTrans" cxnId="{B689444C-B4B8-4BD6-9223-AC43FA4DFD4B}">
      <dgm:prSet/>
      <dgm:spPr/>
      <dgm:t>
        <a:bodyPr/>
        <a:lstStyle/>
        <a:p>
          <a:endParaRPr lang="en-US"/>
        </a:p>
      </dgm:t>
    </dgm:pt>
    <dgm:pt modelId="{AC653353-2F75-4852-9183-70B148232443}" type="sibTrans" cxnId="{B689444C-B4B8-4BD6-9223-AC43FA4DFD4B}">
      <dgm:prSet/>
      <dgm:spPr/>
      <dgm:t>
        <a:bodyPr/>
        <a:lstStyle/>
        <a:p>
          <a:endParaRPr lang="en-US"/>
        </a:p>
      </dgm:t>
    </dgm:pt>
    <dgm:pt modelId="{DE183523-EB16-4704-868D-F7A1CCABDC9D}">
      <dgm:prSet phldrT="[Текст]" custT="1"/>
      <dgm:spPr/>
      <dgm:t>
        <a:bodyPr/>
        <a:lstStyle/>
        <a:p>
          <a:pPr marL="0" marR="0" lvl="0" indent="0" algn="ctr" defTabSz="66675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Створення плану реалізації злочинної мети</a:t>
          </a:r>
          <a:endParaRPr lang="en-US" sz="1800" b="1" dirty="0"/>
        </a:p>
      </dgm:t>
    </dgm:pt>
    <dgm:pt modelId="{C881C29A-D35F-4E10-BB73-2532017124C0}" type="parTrans" cxnId="{E1EC0B92-B812-4437-A207-0C0B0C150113}">
      <dgm:prSet/>
      <dgm:spPr/>
      <dgm:t>
        <a:bodyPr/>
        <a:lstStyle/>
        <a:p>
          <a:endParaRPr lang="en-US"/>
        </a:p>
      </dgm:t>
    </dgm:pt>
    <dgm:pt modelId="{AAF0077E-9DEE-4453-913D-11ACAEE5CADD}" type="sibTrans" cxnId="{E1EC0B92-B812-4437-A207-0C0B0C150113}">
      <dgm:prSet/>
      <dgm:spPr/>
      <dgm:t>
        <a:bodyPr/>
        <a:lstStyle/>
        <a:p>
          <a:endParaRPr lang="en-US"/>
        </a:p>
      </dgm:t>
    </dgm:pt>
    <dgm:pt modelId="{8CD9F40C-5638-4D00-B745-F90D90606EE6}">
      <dgm:prSet phldrT="[Текст]"/>
      <dgm:spPr/>
    </dgm:pt>
    <dgm:pt modelId="{2F326476-67A7-42CB-BCFF-B8D88CEF09DA}" type="parTrans" cxnId="{2C9A4A2A-8771-4BAC-A540-A5DDB61CEC9D}">
      <dgm:prSet/>
      <dgm:spPr/>
      <dgm:t>
        <a:bodyPr/>
        <a:lstStyle/>
        <a:p>
          <a:endParaRPr lang="en-US"/>
        </a:p>
      </dgm:t>
    </dgm:pt>
    <dgm:pt modelId="{A0CF43E1-E2BC-4F3B-A7EE-7A77B19CA70F}" type="sibTrans" cxnId="{2C9A4A2A-8771-4BAC-A540-A5DDB61CEC9D}">
      <dgm:prSet/>
      <dgm:spPr/>
      <dgm:t>
        <a:bodyPr/>
        <a:lstStyle/>
        <a:p>
          <a:endParaRPr lang="en-US"/>
        </a:p>
      </dgm:t>
    </dgm:pt>
    <dgm:pt modelId="{EECE078B-3A1C-4A53-B39F-44C3F08781B8}">
      <dgm:prSet phldrT="[Текст]"/>
      <dgm:spPr/>
    </dgm:pt>
    <dgm:pt modelId="{A5D05D21-2AEB-4002-AC63-CEE7C86CB324}" type="parTrans" cxnId="{548F2AD5-4714-4775-ACCA-6550AB2F2C9E}">
      <dgm:prSet/>
      <dgm:spPr/>
      <dgm:t>
        <a:bodyPr/>
        <a:lstStyle/>
        <a:p>
          <a:endParaRPr lang="en-US"/>
        </a:p>
      </dgm:t>
    </dgm:pt>
    <dgm:pt modelId="{D19CA0F9-D4E9-4B99-A30A-EDB532492256}" type="sibTrans" cxnId="{548F2AD5-4714-4775-ACCA-6550AB2F2C9E}">
      <dgm:prSet/>
      <dgm:spPr/>
      <dgm:t>
        <a:bodyPr/>
        <a:lstStyle/>
        <a:p>
          <a:endParaRPr lang="en-US"/>
        </a:p>
      </dgm:t>
    </dgm:pt>
    <dgm:pt modelId="{309EBC36-B122-4D60-93FF-D644B239E3E4}">
      <dgm:prSet phldrT="[Текст]" custT="1"/>
      <dgm:spPr/>
      <dgm:t>
        <a:bodyPr/>
        <a:lstStyle/>
        <a:p>
          <a:pPr marL="0" marR="0" lvl="0" indent="0" algn="ctr" defTabSz="66675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dirty="0" err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Посткримінальна</a:t>
          </a:r>
          <a:r>
            <a: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поведінка (зміни в поведінці та емоційному стані, захисна поведінка, замітання слідів, каяття, планування наступних злочинів) </a:t>
          </a:r>
          <a:endParaRPr lang="en-US" sz="1800" b="1" dirty="0"/>
        </a:p>
      </dgm:t>
    </dgm:pt>
    <dgm:pt modelId="{18E50E2C-B04C-4461-9355-C856391485BB}" type="parTrans" cxnId="{5D8E6386-1993-4F34-AF81-C7899829C627}">
      <dgm:prSet/>
      <dgm:spPr/>
      <dgm:t>
        <a:bodyPr/>
        <a:lstStyle/>
        <a:p>
          <a:endParaRPr lang="en-US"/>
        </a:p>
      </dgm:t>
    </dgm:pt>
    <dgm:pt modelId="{0FD46DA8-F634-4A10-BDAE-E529D9B81AF4}" type="sibTrans" cxnId="{5D8E6386-1993-4F34-AF81-C7899829C627}">
      <dgm:prSet/>
      <dgm:spPr/>
      <dgm:t>
        <a:bodyPr/>
        <a:lstStyle/>
        <a:p>
          <a:endParaRPr lang="en-US"/>
        </a:p>
      </dgm:t>
    </dgm:pt>
    <dgm:pt modelId="{85955F34-96EF-49A3-BF54-ED4FFC6E0913}" type="pres">
      <dgm:prSet presAssocID="{941C6E9D-831F-4B90-9DF4-FD7149CC142F}" presName="outerComposite" presStyleCnt="0">
        <dgm:presLayoutVars>
          <dgm:chMax val="5"/>
          <dgm:dir/>
          <dgm:resizeHandles val="exact"/>
        </dgm:presLayoutVars>
      </dgm:prSet>
      <dgm:spPr/>
    </dgm:pt>
    <dgm:pt modelId="{345ECF35-D6F3-4984-AB61-3B64BA4BC8A5}" type="pres">
      <dgm:prSet presAssocID="{941C6E9D-831F-4B90-9DF4-FD7149CC142F}" presName="dummyMaxCanvas" presStyleCnt="0">
        <dgm:presLayoutVars/>
      </dgm:prSet>
      <dgm:spPr/>
    </dgm:pt>
    <dgm:pt modelId="{C9948410-BBEE-4B7D-A1F6-D1A9EB6BC3DB}" type="pres">
      <dgm:prSet presAssocID="{941C6E9D-831F-4B90-9DF4-FD7149CC142F}" presName="FiveNodes_1" presStyleLbl="node1" presStyleIdx="0" presStyleCnt="5">
        <dgm:presLayoutVars>
          <dgm:bulletEnabled val="1"/>
        </dgm:presLayoutVars>
      </dgm:prSet>
      <dgm:spPr/>
    </dgm:pt>
    <dgm:pt modelId="{C1778480-1800-4CED-B8F2-7E9486C7CB70}" type="pres">
      <dgm:prSet presAssocID="{941C6E9D-831F-4B90-9DF4-FD7149CC142F}" presName="FiveNodes_2" presStyleLbl="node1" presStyleIdx="1" presStyleCnt="5">
        <dgm:presLayoutVars>
          <dgm:bulletEnabled val="1"/>
        </dgm:presLayoutVars>
      </dgm:prSet>
      <dgm:spPr/>
    </dgm:pt>
    <dgm:pt modelId="{0833C541-483F-4877-8C17-3D43B0EAA602}" type="pres">
      <dgm:prSet presAssocID="{941C6E9D-831F-4B90-9DF4-FD7149CC142F}" presName="FiveNodes_3" presStyleLbl="node1" presStyleIdx="2" presStyleCnt="5">
        <dgm:presLayoutVars>
          <dgm:bulletEnabled val="1"/>
        </dgm:presLayoutVars>
      </dgm:prSet>
      <dgm:spPr/>
    </dgm:pt>
    <dgm:pt modelId="{5CD91FD5-A925-4E3E-A597-FCE817732D2E}" type="pres">
      <dgm:prSet presAssocID="{941C6E9D-831F-4B90-9DF4-FD7149CC142F}" presName="FiveNodes_4" presStyleLbl="node1" presStyleIdx="3" presStyleCnt="5">
        <dgm:presLayoutVars>
          <dgm:bulletEnabled val="1"/>
        </dgm:presLayoutVars>
      </dgm:prSet>
      <dgm:spPr/>
    </dgm:pt>
    <dgm:pt modelId="{D389C35B-8688-45B8-B4A3-2F2640B1B73F}" type="pres">
      <dgm:prSet presAssocID="{941C6E9D-831F-4B90-9DF4-FD7149CC142F}" presName="FiveNodes_5" presStyleLbl="node1" presStyleIdx="4" presStyleCnt="5">
        <dgm:presLayoutVars>
          <dgm:bulletEnabled val="1"/>
        </dgm:presLayoutVars>
      </dgm:prSet>
      <dgm:spPr/>
    </dgm:pt>
    <dgm:pt modelId="{F5EEF221-03A6-46CD-99E2-A4A7185191C3}" type="pres">
      <dgm:prSet presAssocID="{941C6E9D-831F-4B90-9DF4-FD7149CC142F}" presName="FiveConn_1-2" presStyleLbl="fgAccFollowNode1" presStyleIdx="0" presStyleCnt="4">
        <dgm:presLayoutVars>
          <dgm:bulletEnabled val="1"/>
        </dgm:presLayoutVars>
      </dgm:prSet>
      <dgm:spPr/>
    </dgm:pt>
    <dgm:pt modelId="{C0A6CE9E-8428-4C80-9D40-7F30C8CE6DAF}" type="pres">
      <dgm:prSet presAssocID="{941C6E9D-831F-4B90-9DF4-FD7149CC142F}" presName="FiveConn_2-3" presStyleLbl="fgAccFollowNode1" presStyleIdx="1" presStyleCnt="4">
        <dgm:presLayoutVars>
          <dgm:bulletEnabled val="1"/>
        </dgm:presLayoutVars>
      </dgm:prSet>
      <dgm:spPr/>
    </dgm:pt>
    <dgm:pt modelId="{80910C2A-38FB-4862-BC64-808CC6DA2BCA}" type="pres">
      <dgm:prSet presAssocID="{941C6E9D-831F-4B90-9DF4-FD7149CC142F}" presName="FiveConn_3-4" presStyleLbl="fgAccFollowNode1" presStyleIdx="2" presStyleCnt="4">
        <dgm:presLayoutVars>
          <dgm:bulletEnabled val="1"/>
        </dgm:presLayoutVars>
      </dgm:prSet>
      <dgm:spPr/>
    </dgm:pt>
    <dgm:pt modelId="{469C953C-A358-438C-A6A5-C7A9A52C06E5}" type="pres">
      <dgm:prSet presAssocID="{941C6E9D-831F-4B90-9DF4-FD7149CC142F}" presName="FiveConn_4-5" presStyleLbl="fgAccFollowNode1" presStyleIdx="3" presStyleCnt="4">
        <dgm:presLayoutVars>
          <dgm:bulletEnabled val="1"/>
        </dgm:presLayoutVars>
      </dgm:prSet>
      <dgm:spPr/>
    </dgm:pt>
    <dgm:pt modelId="{811C6FE9-C6F5-4AE6-90B4-46B6515C8943}" type="pres">
      <dgm:prSet presAssocID="{941C6E9D-831F-4B90-9DF4-FD7149CC142F}" presName="FiveNodes_1_text" presStyleLbl="node1" presStyleIdx="4" presStyleCnt="5">
        <dgm:presLayoutVars>
          <dgm:bulletEnabled val="1"/>
        </dgm:presLayoutVars>
      </dgm:prSet>
      <dgm:spPr/>
    </dgm:pt>
    <dgm:pt modelId="{50BAEBE7-7429-4F2A-81AB-9927390434FF}" type="pres">
      <dgm:prSet presAssocID="{941C6E9D-831F-4B90-9DF4-FD7149CC142F}" presName="FiveNodes_2_text" presStyleLbl="node1" presStyleIdx="4" presStyleCnt="5">
        <dgm:presLayoutVars>
          <dgm:bulletEnabled val="1"/>
        </dgm:presLayoutVars>
      </dgm:prSet>
      <dgm:spPr/>
    </dgm:pt>
    <dgm:pt modelId="{6741D324-FEEB-4694-AA05-C28FBBA18E83}" type="pres">
      <dgm:prSet presAssocID="{941C6E9D-831F-4B90-9DF4-FD7149CC142F}" presName="FiveNodes_3_text" presStyleLbl="node1" presStyleIdx="4" presStyleCnt="5">
        <dgm:presLayoutVars>
          <dgm:bulletEnabled val="1"/>
        </dgm:presLayoutVars>
      </dgm:prSet>
      <dgm:spPr/>
    </dgm:pt>
    <dgm:pt modelId="{6DE70823-6CF9-4995-88E4-902295B44AA7}" type="pres">
      <dgm:prSet presAssocID="{941C6E9D-831F-4B90-9DF4-FD7149CC142F}" presName="FiveNodes_4_text" presStyleLbl="node1" presStyleIdx="4" presStyleCnt="5">
        <dgm:presLayoutVars>
          <dgm:bulletEnabled val="1"/>
        </dgm:presLayoutVars>
      </dgm:prSet>
      <dgm:spPr/>
    </dgm:pt>
    <dgm:pt modelId="{E6E3DB7B-BCCD-4BFB-879E-4A19CFE0DBC7}" type="pres">
      <dgm:prSet presAssocID="{941C6E9D-831F-4B90-9DF4-FD7149CC142F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06F9BA09-8DE3-4156-AF1B-2BC9F0AC3415}" type="presOf" srcId="{6ED552EC-667B-4E5B-81D0-FEF9AF029B30}" destId="{C0A6CE9E-8428-4C80-9D40-7F30C8CE6DAF}" srcOrd="0" destOrd="0" presId="urn:microsoft.com/office/officeart/2005/8/layout/vProcess5"/>
    <dgm:cxn modelId="{0EE0C40C-6323-4574-BB0D-4131A53B89B9}" type="presOf" srcId="{AF0109FD-BF93-4C7E-B5F2-9F0F344D47D7}" destId="{0833C541-483F-4877-8C17-3D43B0EAA602}" srcOrd="0" destOrd="0" presId="urn:microsoft.com/office/officeart/2005/8/layout/vProcess5"/>
    <dgm:cxn modelId="{1D43A114-5CF1-47F5-B159-DCBEBEE500F3}" type="presOf" srcId="{38CEBA13-2768-404C-9F84-B8DDC37770E6}" destId="{C1778480-1800-4CED-B8F2-7E9486C7CB70}" srcOrd="0" destOrd="0" presId="urn:microsoft.com/office/officeart/2005/8/layout/vProcess5"/>
    <dgm:cxn modelId="{2C9A4A2A-8771-4BAC-A540-A5DDB61CEC9D}" srcId="{941C6E9D-831F-4B90-9DF4-FD7149CC142F}" destId="{8CD9F40C-5638-4D00-B745-F90D90606EE6}" srcOrd="6" destOrd="0" parTransId="{2F326476-67A7-42CB-BCFF-B8D88CEF09DA}" sibTransId="{A0CF43E1-E2BC-4F3B-A7EE-7A77B19CA70F}"/>
    <dgm:cxn modelId="{A4CB6330-43FE-4165-9D68-7DA734202BA7}" type="presOf" srcId="{C9D1BF59-CF05-4E81-B493-B3CB9CB1CC8D}" destId="{811C6FE9-C6F5-4AE6-90B4-46B6515C8943}" srcOrd="1" destOrd="0" presId="urn:microsoft.com/office/officeart/2005/8/layout/vProcess5"/>
    <dgm:cxn modelId="{97A3A442-AB6B-472D-8A76-2F044F437571}" srcId="{941C6E9D-831F-4B90-9DF4-FD7149CC142F}" destId="{38CEBA13-2768-404C-9F84-B8DDC37770E6}" srcOrd="1" destOrd="0" parTransId="{F20FFD1B-8532-4748-89E4-7FDB0688E475}" sibTransId="{6ED552EC-667B-4E5B-81D0-FEF9AF029B30}"/>
    <dgm:cxn modelId="{C959FC6A-8275-439F-860E-FC7C0BEE8B64}" srcId="{941C6E9D-831F-4B90-9DF4-FD7149CC142F}" destId="{C9D1BF59-CF05-4E81-B493-B3CB9CB1CC8D}" srcOrd="0" destOrd="0" parTransId="{5D4AAC37-97E6-4A51-AB8B-143DF5D30E71}" sibTransId="{3056470A-BCC0-4FAF-BB30-1602336D3F5E}"/>
    <dgm:cxn modelId="{B689444C-B4B8-4BD6-9223-AC43FA4DFD4B}" srcId="{941C6E9D-831F-4B90-9DF4-FD7149CC142F}" destId="{AF0109FD-BF93-4C7E-B5F2-9F0F344D47D7}" srcOrd="2" destOrd="0" parTransId="{0ED21D7D-5B03-4886-B35E-9DFF8D72741A}" sibTransId="{AC653353-2F75-4852-9183-70B148232443}"/>
    <dgm:cxn modelId="{8A686B57-E39E-4404-BA2F-22F14A7F5648}" type="presOf" srcId="{DE183523-EB16-4704-868D-F7A1CCABDC9D}" destId="{6DE70823-6CF9-4995-88E4-902295B44AA7}" srcOrd="1" destOrd="0" presId="urn:microsoft.com/office/officeart/2005/8/layout/vProcess5"/>
    <dgm:cxn modelId="{5D8E6386-1993-4F34-AF81-C7899829C627}" srcId="{941C6E9D-831F-4B90-9DF4-FD7149CC142F}" destId="{309EBC36-B122-4D60-93FF-D644B239E3E4}" srcOrd="4" destOrd="0" parTransId="{18E50E2C-B04C-4461-9355-C856391485BB}" sibTransId="{0FD46DA8-F634-4A10-BDAE-E529D9B81AF4}"/>
    <dgm:cxn modelId="{2EE3998F-06EC-4DCA-AE96-3F27CF81BAD1}" type="presOf" srcId="{3056470A-BCC0-4FAF-BB30-1602336D3F5E}" destId="{F5EEF221-03A6-46CD-99E2-A4A7185191C3}" srcOrd="0" destOrd="0" presId="urn:microsoft.com/office/officeart/2005/8/layout/vProcess5"/>
    <dgm:cxn modelId="{E1EC0B92-B812-4437-A207-0C0B0C150113}" srcId="{941C6E9D-831F-4B90-9DF4-FD7149CC142F}" destId="{DE183523-EB16-4704-868D-F7A1CCABDC9D}" srcOrd="3" destOrd="0" parTransId="{C881C29A-D35F-4E10-BB73-2532017124C0}" sibTransId="{AAF0077E-9DEE-4453-913D-11ACAEE5CADD}"/>
    <dgm:cxn modelId="{27B6EE99-02C3-4B95-8FFA-E61B2B935617}" type="presOf" srcId="{C9D1BF59-CF05-4E81-B493-B3CB9CB1CC8D}" destId="{C9948410-BBEE-4B7D-A1F6-D1A9EB6BC3DB}" srcOrd="0" destOrd="0" presId="urn:microsoft.com/office/officeart/2005/8/layout/vProcess5"/>
    <dgm:cxn modelId="{BC9797A5-4CF8-4AB4-8C49-5DA863C5292E}" type="presOf" srcId="{309EBC36-B122-4D60-93FF-D644B239E3E4}" destId="{D389C35B-8688-45B8-B4A3-2F2640B1B73F}" srcOrd="0" destOrd="0" presId="urn:microsoft.com/office/officeart/2005/8/layout/vProcess5"/>
    <dgm:cxn modelId="{5182C6BA-D4B1-45BE-A8FA-F5F521FFF602}" type="presOf" srcId="{309EBC36-B122-4D60-93FF-D644B239E3E4}" destId="{E6E3DB7B-BCCD-4BFB-879E-4A19CFE0DBC7}" srcOrd="1" destOrd="0" presId="urn:microsoft.com/office/officeart/2005/8/layout/vProcess5"/>
    <dgm:cxn modelId="{548F2AD5-4714-4775-ACCA-6550AB2F2C9E}" srcId="{941C6E9D-831F-4B90-9DF4-FD7149CC142F}" destId="{EECE078B-3A1C-4A53-B39F-44C3F08781B8}" srcOrd="5" destOrd="0" parTransId="{A5D05D21-2AEB-4002-AC63-CEE7C86CB324}" sibTransId="{D19CA0F9-D4E9-4B99-A30A-EDB532492256}"/>
    <dgm:cxn modelId="{239E9FD7-816A-4ECE-B580-D220FC84F8D5}" type="presOf" srcId="{38CEBA13-2768-404C-9F84-B8DDC37770E6}" destId="{50BAEBE7-7429-4F2A-81AB-9927390434FF}" srcOrd="1" destOrd="0" presId="urn:microsoft.com/office/officeart/2005/8/layout/vProcess5"/>
    <dgm:cxn modelId="{0A8869E6-71B8-4789-9B10-5DAAC9D395FC}" type="presOf" srcId="{941C6E9D-831F-4B90-9DF4-FD7149CC142F}" destId="{85955F34-96EF-49A3-BF54-ED4FFC6E0913}" srcOrd="0" destOrd="0" presId="urn:microsoft.com/office/officeart/2005/8/layout/vProcess5"/>
    <dgm:cxn modelId="{F6DDEAEB-F927-4253-BFDE-5159D507CE09}" type="presOf" srcId="{AAF0077E-9DEE-4453-913D-11ACAEE5CADD}" destId="{469C953C-A358-438C-A6A5-C7A9A52C06E5}" srcOrd="0" destOrd="0" presId="urn:microsoft.com/office/officeart/2005/8/layout/vProcess5"/>
    <dgm:cxn modelId="{D58334EC-3FB8-4458-A51E-145ACA9CB29E}" type="presOf" srcId="{AC653353-2F75-4852-9183-70B148232443}" destId="{80910C2A-38FB-4862-BC64-808CC6DA2BCA}" srcOrd="0" destOrd="0" presId="urn:microsoft.com/office/officeart/2005/8/layout/vProcess5"/>
    <dgm:cxn modelId="{315CB2F6-B04F-411C-95B8-07671DCFC8FD}" type="presOf" srcId="{DE183523-EB16-4704-868D-F7A1CCABDC9D}" destId="{5CD91FD5-A925-4E3E-A597-FCE817732D2E}" srcOrd="0" destOrd="0" presId="urn:microsoft.com/office/officeart/2005/8/layout/vProcess5"/>
    <dgm:cxn modelId="{BD5712F7-5D37-43A5-9765-78EF28512CBB}" type="presOf" srcId="{AF0109FD-BF93-4C7E-B5F2-9F0F344D47D7}" destId="{6741D324-FEEB-4694-AA05-C28FBBA18E83}" srcOrd="1" destOrd="0" presId="urn:microsoft.com/office/officeart/2005/8/layout/vProcess5"/>
    <dgm:cxn modelId="{86097F69-1FE2-4ABC-9B4E-03B02CC7E65E}" type="presParOf" srcId="{85955F34-96EF-49A3-BF54-ED4FFC6E0913}" destId="{345ECF35-D6F3-4984-AB61-3B64BA4BC8A5}" srcOrd="0" destOrd="0" presId="urn:microsoft.com/office/officeart/2005/8/layout/vProcess5"/>
    <dgm:cxn modelId="{BAE2947E-3544-400D-95EC-AFF7E3EA3710}" type="presParOf" srcId="{85955F34-96EF-49A3-BF54-ED4FFC6E0913}" destId="{C9948410-BBEE-4B7D-A1F6-D1A9EB6BC3DB}" srcOrd="1" destOrd="0" presId="urn:microsoft.com/office/officeart/2005/8/layout/vProcess5"/>
    <dgm:cxn modelId="{7C04560D-D0EF-4EAE-A9AF-68720947012C}" type="presParOf" srcId="{85955F34-96EF-49A3-BF54-ED4FFC6E0913}" destId="{C1778480-1800-4CED-B8F2-7E9486C7CB70}" srcOrd="2" destOrd="0" presId="urn:microsoft.com/office/officeart/2005/8/layout/vProcess5"/>
    <dgm:cxn modelId="{E1BDDE42-DF93-4819-8B78-8786E8C0AE7E}" type="presParOf" srcId="{85955F34-96EF-49A3-BF54-ED4FFC6E0913}" destId="{0833C541-483F-4877-8C17-3D43B0EAA602}" srcOrd="3" destOrd="0" presId="urn:microsoft.com/office/officeart/2005/8/layout/vProcess5"/>
    <dgm:cxn modelId="{0E1715E1-2785-4A2F-8452-16202609F15C}" type="presParOf" srcId="{85955F34-96EF-49A3-BF54-ED4FFC6E0913}" destId="{5CD91FD5-A925-4E3E-A597-FCE817732D2E}" srcOrd="4" destOrd="0" presId="urn:microsoft.com/office/officeart/2005/8/layout/vProcess5"/>
    <dgm:cxn modelId="{34CD91C0-9479-400C-B449-3671C0D2C5DC}" type="presParOf" srcId="{85955F34-96EF-49A3-BF54-ED4FFC6E0913}" destId="{D389C35B-8688-45B8-B4A3-2F2640B1B73F}" srcOrd="5" destOrd="0" presId="urn:microsoft.com/office/officeart/2005/8/layout/vProcess5"/>
    <dgm:cxn modelId="{295B457E-C75F-43E7-9CA4-8FB576CD7176}" type="presParOf" srcId="{85955F34-96EF-49A3-BF54-ED4FFC6E0913}" destId="{F5EEF221-03A6-46CD-99E2-A4A7185191C3}" srcOrd="6" destOrd="0" presId="urn:microsoft.com/office/officeart/2005/8/layout/vProcess5"/>
    <dgm:cxn modelId="{DA47BCC8-23E0-486E-902A-FEB797091668}" type="presParOf" srcId="{85955F34-96EF-49A3-BF54-ED4FFC6E0913}" destId="{C0A6CE9E-8428-4C80-9D40-7F30C8CE6DAF}" srcOrd="7" destOrd="0" presId="urn:microsoft.com/office/officeart/2005/8/layout/vProcess5"/>
    <dgm:cxn modelId="{BC97FF27-33BD-4664-BC62-5CED2D817280}" type="presParOf" srcId="{85955F34-96EF-49A3-BF54-ED4FFC6E0913}" destId="{80910C2A-38FB-4862-BC64-808CC6DA2BCA}" srcOrd="8" destOrd="0" presId="urn:microsoft.com/office/officeart/2005/8/layout/vProcess5"/>
    <dgm:cxn modelId="{D72B1A40-646E-4F8F-A056-857A5AE7FD03}" type="presParOf" srcId="{85955F34-96EF-49A3-BF54-ED4FFC6E0913}" destId="{469C953C-A358-438C-A6A5-C7A9A52C06E5}" srcOrd="9" destOrd="0" presId="urn:microsoft.com/office/officeart/2005/8/layout/vProcess5"/>
    <dgm:cxn modelId="{5994F035-9D12-46DB-A92A-5F812560A63E}" type="presParOf" srcId="{85955F34-96EF-49A3-BF54-ED4FFC6E0913}" destId="{811C6FE9-C6F5-4AE6-90B4-46B6515C8943}" srcOrd="10" destOrd="0" presId="urn:microsoft.com/office/officeart/2005/8/layout/vProcess5"/>
    <dgm:cxn modelId="{871984BE-8721-4A30-8111-DFCA8CD61D3E}" type="presParOf" srcId="{85955F34-96EF-49A3-BF54-ED4FFC6E0913}" destId="{50BAEBE7-7429-4F2A-81AB-9927390434FF}" srcOrd="11" destOrd="0" presId="urn:microsoft.com/office/officeart/2005/8/layout/vProcess5"/>
    <dgm:cxn modelId="{47521F99-CD3D-44A6-BDD4-F3CB3FC3AB63}" type="presParOf" srcId="{85955F34-96EF-49A3-BF54-ED4FFC6E0913}" destId="{6741D324-FEEB-4694-AA05-C28FBBA18E83}" srcOrd="12" destOrd="0" presId="urn:microsoft.com/office/officeart/2005/8/layout/vProcess5"/>
    <dgm:cxn modelId="{E1A544F0-0A23-4627-ADC7-B27267E832CF}" type="presParOf" srcId="{85955F34-96EF-49A3-BF54-ED4FFC6E0913}" destId="{6DE70823-6CF9-4995-88E4-902295B44AA7}" srcOrd="13" destOrd="0" presId="urn:microsoft.com/office/officeart/2005/8/layout/vProcess5"/>
    <dgm:cxn modelId="{693E916A-BD05-4033-A74E-680D5F1B9BC2}" type="presParOf" srcId="{85955F34-96EF-49A3-BF54-ED4FFC6E0913}" destId="{E6E3DB7B-BCCD-4BFB-879E-4A19CFE0DBC7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48410-BBEE-4B7D-A1F6-D1A9EB6BC3DB}">
      <dsp:nvSpPr>
        <dsp:cNvPr id="0" name=""/>
        <dsp:cNvSpPr/>
      </dsp:nvSpPr>
      <dsp:spPr>
        <a:xfrm>
          <a:off x="0" y="0"/>
          <a:ext cx="6579058" cy="10034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800" b="1" kern="1200" dirty="0"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Кримінальна перцепція (цілісне сприйняття та процес оцінювання кримінально значущої ситуації)</a:t>
          </a:r>
          <a:endParaRPr lang="en-US" sz="1800" b="1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defTabSz="2355850">
            <a:spcBef>
              <a:spcPct val="0"/>
            </a:spcBef>
            <a:buNone/>
          </a:pPr>
          <a:endParaRPr lang="en-US" sz="1300" kern="1200" dirty="0"/>
        </a:p>
      </dsp:txBody>
      <dsp:txXfrm>
        <a:off x="29391" y="29391"/>
        <a:ext cx="5378817" cy="944698"/>
      </dsp:txXfrm>
    </dsp:sp>
    <dsp:sp modelId="{C1778480-1800-4CED-B8F2-7E9486C7CB70}">
      <dsp:nvSpPr>
        <dsp:cNvPr id="0" name=""/>
        <dsp:cNvSpPr/>
      </dsp:nvSpPr>
      <dsp:spPr>
        <a:xfrm>
          <a:off x="491293" y="1142852"/>
          <a:ext cx="6579058" cy="10034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2450223"/>
                <a:satOff val="-10194"/>
                <a:lumOff val="24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800" b="1" kern="1200" dirty="0">
            <a:effectLst/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Актуалізація </a:t>
          </a:r>
          <a:r>
            <a:rPr lang="uk-UA" sz="1800" b="1" kern="1200" dirty="0" err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потребово</a:t>
          </a:r>
          <a:r>
            <a:rPr lang="uk-UA" sz="1800" b="1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-мотиваційної сфери (кримінально значущі потреби обумовлюють формування мотиву злочинної поведінки)</a:t>
          </a:r>
          <a:endParaRPr lang="en-US" sz="1800" b="1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defTabSz="711200">
            <a:spcBef>
              <a:spcPct val="0"/>
            </a:spcBef>
            <a:buNone/>
          </a:pPr>
          <a:endParaRPr lang="en-US" kern="1200" dirty="0"/>
        </a:p>
      </dsp:txBody>
      <dsp:txXfrm>
        <a:off x="520684" y="1172243"/>
        <a:ext cx="5376721" cy="944698"/>
      </dsp:txXfrm>
    </dsp:sp>
    <dsp:sp modelId="{0833C541-483F-4877-8C17-3D43B0EAA602}">
      <dsp:nvSpPr>
        <dsp:cNvPr id="0" name=""/>
        <dsp:cNvSpPr/>
      </dsp:nvSpPr>
      <dsp:spPr>
        <a:xfrm>
          <a:off x="982586" y="2285704"/>
          <a:ext cx="6579058" cy="10034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Виникнення злочинної мети (як у разі початкової орієнтації на використання кримінального способу її досягнення, так і без неї)</a:t>
          </a:r>
          <a:endParaRPr lang="en-US" sz="1800" b="1" kern="1200" dirty="0"/>
        </a:p>
      </dsp:txBody>
      <dsp:txXfrm>
        <a:off x="1011977" y="2315095"/>
        <a:ext cx="5376721" cy="944698"/>
      </dsp:txXfrm>
    </dsp:sp>
    <dsp:sp modelId="{5CD91FD5-A925-4E3E-A597-FCE817732D2E}">
      <dsp:nvSpPr>
        <dsp:cNvPr id="0" name=""/>
        <dsp:cNvSpPr/>
      </dsp:nvSpPr>
      <dsp:spPr>
        <a:xfrm>
          <a:off x="1473880" y="3428557"/>
          <a:ext cx="6579058" cy="10034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7350668"/>
                <a:satOff val="-30583"/>
                <a:lumOff val="72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66675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Створення плану реалізації злочинної мети</a:t>
          </a:r>
          <a:endParaRPr lang="en-US" sz="1800" b="1" kern="1200" dirty="0"/>
        </a:p>
      </dsp:txBody>
      <dsp:txXfrm>
        <a:off x="1503271" y="3457948"/>
        <a:ext cx="5376721" cy="944698"/>
      </dsp:txXfrm>
    </dsp:sp>
    <dsp:sp modelId="{D389C35B-8688-45B8-B4A3-2F2640B1B73F}">
      <dsp:nvSpPr>
        <dsp:cNvPr id="0" name=""/>
        <dsp:cNvSpPr/>
      </dsp:nvSpPr>
      <dsp:spPr>
        <a:xfrm>
          <a:off x="1965173" y="4571409"/>
          <a:ext cx="6579058" cy="10034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66675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800" b="1" kern="1200" dirty="0" err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Посткримінальна</a:t>
          </a:r>
          <a:r>
            <a:rPr lang="uk-UA" sz="1800" b="1" kern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поведінка (зміни в поведінці та емоційному стані, захисна поведінка, замітання слідів, каяття, планування наступних злочинів) </a:t>
          </a:r>
          <a:endParaRPr lang="en-US" sz="1800" b="1" kern="1200" dirty="0"/>
        </a:p>
      </dsp:txBody>
      <dsp:txXfrm>
        <a:off x="1994564" y="4600800"/>
        <a:ext cx="5376721" cy="944698"/>
      </dsp:txXfrm>
    </dsp:sp>
    <dsp:sp modelId="{F5EEF221-03A6-46CD-99E2-A4A7185191C3}">
      <dsp:nvSpPr>
        <dsp:cNvPr id="0" name=""/>
        <dsp:cNvSpPr/>
      </dsp:nvSpPr>
      <dsp:spPr>
        <a:xfrm>
          <a:off x="5926796" y="733098"/>
          <a:ext cx="652262" cy="65226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6073555" y="733098"/>
        <a:ext cx="358744" cy="490827"/>
      </dsp:txXfrm>
    </dsp:sp>
    <dsp:sp modelId="{C0A6CE9E-8428-4C80-9D40-7F30C8CE6DAF}">
      <dsp:nvSpPr>
        <dsp:cNvPr id="0" name=""/>
        <dsp:cNvSpPr/>
      </dsp:nvSpPr>
      <dsp:spPr>
        <a:xfrm>
          <a:off x="6418089" y="1875950"/>
          <a:ext cx="652262" cy="65226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3620642"/>
            <a:satOff val="-17082"/>
            <a:lumOff val="-617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3620642"/>
              <a:satOff val="-17082"/>
              <a:lumOff val="-61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6564848" y="1875950"/>
        <a:ext cx="358744" cy="490827"/>
      </dsp:txXfrm>
    </dsp:sp>
    <dsp:sp modelId="{80910C2A-38FB-4862-BC64-808CC6DA2BCA}">
      <dsp:nvSpPr>
        <dsp:cNvPr id="0" name=""/>
        <dsp:cNvSpPr/>
      </dsp:nvSpPr>
      <dsp:spPr>
        <a:xfrm>
          <a:off x="6909383" y="3002078"/>
          <a:ext cx="652262" cy="65226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7241284"/>
            <a:satOff val="-34163"/>
            <a:lumOff val="-1234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7241284"/>
              <a:satOff val="-34163"/>
              <a:lumOff val="-1234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7056142" y="3002078"/>
        <a:ext cx="358744" cy="490827"/>
      </dsp:txXfrm>
    </dsp:sp>
    <dsp:sp modelId="{469C953C-A358-438C-A6A5-C7A9A52C06E5}">
      <dsp:nvSpPr>
        <dsp:cNvPr id="0" name=""/>
        <dsp:cNvSpPr/>
      </dsp:nvSpPr>
      <dsp:spPr>
        <a:xfrm>
          <a:off x="7400676" y="4156080"/>
          <a:ext cx="652262" cy="652262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10861925"/>
            <a:satOff val="-51245"/>
            <a:lumOff val="-1851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10861925"/>
              <a:satOff val="-51245"/>
              <a:lumOff val="-1851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/>
        </a:p>
      </dsp:txBody>
      <dsp:txXfrm>
        <a:off x="7547435" y="4156080"/>
        <a:ext cx="358744" cy="490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8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4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1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178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70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6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9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1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85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62594-4C97-4062-8A63-C71EA7737A25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4CC29-F90F-4231-8158-40E2B66AA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9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5BB00E5-CCF4-8AA7-65CD-4CBD73D3F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493" y="170581"/>
            <a:ext cx="7883013" cy="763484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5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 злочинної поведінки</a:t>
            </a:r>
            <a:r>
              <a:rPr lang="uk-UA" sz="3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id="{E2A4920B-88B7-14F3-6253-90F96DBA45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9978424"/>
              </p:ext>
            </p:extLst>
          </p:nvPr>
        </p:nvGraphicFramePr>
        <p:xfrm>
          <a:off x="275304" y="934065"/>
          <a:ext cx="8544232" cy="5574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176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48FBFD-949B-1F8C-4011-03C3114714CE}"/>
              </a:ext>
            </a:extLst>
          </p:cNvPr>
          <p:cNvSpPr txBox="1"/>
          <p:nvPr/>
        </p:nvSpPr>
        <p:spPr>
          <a:xfrm>
            <a:off x="447368" y="872018"/>
            <a:ext cx="8249264" cy="52165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Окремі вчинки, а тим більше поведінка людини загалом, у тому числі й злочинна, в основному спрямовується не одним, а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декількома мотивами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що є один з одним у складних ієрархічних відносинах.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Крім того, як встановлено дослідженнями, саме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провідні мотиви мають неусвідомлюваний характер.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цієї причини злочинці в багатьох випадках не можуть пояснити, чому вони вчинили цей злочин.</a:t>
            </a:r>
          </a:p>
          <a:p>
            <a:pPr algn="just">
              <a:spcAft>
                <a:spcPts val="800"/>
              </a:spcAft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Існуює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низка психологічних класифікацій кримінальних мотивів. </a:t>
            </a:r>
          </a:p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Розглянемо одну з них.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Вирізняють такі мотиви антисоціальної діяльності: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 самоствердження (статусні)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захисні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заміщаючі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ігрові (гедоністичні) мотиви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 самовиправдання.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51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E9645B-3F41-7BB7-5D6D-CD81377C9CCF}"/>
              </a:ext>
            </a:extLst>
          </p:cNvPr>
          <p:cNvSpPr txBox="1"/>
          <p:nvPr/>
        </p:nvSpPr>
        <p:spPr>
          <a:xfrm>
            <a:off x="383458" y="333184"/>
            <a:ext cx="8377084" cy="6191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 самоствердження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Самоствердження – поширений провідний мотив при злочинів на сексуальному ґрунті (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Гвалтівники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-мисливці»). 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утоідентифікація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 чоловічою роллю при потужному напруженні сексуальної потреби, фіксації на статевих відносинах.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Психологічна залежність від жінок.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Прагнення позбавитися психологічного диктату жінки, "нав'язаного" в дитинстві матір’ю.</a:t>
            </a: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Прагнення знищити психологічне домінування жінок. </a:t>
            </a:r>
            <a:endParaRPr lang="uk-UA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Бажання добитися в акті сексуального насильства ідентифікації з чоловічою статевою роллю, самоствердитися, знайти особистісно-емоційну автономію. </a:t>
            </a:r>
          </a:p>
          <a:p>
            <a:pPr algn="just">
              <a:spcAft>
                <a:spcPts val="80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Багато ґвалтівників обирають собі у партнерки фізично та морально переважаючих над ними жінок. Разом з тим, це призводить до постійного відчуття власної неповноцінності і породжує статево-рольову фрустрацію. Оскільки такий чоловік не може проявити агресію відносно значущої жінки (матері, дружини або партнерки), то він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переносить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її на жертву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згвалтування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яка в даному випадку виконує роль жінки-символу. Ця обставина дає підстави припускати, що у основі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згвалтування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лежить не задоволення сексуальних потреб, а підкорення жертви. </a:t>
            </a:r>
            <a:endParaRPr lang="en-US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924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5E83DA-6332-EAB3-9A7F-38AAA9F0F010}"/>
              </a:ext>
            </a:extLst>
          </p:cNvPr>
          <p:cNvSpPr txBox="1"/>
          <p:nvPr/>
        </p:nvSpPr>
        <p:spPr>
          <a:xfrm>
            <a:off x="516194" y="787947"/>
            <a:ext cx="8111612" cy="4929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Захисні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Значна кількість вбивств має суб'єктивний, як правило, неусвідомлюваний, сенс захисту від зовнішньої загрози, якої насправді може не бути. У разі страх перед можливої ​​агресією зазвичай стимулює вчинення випереджальних агресивних дій.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Нерідко захисною мотивацією спричинені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згвалтування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подальше вбивство жертви, що має місце у тих випадках, коли поведінка жінки (реальна чи уявна) сприймається злочинцем як така, що «принижує» його чоловічу гідність або загрожує його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самосприйняттю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себе в чоловічій ролі.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Наприклад, жінка починає сексуальну гру з чоловіком, однак вона готова вести її лише до певної межі. Такою своєю несподівано перешкоджаючою поведінкою жінка викликає у чоловіка стан фрустрації. Категорична відмова від сексуального зближення сприймається чоловіком як тяжке приниження його гідності, удару по його самооцінці, самолюбству, що викликає в нього вибух люті.</a:t>
            </a:r>
            <a:endParaRPr lang="en-US" sz="1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256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0C5B37-773F-6ECF-4CF2-E696EC767EB3}"/>
              </a:ext>
            </a:extLst>
          </p:cNvPr>
          <p:cNvSpPr txBox="1"/>
          <p:nvPr/>
        </p:nvSpPr>
        <p:spPr>
          <a:xfrm>
            <a:off x="629264" y="622493"/>
            <a:ext cx="8111613" cy="4534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 заміщення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Розрядження (зняття) нервово-психічної напруги, яке виникає внаслідок стану фрустрації.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Заміщення здійснюється: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шляхом "генералізації" чи "розтікання" агресивної поведінки, коли насильницькі спонукання спрямовані як проти осіб, які є джерелом фрустрації, так й проти їхніх родичів, знайомих тощо;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шляхом емоційного перенесення (наприклад, підліток, який ненавидить свого вітчима, псує його речі);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агресія спрямовується проти неживих предметів чи сторонніх осіб, які підвернулися під руку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респондентна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агресія);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аутоагресія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тобто спрямування агресії проти самого себе.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25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F78BE12-5FDC-3E4B-D47D-A75AEB9FFBBA}"/>
              </a:ext>
            </a:extLst>
          </p:cNvPr>
          <p:cNvSpPr txBox="1"/>
          <p:nvPr/>
        </p:nvSpPr>
        <p:spPr>
          <a:xfrm>
            <a:off x="471948" y="727587"/>
            <a:ext cx="8200103" cy="4439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Ігрові мотиви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Даний вид мотивів поширений серед злодіїв, розкрадачів, шахраїв, рідше - серед інших категорій злочинців (злочин здійснюється заради гри, що приносить гострі відчуття).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Зазначені мотиви яскраво виявляються у шахрайстві, де здійснюється інтелектуальне протиборство, змагання у спритності, кмітливості, вмінні максимально використовувати сприятливі обставини та швидко приймати рішення.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Можна виокремити два варіанти прояву цієї мотивації: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Ігровий активний: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постійний потяг до гострих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відчуттів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пошук збуджуючих ризикованих ситуацій.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Ігровий демонстративний: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прагнення справити сильне враження на оточуючих, зайняти лідируючу позицію у злочинній групі.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93CE32-FE30-0B25-86DF-74D0BC46A1AB}"/>
              </a:ext>
            </a:extLst>
          </p:cNvPr>
          <p:cNvSpPr txBox="1"/>
          <p:nvPr/>
        </p:nvSpPr>
        <p:spPr>
          <a:xfrm>
            <a:off x="334297" y="222005"/>
            <a:ext cx="8475406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Мотиви самовиправдання</a:t>
            </a:r>
          </a:p>
          <a:p>
            <a:endParaRPr lang="uk-UA" b="1" dirty="0">
              <a:latin typeface="Times New Roman" panose="02020603050405020304" pitchFamily="18" charset="0"/>
            </a:endParaRPr>
          </a:p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 самовиправдання злочинної поведінки виявляються у: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спотвореному уявленні про кримінальну ситуацію, в якій вибірково перебільшується значення одних елементів та зменшується роль інших, внаслідок чого виникає ілюзія необов'язковості застосування кримінального покарання;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виключення відповідальності за виникнення кримінальної ситуації, яка розуміється як фатальний збіг обставин;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зображенні себе жертвою примусу, віроломства, підступності та обману інших або своїх помилок і оман, які й призвели до протиправним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действиям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переконання у формальності порушуваних норм, буденності подібних дій, через що вони розцінюються як допустимі;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заперечення жертви злочину та предмета злочинного зазіхання і тим самим ігнорування шкідливих наслідків та суспільної небезпеки діяння;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применшенні та прикрашання своєї ролі у скоєному злочині;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облагороджуванні істинних мотивів своїх дій, у результаті вони видаються пробачливими і навіть правомірними;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розгляді себе як жертви ненормальних умов життя, середовища, які хіба що неминуче штовхнули скоєння злочину;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гіпертрофії власних особистісних якостей у затвердженні своєї винятковості, що ставить особу, на його думку, вище за закон.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14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69E752-F57D-E046-BAB1-D88F71A24056}"/>
              </a:ext>
            </a:extLst>
          </p:cNvPr>
          <p:cNvSpPr txBox="1"/>
          <p:nvPr/>
        </p:nvSpPr>
        <p:spPr>
          <a:xfrm>
            <a:off x="2630129" y="40527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КРИМІНАЛЬНЕ НАСИЛЬСТВО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0A681C-6FE7-742D-0A0B-112631D5608F}"/>
              </a:ext>
            </a:extLst>
          </p:cNvPr>
          <p:cNvSpPr txBox="1"/>
          <p:nvPr/>
        </p:nvSpPr>
        <p:spPr>
          <a:xfrm>
            <a:off x="334296" y="1001970"/>
            <a:ext cx="8475407" cy="5098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риси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вчиняють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тілесні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ушкодження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дефектність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ідентифікації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підвищений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рівень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тривожності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нездатність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емоційного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співчуття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асинтонність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знижена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толерантність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стресогенних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чинників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імпульсивна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агресивність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крайня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десоціалізованість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стереотипізованість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асоціальних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крайній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егоцентризм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прагнення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негайного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задоволення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спонтанно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виниклих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бажань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примітивізм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цинізм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нерідко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схильність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алкоголізації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перенесені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черепно-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мозкові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травми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психічні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захворювання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34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D58F40-B956-A1D4-D2F8-FDC2FFBF291D}"/>
              </a:ext>
            </a:extLst>
          </p:cNvPr>
          <p:cNvSpPr txBox="1"/>
          <p:nvPr/>
        </p:nvSpPr>
        <p:spPr>
          <a:xfrm>
            <a:off x="378542" y="252699"/>
            <a:ext cx="8386916" cy="69647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насильстві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вбачають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єдиний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вирішення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характерним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широке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самозахисту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самовиправдання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своєї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антисоціальної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перекладання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провини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потерпілого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зовнішні</a:t>
            </a:r>
            <a:r>
              <a:rPr lang="ru-RU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обставини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ru-RU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бути: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предметно-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недиференційованою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злісність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характеру) 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вибірково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-предметною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об'єкти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підлеглих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окремих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сім'ї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людей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особистісними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якостями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корисливо-насильницьких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корисливої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​​мети. У таких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 звана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інструментальна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агресія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передній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виступає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 звана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ворожа </a:t>
            </a:r>
            <a:r>
              <a:rPr lang="ru-RU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шкоди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виступає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самоціль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Тривалість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жорстокість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насильства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тут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залежить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мети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принизити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жертву,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заподіяти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страждання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спонукань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ревнощів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помсти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самоствердження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групових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часто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відбувається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впливом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групового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тиску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групових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763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866ACA-7573-56BD-840A-5156EB472821}"/>
              </a:ext>
            </a:extLst>
          </p:cNvPr>
          <p:cNvSpPr txBox="1"/>
          <p:nvPr/>
        </p:nvSpPr>
        <p:spPr>
          <a:xfrm>
            <a:off x="378542" y="491474"/>
            <a:ext cx="8386916" cy="6016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Спонтанно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виникаючі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конфлікти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агресивним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завершенням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найчастіше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викликаються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прагненням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ситуативного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домінування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володіння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матеріальними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цінностями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ситуацією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асиметрії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 (коли один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протиборчих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переважне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будь-яке благо),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несумісністю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рівноспрямованих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прямі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провокації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метою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розрядки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напруженості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випадкових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злочинців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їхньої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неадекватної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реакції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гострі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раптово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виникли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пов'язана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несформованістю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них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адекватного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виходу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багатьох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випадках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ними як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розрядка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конфліктів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поступово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накопичуються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сім'ї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груповому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оточенні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помсти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ревнощів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образ і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навіть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незначного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приводу.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Стійкий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насильницького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відрізняється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постійною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агресивною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сформованістю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стереотипу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грубої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завжди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зовнішньому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середовищі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Злісний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насильницького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відрізняється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стереотипізованістю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сталої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спрямованістю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індивіда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діянь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злісних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насильницьких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злочинців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домінуючий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самоствердження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жорстокість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самоціль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тип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знаходить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стійке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криміналізованому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мікросередовищі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382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539B64-B335-83F7-65D4-3412EE7E3714}"/>
              </a:ext>
            </a:extLst>
          </p:cNvPr>
          <p:cNvSpPr txBox="1"/>
          <p:nvPr/>
        </p:nvSpPr>
        <p:spPr>
          <a:xfrm>
            <a:off x="329381" y="474345"/>
            <a:ext cx="862289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механізм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вбивства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психоаналітичний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підхід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</a:p>
          <a:p>
            <a:pPr algn="ctr"/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Мати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особа, яка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замінює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життєзабезпечуючий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фактор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Часткове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заперечення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матір'ю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Мати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стає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життєзагрожуючим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фактором.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екстремальної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Посилення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біологічної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психологічної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життєзабезпечуючого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фактора.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Утруднення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здобуття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незалежності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самостійності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особистісної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автономії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Уповільнення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психічних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засвоєння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досвіду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психосоціальної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диференціації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можливостей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адаптації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різних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соціальних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ситуаціях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неповноцінності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комплексів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неповноцінності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тенденція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гіпертрофованої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незалежності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залучення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всілякі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випадкові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компанії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групи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Невибіркове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випадкове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», погано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усвідомлене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контактів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заперечення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передзлочинної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Персоніфікація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загрози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важливої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​​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цінності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Виникнення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екстремальної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життєзагрозливої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​​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ситуації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Вбивство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як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спроба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набуття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незалежної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життєздатності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8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13E536-85A2-AE61-C5C1-92B82BE95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22595"/>
            <a:ext cx="9144000" cy="381972"/>
          </a:xfrm>
        </p:spPr>
        <p:txBody>
          <a:bodyPr>
            <a:normAutofit/>
          </a:bodyPr>
          <a:lstStyle/>
          <a:p>
            <a:r>
              <a:rPr lang="uk-UA" sz="1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КРИМІНАЛЬНА МОТИВАЦІЯ У ЗЛОЧИННІЙ ПОВЕДІНЦІ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B920BD-2980-1251-E643-23A39B88D5EA}"/>
              </a:ext>
            </a:extLst>
          </p:cNvPr>
          <p:cNvSpPr txBox="1"/>
          <p:nvPr/>
        </p:nvSpPr>
        <p:spPr>
          <a:xfrm>
            <a:off x="471949" y="1592825"/>
            <a:ext cx="8278762" cy="4286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Кримінальні мотиви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(внаслідок патологій потягів, наприклад,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гоміцидоманії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клептоманії, піроманії та ін.)</a:t>
            </a:r>
          </a:p>
          <a:p>
            <a:pPr algn="just"/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uk-UA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Криміногенно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значущі мотиви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породжуються різними соціально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дезадаптованими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потребами, задоволення яких правомірним способом є складним або взагалі не може бути здійснено.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i="1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Перший тип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криміногенно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значущих мотивів складають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мотиви, породжені гіпертрофованими аморальними потягами.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i="1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Другий тип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складають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мотиви, породжені гіпертрофованими потребами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матеріального характеру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гіпертрофованою потребою панування над іншими людьми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надмірно завищеними домаганнями у досягненні престижного статусу у групі чи певній спільності людей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10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5AAFD63-11DA-95D1-D820-3A2755612BFF}"/>
              </a:ext>
            </a:extLst>
          </p:cNvPr>
          <p:cNvSpPr txBox="1"/>
          <p:nvPr/>
        </p:nvSpPr>
        <p:spPr>
          <a:xfrm>
            <a:off x="639097" y="681036"/>
            <a:ext cx="801329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1" i="1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Третій тип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складають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криміногенно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значущі мотиви, зумовлені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потребою у розрядці стійких негативних емоційних станів суб'єкта.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виявляються у стійкому переживанні почуттів відчуженості, тривоги, неповноцінності, образи, заздрості, озлобленості, агресивності та ін.) в результаті постійної незадоволеності елементарних соціальних потреб (у фізичній та моральній захищеності, в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емоційно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близьких міжособистісних стосунках).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i="1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Четвертий тип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криміногенно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значущих мотивів виявляється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гострому переживанні негативного почуття стосовно певних соціальних суб'єктів та об'єктів, що виступають як правоохоронні цінності.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i="1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П'ятий тип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становлять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криміногенно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значущі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мотиви, що породжуються потребами у соціально-відчуженому способі життя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особистісні цінності (які можуть стати життєвими цілями) прилучення до групи протиправної спрямованості, набуття авторитету серед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злочиннців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тощо.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uk-UA" sz="1800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1" i="1" dirty="0"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Шостий тип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криміногенно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значущих мотивів становлять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спонукання, викликані неадекватною у моральному та юридичному плані оцінкою значення зовнішніх умов.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31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C11C02A-0C49-7187-5DDE-3404E058CBBD}"/>
              </a:ext>
            </a:extLst>
          </p:cNvPr>
          <p:cNvSpPr txBox="1"/>
          <p:nvPr/>
        </p:nvSpPr>
        <p:spPr>
          <a:xfrm>
            <a:off x="267929" y="318212"/>
            <a:ext cx="8608142" cy="62215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Криміногенність</a:t>
            </a:r>
            <a:r>
              <a:rPr lang="uk-UA" sz="18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сприйняття соціальної ситуації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що виражається у формуванні уявлень, які зумовлюють виникнення криміногенних мотивів та кримінальних цілей, полягає у наступному: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 перебільшено негативному, юридично неадекватному оцінюванні певних соціальних явищ і насамперед дій інших осіб як несучих шкоди самого суб'єкта і значущих йому людей, особистісно цінних матеріальних об'єктів. Породжують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агресивно-захисні мотиви.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 спотвореному оцінюванні зовнішніх умов, включаючи поведінку соціальних суб'єктів, як сприятливих для досягнення особистісно цінного результату. Зумовлюють формування 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гіпертрофованих вимог і відповідні їм </a:t>
            </a:r>
            <a:r>
              <a:rPr lang="uk-UA" sz="1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криміногенно</a:t>
            </a:r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значущі мотиви.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 неадекватно негативному оцінюванні соціальних та власних можливостей як не дозволяють задовольнити певні життєві потреби у правомірний спосіб;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 перебільшено підвищеному оцінюванні соціальних можливостей для реалізації протиправного способу задоволення потреби та можливості уникнути юридичної відповідальності чи інших негативних наслідків;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• у спотворених уявленнях про соціальну прийнятність (припустимість, схвалення або навіть престижність) та поширеність вчинення певних видів протизаконних діянь.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31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F35B22-C931-8D77-043F-050E131464F4}"/>
              </a:ext>
            </a:extLst>
          </p:cNvPr>
          <p:cNvSpPr txBox="1"/>
          <p:nvPr/>
        </p:nvSpPr>
        <p:spPr>
          <a:xfrm>
            <a:off x="353961" y="443567"/>
            <a:ext cx="8436077" cy="59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Перелічені криміногенні уявлення зумовлені наступними </a:t>
            </a:r>
          </a:p>
          <a:p>
            <a:pPr algn="ctr"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установками особистості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Установки, що орієнтують індивіда на виявлення соціальної дійсності шкідливих собі людей, подій та об'єктів. Так, у низки злочинців спостерігається глобальне розширення кола «небезпечних» суб'єктів, виражена готовність до агресивно-захисних дій.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Установки, що визначають пріоритетність виявлення у навколишній дійсності сприятливих можливостей для задоволення протиправним способом потреб корисливого, «споживчого» характеру або для задоволення прагнень до використання іншої людини як засобу задоволення своїх потреб («знайти того, кого можна використовувати у своїх інтересах»).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Упередження в толерантності оточуючих людей до фактів скоєння певних протиправних діянь, у їхньому страху перешкоджати скоєнню злочинів.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Упередження у несприятливості можливостей задоволення певних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життєво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важливих потреб правомірним способом. Несприятливість можливостей може пов'язуватися із соціальними умовами, власним соціально-правовим статусом, із вадами здібностей, знань, умінь, фізичних сил тощо.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Упередження суб'єкта у сприятливості соціальних умов та власних можливостей для досягнення особистісно цінного результату певним злочинним способом.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5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947A629-2D2B-2F16-49C6-0CBD80B45606}"/>
              </a:ext>
            </a:extLst>
          </p:cNvPr>
          <p:cNvSpPr txBox="1"/>
          <p:nvPr/>
        </p:nvSpPr>
        <p:spPr>
          <a:xfrm>
            <a:off x="550607" y="402021"/>
            <a:ext cx="8278761" cy="905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ФОРМУВАННЯ КРИМИНАЛЬНОЇ МОТИВАЦІЇ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98DC0F-A246-BE6E-662A-58B7526273E7}"/>
              </a:ext>
            </a:extLst>
          </p:cNvPr>
          <p:cNvSpPr txBox="1"/>
          <p:nvPr/>
        </p:nvSpPr>
        <p:spPr>
          <a:xfrm>
            <a:off x="452285" y="1098895"/>
            <a:ext cx="8200103" cy="670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юридичної точки зору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кримінальні правопорушення найчастіше здійснюються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 користь, помсту, ревнощі, хуліганство, сексуальні спонукання.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E86639-63D5-FB8E-8EB7-29A104190A23}"/>
              </a:ext>
            </a:extLst>
          </p:cNvPr>
          <p:cNvSpPr txBox="1"/>
          <p:nvPr/>
        </p:nvSpPr>
        <p:spPr>
          <a:xfrm>
            <a:off x="452285" y="1949220"/>
            <a:ext cx="8278761" cy="490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 злочину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 спонукання до вчинення злочину.</a:t>
            </a:r>
          </a:p>
          <a:p>
            <a:pPr algn="just">
              <a:spcAft>
                <a:spcPts val="80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уявлення про суспільно небезпечний наслідок злочину, про ту шкоду, яку він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завдасть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огляду на це </a:t>
            </a:r>
            <a:r>
              <a:rPr lang="uk-UA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дозволяє визначити, </a:t>
            </a:r>
            <a:r>
              <a:rPr lang="uk-UA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чому особа вчиняє злочин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uk-UA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uk-UA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ета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uk-UA" sz="18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заради чого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до якого результату спрямована її суспільно небезпечна діяльність. </a:t>
            </a:r>
          </a:p>
          <a:p>
            <a:pPr algn="just">
              <a:spcAft>
                <a:spcPts val="800"/>
              </a:spcAft>
            </a:pP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Мотив і мета є самостійними психологічними ознаками суб'єктивної сторони злочину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але вони взаємозалежні, взаємопов'язані між собою і лише у своїй єдності можуть дати повне уявлення про спрямованість поведінки особистості.</a:t>
            </a:r>
          </a:p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Мотиви можуть носити різний характер: наприклад, користь, помста, хуліганський, жалість, співчуття, прагнення допомогти іншій людині та ін. </a:t>
            </a:r>
          </a:p>
          <a:p>
            <a:pPr algn="just"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також може бути різною, наприклад, мета незаконного збагачення, мета приховати інший злочин, мета насильницької зміни конституційного ладу, мета збуту підроблених цінних паперів тощо.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9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60BFAD-308F-8DA3-CD26-D458A8F472AC}"/>
              </a:ext>
            </a:extLst>
          </p:cNvPr>
          <p:cNvSpPr txBox="1"/>
          <p:nvPr/>
        </p:nvSpPr>
        <p:spPr>
          <a:xfrm>
            <a:off x="550606" y="1054006"/>
            <a:ext cx="8195186" cy="4473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якості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обов'язкових ознак мотив і мета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виступають у тих випадках, коли законодавець передбачає їх у диспозиціях статей КК України: або прямо вказує на них, або вони однозначно випливають із характеру діяння.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Так, у диспозиції ст. 364 КК прямо зазначені корисливі мотиви або інші особисті інтереси як обов'язкові ознаки суб'єктивної сторони зловживання владою або службовим становищем. У ст. 185 КК закон прямо не називає корисливий мотив і корисливу мету, але саме діяння – крадіжка визначена як таємне викрадення чужого майна, внутрішньо вимагає їх як обов'язкові.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Якщо законодавець передбачає конкретний мотив або мету як обов'язкову ознаку складу злочину, то відсутність їх у конкретному випадку виключає цей злочин. Так, якщо при здійсненні певних дій відсутній хуліганський мотив, то склад хуліганства, передбачений у ст. 296 КК, відсутній. Не може бути шахрайства (ст. 190) без корисливих мотиву і мети.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1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77BA3D-B8AA-B8B4-3D9A-E61399B9A923}"/>
              </a:ext>
            </a:extLst>
          </p:cNvPr>
          <p:cNvSpPr txBox="1"/>
          <p:nvPr/>
        </p:nvSpPr>
        <p:spPr>
          <a:xfrm>
            <a:off x="373626" y="1032248"/>
            <a:ext cx="8396748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Оскільки певні мотиви і мета впливають на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ступінь тяжкості злочину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законодавець може вказати їх у деяких складах як кваліфікуючі або особливо кваліфікуючі ознаки, тобто такі, що підвищують (збільшують) суспільну небезпечність певного складу.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Так, простий склад умисного вбивства, передбачений у ч. 1 ст. 115 КК, являє собою умисне протиправне заподіяння смерті іншій людині незалежно від мотивів і мети. Однак, якщо це вбивство вчиняється з корисливих чи хуліганських мотивів або з помсти за виконання потерпілим свого службового або громадського обов'язку, то воно визнається більш тяжким (кваліфікованим), передбаченим у відповідних пунктах ч. 2 ст. 115 КК.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 кваліфікованими складами, наприклад, є насильницьке донорство за наявності мети продажу незаконно вилученої крові (ч.3 ст.144); погроза або насильство щодо службової особи чи громадянина, який виконує громадський обов'язок, з метою помсти за їх службову чи громадську діяльність (ч.3 ст.350).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762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5279EC-C915-EDAB-484B-5893A2FF6147}"/>
              </a:ext>
            </a:extLst>
          </p:cNvPr>
          <p:cNvSpPr txBox="1"/>
          <p:nvPr/>
        </p:nvSpPr>
        <p:spPr>
          <a:xfrm>
            <a:off x="467032" y="1094011"/>
            <a:ext cx="8382000" cy="487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Разом з тим певні мотиви і мета можуть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зменшувати суспільну небезпечність, тяжкість конкретних складів злочинів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тому законодавець відносить їх до так званих привілейованих, тобто з пом'якшуючими обставинами.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Наприклад, вбивство при перевищенні меж необхідної оборони (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118 КК) належить до вбивств при пом'якшуючих обставинах, тому що його мотивом є захист від суспільно небезпечного посягання.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Якщо в статтях Особливої частини КК не зазначені мотиви і мета ні як обов'язкові, ні як кваліфікуючі ознаки, то вони на кваліфікацію не впливають і можуть впливати лише на призначення покарання: як пом'якшуючі або як обтяжуючі його.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 до ч. 2 ст. 66 КК деякі мотиви, можуть враховуватися судом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 такі, що пом'якшують покарання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наприклад, неправильно зрозумілі інтереси служби, жалість, захист від суспільно небезпечного посягання, тоді як вчинення злочину на ґрунті расової, національної чи релігійної ворожнечі або розбрату відповідно до п. 3 ч. 1 ст. 67 є обставиною, що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обтяжує покарання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72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1159</TotalTime>
  <Words>2635</Words>
  <Application>Microsoft Office PowerPoint</Application>
  <PresentationFormat>Экран (4:3)</PresentationFormat>
  <Paragraphs>149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КРИМІНАЛЬНА МОТИВАЦІЯ У ЗЛОЧИННІЙ ПОВЕДІНЦІ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Natalia Kalaitan</dc:creator>
  <cp:lastModifiedBy>Natalia Kalaitan</cp:lastModifiedBy>
  <cp:revision>10</cp:revision>
  <dcterms:created xsi:type="dcterms:W3CDTF">2023-03-14T19:06:40Z</dcterms:created>
  <dcterms:modified xsi:type="dcterms:W3CDTF">2023-03-15T14:26:07Z</dcterms:modified>
</cp:coreProperties>
</file>