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5" r:id="rId3"/>
    <p:sldId id="276" r:id="rId4"/>
    <p:sldId id="277" r:id="rId5"/>
    <p:sldId id="282" r:id="rId6"/>
    <p:sldId id="278" r:id="rId7"/>
    <p:sldId id="281" r:id="rId8"/>
    <p:sldId id="280" r:id="rId9"/>
    <p:sldId id="266" r:id="rId10"/>
    <p:sldId id="256" r:id="rId11"/>
    <p:sldId id="258" r:id="rId12"/>
    <p:sldId id="259" r:id="rId13"/>
    <p:sldId id="265" r:id="rId14"/>
    <p:sldId id="257" r:id="rId15"/>
    <p:sldId id="264" r:id="rId16"/>
    <p:sldId id="261" r:id="rId17"/>
    <p:sldId id="260" r:id="rId18"/>
    <p:sldId id="26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411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631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82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691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820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726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1584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87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115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2039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1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18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/>
              <a:t>Дослідження</a:t>
            </a:r>
            <a:r>
              <a:rPr lang="ru-RU" sz="2400" b="1" dirty="0"/>
              <a:t> </a:t>
            </a:r>
            <a:r>
              <a:rPr lang="ru-RU" sz="2400" b="1" dirty="0" err="1"/>
              <a:t>злочинності</a:t>
            </a:r>
            <a:r>
              <a:rPr lang="ru-RU" sz="2400" b="1" dirty="0"/>
              <a:t> </a:t>
            </a:r>
            <a:r>
              <a:rPr lang="ru-RU" sz="2400" b="1" dirty="0" err="1"/>
              <a:t>близнюків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26128" y="2060848"/>
            <a:ext cx="849694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Встановлено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що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якщо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один з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монозиготних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близнюків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вчиняє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злочин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то і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другий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з великим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ступенем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ймовірності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піде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його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стопами.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Було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встановлено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що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обидва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монозиготні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близнюки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виявлялися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злочинцями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в 63%, а 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обидва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дизиготні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— 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лише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у 25% </a:t>
            </a:r>
            <a:r>
              <a:rPr kumimoji="0" lang="ru-RU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випадків</a:t>
            </a:r>
            <a:r>
              <a:rPr kumimoji="0" lang="ru-RU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Результати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численних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досліджень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показують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високу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успадкованість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агресивної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поведінки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на яку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впливають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стать,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вік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обтяженість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психіатричними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розладами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та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ін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., а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також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вплив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загального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та приватного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оточення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. </a:t>
            </a:r>
            <a:endParaRPr kumimoji="0" lang="ru-RU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8396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2292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Фінеас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Гейдж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(1823-1860 гг.)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08720"/>
            <a:ext cx="5827781" cy="403244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836" y="908720"/>
            <a:ext cx="2890644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88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348"/>
            <a:ext cx="8568952" cy="6650012"/>
          </a:xfrm>
        </p:spPr>
        <p:txBody>
          <a:bodyPr>
            <a:normAutofit fontScale="85000" lnSpcReduction="10000"/>
          </a:bodyPr>
          <a:lstStyle/>
          <a:p>
            <a:pPr indent="-182563" algn="just"/>
            <a:endParaRPr lang="ru-RU" dirty="0"/>
          </a:p>
          <a:p>
            <a:pPr marL="358775" indent="-312738" algn="just"/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Мигдалина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лобові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частки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взаємно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впливають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одна на одну.</a:t>
            </a:r>
          </a:p>
          <a:p>
            <a:pPr marL="358775" indent="-312738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Травма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лобових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часток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кори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мозку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призводить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порушень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особистості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емоційної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сфери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поведінки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58775" indent="-312738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Характер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цих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порушень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різноманітний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некотрольованої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багатомовності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неспокійної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поведінки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соціальної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нав'язливості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антисоціальної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поведінки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58775" indent="-312738" algn="just"/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Характер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зазначених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порушень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пов'язаний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віком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, у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якому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сталася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травма, а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низкою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соціальних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чинників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виховання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12800" indent="-457200" algn="just">
              <a:buFont typeface="Arial" panose="020B0604020202020204" pitchFamily="34" charset="0"/>
              <a:buChar char="•"/>
            </a:pP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травма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відбулася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ранньому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віці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– не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формується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засвоєння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розуміння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правил;</a:t>
            </a:r>
          </a:p>
          <a:p>
            <a:pPr marL="812800" indent="-457200" algn="just">
              <a:buFont typeface="Arial" panose="020B0604020202020204" pitchFamily="34" charset="0"/>
              <a:buChar char="•"/>
            </a:pP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травма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відбулася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більш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пізнішому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віці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формується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набута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соціопатія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людина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розуміє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добре/погано, але не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900" i="1" dirty="0" err="1">
                <a:latin typeface="Arial" panose="020B0604020202020204" pitchFamily="34" charset="0"/>
                <a:cs typeface="Arial" panose="020B0604020202020204" pitchFamily="34" charset="0"/>
              </a:rPr>
              <a:t>керувати</a:t>
            </a:r>
            <a:r>
              <a:rPr lang="ru-RU" sz="2900" i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893079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17" y="683263"/>
            <a:ext cx="3701296" cy="54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941697" y="474345"/>
            <a:ext cx="496388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Деніел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Макнотен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(1813-1865)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душевнохворий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шотландець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токар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підприємець-деревообробник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розорився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вчинив замах у 1843 р.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прем'єр-міністра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Великобританії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Роберта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Піля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помилково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застрелив </a:t>
            </a:r>
            <a:r>
              <a:rPr lang="uk-UA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його секретаря Едварда </a:t>
            </a:r>
            <a:r>
              <a:rPr lang="uk-UA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Драммонда</a:t>
            </a:r>
            <a:r>
              <a:rPr lang="uk-UA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Макнотен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вважав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люди 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правлячої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партії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та уряд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стежать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 ним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отруюють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життя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спільно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 Папою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Римським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Перебуваючи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полоні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цих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хворобливих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ілюзій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вирішив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завдати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удару першим.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Сторона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захисту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будувала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свою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позицію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навколо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дискусії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 те,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саме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слід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вважати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неосудністю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Журі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присяжних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винесло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вердикт про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невинність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Макнотена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через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божевілля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22 роки по тому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Деніел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Макнотен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помер 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психіатричній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лікарні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9116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994206" cy="792088"/>
          </a:xfrm>
        </p:spPr>
        <p:txBody>
          <a:bodyPr/>
          <a:lstStyle/>
          <a:p>
            <a:pPr marL="0" indent="0" algn="l">
              <a:buNone/>
            </a:pPr>
            <a:r>
              <a:rPr lang="ru-RU" sz="28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Правила </a:t>
            </a:r>
            <a:r>
              <a:rPr lang="ru-RU" sz="28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Макнотена</a:t>
            </a:r>
            <a:r>
              <a:rPr lang="ru-RU" sz="28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Англія</a:t>
            </a:r>
            <a: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1843 р.): </a:t>
            </a:r>
            <a:br>
              <a:rPr lang="ru-RU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захисту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через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неосудність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бути точно доведено,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час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скоєння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діяння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обвинувачуваний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перебував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впливом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такого дефекту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розуму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стало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наслідком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душевного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захворювання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при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розумів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природу (характер)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вчиненого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ним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діяння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усвідомлював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то при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розумів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робить неправильно. </a:t>
            </a:r>
            <a:br>
              <a:rPr lang="ru-RU" sz="2000" i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3429000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чіткі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людина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визнана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відповідальною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Неосудність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нездатність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відрізняти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добро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зла і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усвідомлювати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наслідки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злочинець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замітає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сліди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світі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була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людина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яка вчинила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злочин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Злочинця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потрібно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відправити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примусове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лікування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не тому,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а тому,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діє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не в тому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світі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в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завдає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шкоди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434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35927"/>
            <a:ext cx="842493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Правила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Макнотена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досі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залишаються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унікальним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прецедентом і стали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значним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кроком у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регулюванні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інституту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неосудності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людина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живе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світі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безумства,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вважає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себе агентом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секретної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служби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якому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доручено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усунути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ворожого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шпигуна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вчинене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ним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вбивство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підлягає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примусовому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лікуванню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ж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людина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страждає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психічні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розлади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вбиває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сусіда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через те,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у того,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нібито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роман з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дружиною, вона повинна бути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визнана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винною у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вбивстві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uk-UA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Недоліки</a:t>
            </a:r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«правил </a:t>
            </a:r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Макнотена</a:t>
            </a:r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»: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категоричність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поняття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осудності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неосудності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враховується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те,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злочини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можуть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скоєні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внаслідок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психічного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захворювання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внаслідок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вроджених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форм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олігофренії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тягар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доказу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лежить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обвинувачуваному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якому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доводити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свою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неосудність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3372501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404664"/>
            <a:ext cx="8640960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algn="just"/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 algn="just"/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Осудність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психічний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стан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людини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вона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час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вчинення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кримінального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правопорушення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могла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усвідомлювати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бездіяльність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і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керувати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ними.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Осудність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юридична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передумова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вини і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кримінальної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обов'язкова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ознака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суб'єкта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кримінального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правопорушення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(ч. 1 ст. 19 ККУ).</a:t>
            </a:r>
          </a:p>
          <a:p>
            <a:pPr marL="358775" indent="-358775" algn="just"/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 algn="just"/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Осудність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характеризується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двома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критеріями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</a:p>
          <a:p>
            <a:pPr marL="358775" indent="-358775" algn="just"/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медичним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біологічним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юридичним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психологічним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358775" indent="-358775" algn="just"/>
            <a:r>
              <a:rPr lang="ru-RU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Медичний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критерій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визначає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здоровий стан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психіки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особи,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відсутність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певних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психічних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захворювань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недоліків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розумового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розвитку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58775" indent="-358775" algn="just"/>
            <a:r>
              <a:rPr lang="ru-RU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Юридичний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критерій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полягає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здатності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особи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усвідомлювати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характер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суспільно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небезпечних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бездіяльності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та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керувати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ними.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457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764704"/>
            <a:ext cx="842493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Неосудність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психопатологічний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стан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людини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вона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час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вчинення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суспільно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небезпечного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діяння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не могла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усвідомлювати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бездіяльність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керувати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ними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внаслідок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хронічного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психічного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захворювання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тимчасового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розладу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психічної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недоумства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іншого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хворобливого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стану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психіки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Неосудність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виключає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можливість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притягнення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особи до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кримінальної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(ч. 2 ст. 19 ККУ). </a:t>
            </a:r>
          </a:p>
          <a:p>
            <a:pPr algn="just"/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Стан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неосудності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особи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визначається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лише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u="sng" dirty="0">
                <a:latin typeface="Arial" panose="020B0604020202020204" pitchFamily="34" charset="0"/>
                <a:cs typeface="Arial" panose="020B0604020202020204" pitchFamily="34" charset="0"/>
              </a:rPr>
              <a:t>на момент </a:t>
            </a:r>
            <a:r>
              <a:rPr lang="ru-RU" sz="2100" u="sng" dirty="0" err="1">
                <a:latin typeface="Arial" panose="020B0604020202020204" pitchFamily="34" charset="0"/>
                <a:cs typeface="Arial" panose="020B0604020202020204" pitchFamily="34" charset="0"/>
              </a:rPr>
              <a:t>вчинення</a:t>
            </a:r>
            <a:r>
              <a:rPr lang="ru-RU" sz="2100" u="sng" dirty="0">
                <a:latin typeface="Arial" panose="020B0604020202020204" pitchFamily="34" charset="0"/>
                <a:cs typeface="Arial" panose="020B0604020202020204" pitchFamily="34" charset="0"/>
              </a:rPr>
              <a:t> нею </a:t>
            </a:r>
            <a:r>
              <a:rPr lang="ru-RU" sz="2100" u="sng" dirty="0" err="1">
                <a:latin typeface="Arial" panose="020B0604020202020204" pitchFamily="34" charset="0"/>
                <a:cs typeface="Arial" panose="020B0604020202020204" pitchFamily="34" charset="0"/>
              </a:rPr>
              <a:t>суспільно</a:t>
            </a:r>
            <a:r>
              <a:rPr lang="ru-RU" sz="2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u="sng" dirty="0" err="1">
                <a:latin typeface="Arial" panose="020B0604020202020204" pitchFamily="34" charset="0"/>
                <a:cs typeface="Arial" panose="020B0604020202020204" pitchFamily="34" charset="0"/>
              </a:rPr>
              <a:t>небезпечного</a:t>
            </a:r>
            <a:r>
              <a:rPr lang="ru-RU" sz="2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u="sng" dirty="0" err="1">
                <a:latin typeface="Arial" panose="020B0604020202020204" pitchFamily="34" charset="0"/>
                <a:cs typeface="Arial" panose="020B0604020202020204" pitchFamily="34" charset="0"/>
              </a:rPr>
              <a:t>діяння</a:t>
            </a:r>
            <a:r>
              <a:rPr lang="ru-RU" sz="2100" u="sng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неосудний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суб'єктом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кримінального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правопорушення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підлягає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кримінальній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але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згідно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з </a:t>
            </a:r>
            <a:r>
              <a:rPr lang="ru-RU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(ч. 2 ст. 19 ККУ)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 до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такої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особи за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рішенням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суду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можуть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застосовані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примусові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заходи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медичного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характеру,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 не є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покаранням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824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7422" y="476672"/>
            <a:ext cx="828092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 algn="just"/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Примусові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заходи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медичного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характеру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застосовують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осіб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вчинили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суспільно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небезпечні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діяння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стані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неосудності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;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осіб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вчинили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злочини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стані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обмеженої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осудності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;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осіб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вчинили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злочин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стані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осудності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але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захворіли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психічну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хворобу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постановлення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вироку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час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відбування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покарання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(ст. 93 КК).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Після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одужання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ця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особа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підлягати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покаранню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закінчився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строк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давності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притягнення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кримінальної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з'явилися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інші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підстави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звільнення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кримінальної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підстави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звільнення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покарання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8775" indent="-358775"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ст. 94 КК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передбачено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наступн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і види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примусових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заходів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медичного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характеру: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амбулаторної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психіатричної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примусовому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порядку і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госпіталізація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психіатричного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закладу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звичайним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посиленим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суворим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наглядом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58775" indent="-358775" algn="just"/>
            <a:endParaRPr lang="ru-RU" sz="2000" dirty="0"/>
          </a:p>
          <a:p>
            <a:pPr marL="358775" indent="-358775" algn="ctr"/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Державний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заклад «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Українська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психіатрична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лікарня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суворим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наглядом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МОЗ </a:t>
            </a: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відбулася</a:t>
            </a:r>
            <a:r>
              <a:rPr lang="ru-RU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реорганізація</a:t>
            </a:r>
            <a:r>
              <a:rPr lang="ru-RU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58775" indent="-358775" algn="ctr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947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ru-RU" sz="2700" b="1" dirty="0" err="1"/>
              <a:t>Хромосомн</a:t>
            </a:r>
            <a:r>
              <a:rPr lang="uk-UA" sz="2700" b="1" dirty="0"/>
              <a:t>І</a:t>
            </a:r>
            <a:r>
              <a:rPr lang="ru-RU" sz="2700" b="1" dirty="0"/>
              <a:t> </a:t>
            </a:r>
            <a:r>
              <a:rPr lang="ru-RU" sz="2700" b="1" dirty="0" err="1"/>
              <a:t>аномалІЇ</a:t>
            </a:r>
            <a:r>
              <a:rPr lang="ru-RU" sz="2700" b="1" dirty="0"/>
              <a:t> ТА </a:t>
            </a:r>
            <a:r>
              <a:rPr lang="ru-RU" sz="2700" b="1" dirty="0" err="1"/>
              <a:t>ЗЛОЧИННІсть</a:t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772816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XYY синдром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Дослідження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проведені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в США,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Англії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Австралії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та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інших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країнах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показали,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що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каріотип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XYY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частіше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зустрічається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серед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обстежених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злочинців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ніж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у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контрольній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групі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У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спеціально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підібраних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групах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правопорушників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(з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розумовими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аномаліями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або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високим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зростанням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)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ця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ознака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зустрічалася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у 10 і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більше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разів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частіше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Була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навіть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висунута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гіпотеза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у тому,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що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подвоєння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Y-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хромосоми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призводить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до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формування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«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надчоловічого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» типу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особистості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схильного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до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агресивної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і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жорстокої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поведінки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Однак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ця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гіпотеза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не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знайшла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підтвердження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подальших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дослідженнях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(не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встановлено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взаємозв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’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язку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із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підвищеною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жорстокістю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;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поширеність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цього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каріотипу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зустрічається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дуже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рідко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–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приблизно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в 0,1-0,2%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населення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05549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4609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Синдром </a:t>
            </a:r>
            <a:r>
              <a:rPr kumimoji="0" lang="ru-RU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Клайнфельтера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(XXY)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—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генетичне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захворювання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яке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було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описано у 1942 р.                          Ф. Олбрайтом та Г.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Клайнфельтером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.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Загальна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частота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його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коливається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не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більше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1 на 500-700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новонароджених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хлопчиків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Для таких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осіб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є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характерними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високий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зріст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довгі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кінцівки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та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відносно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короткий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тулуб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євнухоїдизм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безпліддя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гінекомастія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підвищене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виділення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жіночих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статевих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гормонів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схильність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до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ожиріння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Зайва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Х хромосома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зумовлює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різні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порушення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: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розумову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відсталість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(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зазвичай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у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ступені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дебільності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),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підвищену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навіюваність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апатичність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нерідко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–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параноїдні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галюцинаторно-параноїдні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депресивні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психози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та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нав'язливі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стани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,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іноді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–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антисоціальну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поведінку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та </a:t>
            </a: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алкоголізм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Однак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ru-RU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взаємозв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’</a:t>
            </a:r>
            <a:r>
              <a:rPr kumimoji="0" lang="ru-RU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язок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uk-UA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між даним синдромом та злочинністю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не </a:t>
            </a:r>
            <a:r>
              <a:rPr kumimoji="0" lang="ru-RU" sz="2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підтвердився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8785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0C95E6-E0D2-4A81-928D-E7E75FC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cap="none" dirty="0"/>
              <a:t>Сучасні дослідження ролі генотипу та середовища у формуванні злочинності</a:t>
            </a:r>
            <a:endParaRPr lang="en-US" cap="non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9F4750-E72B-4421-AD5E-3AFF20154CB6}"/>
              </a:ext>
            </a:extLst>
          </p:cNvPr>
          <p:cNvSpPr txBox="1"/>
          <p:nvPr/>
        </p:nvSpPr>
        <p:spPr>
          <a:xfrm>
            <a:off x="331056" y="1988840"/>
            <a:ext cx="845081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Оцінка </a:t>
            </a:r>
            <a:r>
              <a:rPr kumimoji="0" lang="uk-UA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успадкованості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агресивної поведінки становить у середньому для популяції 50%, а кримінальної поведінки –               70–80%.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Існує взаємозв'язок агресивної поведінки та генів, що контролюють проведення нервових імпульсів, розвиток та організацію нервової системи, а також генів, залучених до контролю когнітивних здібностей та розвиток психічних розладів.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uk-UA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Важливу роль у формуванні агресивної поведінки відіграє взаємодія генів та середовища, у якій розвивається індивід та формуються його соціальні відносини.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218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7524" y="188640"/>
            <a:ext cx="856895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Ген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воїна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(МАО-А)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або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ген,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що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кодує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моноаміноксидазу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А (фермент,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що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розщеплює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моноамінні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нейромедіатори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такі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як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серотонін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та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норефінефрін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)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пов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’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язують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схильністю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до а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оціаль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ної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поведінки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Форма гена,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що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забезпечує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нижчу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активність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ферменту МАО-А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організмі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MAOA-L)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має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достовірний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зв'язок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із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насильницькими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злочинами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на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відміну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від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високоактивної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форми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MAOA-H).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При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цьому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чоловіки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та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жінки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не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різняться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між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собою за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даною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характеристикою.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Існують також дослідження, які навпаки пов'язують високоактивну форму МАОА-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H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із хижацькою агресією (така асоціація показана у роботі зі злочинцями, які вчинили особливо тяжкі злочини). Однак вибірка нечисленна та потребує подальшого дослідження.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Серед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хлопчиків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які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зазнавали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жорстокого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поводження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в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сім'ї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носії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низькоактивної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форми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гена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були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більшою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мірою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схильні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до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асоціальних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вчинків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ніж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носії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іншої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високоактивної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форми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Серед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дітей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які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виросли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у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благополучних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сім'ях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зв'язку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між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асоціальними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нахилами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та геном МАО-А не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було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встановлено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Ймовірно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можна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говорити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про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генетично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обумовлену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вразливість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(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незахищеність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)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деяких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дітей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відносно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несприятливих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подій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79355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5915E4-77A8-4D9D-9E63-B60E3BBA8775}"/>
              </a:ext>
            </a:extLst>
          </p:cNvPr>
          <p:cNvSpPr txBox="1"/>
          <p:nvPr/>
        </p:nvSpPr>
        <p:spPr>
          <a:xfrm>
            <a:off x="467544" y="548680"/>
            <a:ext cx="8208912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Були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досліджені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різні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варіанти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гена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SLC6A4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(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переносника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зворотного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захоплення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серотоніну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на предмет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їх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зв'язку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з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злочинною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поведінкою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Результати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низки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досліджень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підтвердили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взаємозв'язок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короткого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аллеля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гена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SLC6A4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і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підвищеного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ризику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розвитку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реактивної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агресивної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а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також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антисоціальної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поведінки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Крім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того,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було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встановлено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що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стресові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події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в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ранньому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дитинстві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значною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мірою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впливають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на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зв'язок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S-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алелю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з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формуванням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насильницької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та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антисоціальної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поведінки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Є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дані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щодо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зв’язку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підвищеного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рівня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дофаміну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та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імпульсивної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(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реактивної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)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агресивної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поведінки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Однак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у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існуючих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дослідженнях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вплив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експресії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гена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переносника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дофаміну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SLC6A3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на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розвиток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антисоціальної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поведінки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залишається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недоведеним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88127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9C6CF-E681-4B55-96B8-E32ABE81A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</a:t>
            </a:r>
            <a:r>
              <a:rPr lang="ru-RU" cap="none" dirty="0"/>
              <a:t>оль </a:t>
            </a:r>
            <a:r>
              <a:rPr lang="ru-RU" cap="none" dirty="0" err="1"/>
              <a:t>соц</a:t>
            </a:r>
            <a:r>
              <a:rPr lang="uk-UA" cap="none" dirty="0" err="1"/>
              <a:t>іального</a:t>
            </a:r>
            <a:r>
              <a:rPr lang="uk-UA" cap="none" dirty="0"/>
              <a:t> середовища у формуванні злочинної поведінки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CA70C4-DABD-432E-B830-C4840938E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28" y="1988840"/>
            <a:ext cx="8229600" cy="4373563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1000"/>
              </a:spcBef>
            </a:pPr>
            <a:r>
              <a:rPr lang="ru-RU" dirty="0">
                <a:solidFill>
                  <a:schemeClr val="tx1"/>
                </a:solidFill>
                <a:latin typeface="+mj-lt"/>
              </a:rPr>
              <a:t>У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формуванні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злочинної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поведінки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однаково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важливу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роль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відіграють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генетична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складова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близько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50%) та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середовище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близько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50%).</a:t>
            </a:r>
          </a:p>
          <a:p>
            <a:pPr algn="just">
              <a:spcBef>
                <a:spcPts val="1000"/>
              </a:spcBef>
            </a:pPr>
            <a:r>
              <a:rPr lang="ru-RU" dirty="0" err="1">
                <a:solidFill>
                  <a:schemeClr val="tx1"/>
                </a:solidFill>
                <a:latin typeface="+mj-lt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МЗ та ДЗ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близнюків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показало,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що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саме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загальне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середовище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культурний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рівень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членів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сім'ї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сусідів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соціально-економічний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статус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сім'ї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ін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.)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відіграє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головну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роль при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формуванні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особистості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її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схильності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протиправної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поведінки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algn="just">
              <a:spcBef>
                <a:spcPts val="1000"/>
              </a:spcBef>
            </a:pPr>
            <a:r>
              <a:rPr lang="ru-RU" dirty="0">
                <a:solidFill>
                  <a:schemeClr val="tx1"/>
                </a:solidFill>
                <a:latin typeface="+mj-lt"/>
              </a:rPr>
              <a:t>У людей,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пережили в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дитинстві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сильні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стреси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, 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зазнали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зневаги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насильства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антисоціальна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поведінка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формується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декілька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разів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частіше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ніж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у людей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із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благополучним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j-lt"/>
              </a:rPr>
              <a:t>дитинством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526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>
            <a:extLst>
              <a:ext uri="{FF2B5EF4-FFF2-40B4-BE49-F238E27FC236}">
                <a16:creationId xmlns:a16="http://schemas.microsoft.com/office/drawing/2014/main" id="{C01FECB5-6366-4E8C-9A99-CAB7F7F68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5616" y="620688"/>
            <a:ext cx="6912768" cy="936104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</a:rPr>
              <a:t>БІОЛОГІЧНІ ПЕРЕДУМОВИ ЗЛОЧИННОЇ ПОВЕДІНКИ 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13EE9D6-F13F-4710-A690-F8B95D30E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7" y="2132856"/>
            <a:ext cx="6336704" cy="4224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7113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/>
        </p:nvSpPr>
        <p:spPr>
          <a:xfrm>
            <a:off x="354360" y="404664"/>
            <a:ext cx="8435280" cy="6192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Антисоціальна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ймовірно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пов'язана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наступними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анатомічними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особливостями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головного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мозку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ctr">
              <a:buNone/>
            </a:pP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Зменшення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сірої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у правому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сочевицеподібному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ядрі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лівому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острівці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лобовій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частині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кори головного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мозку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Збільшення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об`єму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правій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веретеноподібній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звивині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нижній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тім'яній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корі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правій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поясній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звивині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постцентральній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корі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Травми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уповільнений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метаболізм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префронтальній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корі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0" algn="just">
              <a:buNone/>
            </a:pP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Префронтальна кора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здійснює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соціальної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поведінки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бере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участь у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багатьох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виконавчих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функціях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включаючи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самоконтроль та заборони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поведінки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планування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наперед,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розуміння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наслідків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різницю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правильним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неправильним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(у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соціопатів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уповільнений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метаболізм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;                         у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високоорганізованих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людей –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підвищений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метаболізм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0441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743</TotalTime>
  <Words>1735</Words>
  <Application>Microsoft Office PowerPoint</Application>
  <PresentationFormat>Экран (4:3)</PresentationFormat>
  <Paragraphs>96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Book Antiqua</vt:lpstr>
      <vt:lpstr>Century Gothic</vt:lpstr>
      <vt:lpstr>Georgia</vt:lpstr>
      <vt:lpstr>Roboto</vt:lpstr>
      <vt:lpstr>Trebuchet MS</vt:lpstr>
      <vt:lpstr>Wingdings</vt:lpstr>
      <vt:lpstr>Воздушный поток</vt:lpstr>
      <vt:lpstr>Аптека</vt:lpstr>
      <vt:lpstr>Дослідження злочинності близнюків</vt:lpstr>
      <vt:lpstr>ХромосомнІ аномалІЇ ТА ЗЛОЧИННІсть </vt:lpstr>
      <vt:lpstr>Презентация PowerPoint</vt:lpstr>
      <vt:lpstr>Сучасні дослідження ролі генотипу та середовища у формуванні злочинності</vt:lpstr>
      <vt:lpstr>Презентация PowerPoint</vt:lpstr>
      <vt:lpstr>Презентация PowerPoint</vt:lpstr>
      <vt:lpstr>Роль соціального середовища у формуванні злочинної поведінки</vt:lpstr>
      <vt:lpstr>Презентация PowerPoint</vt:lpstr>
      <vt:lpstr>Презентация PowerPoint</vt:lpstr>
      <vt:lpstr>Фінеас Гейдж (1823-1860 гг.)</vt:lpstr>
      <vt:lpstr>Презентация PowerPoint</vt:lpstr>
      <vt:lpstr>Презентация PowerPoint</vt:lpstr>
      <vt:lpstr>Правила Макнотена (Англія, 1843 р.):  Для створення захисту через неосудність має бути точно доведено, що під час скоєння діяння обвинувачуваний перебував під впливом такого дефекту розуму, що стало наслідком душевного захворювання; при цьому він не розумів природу (характер) вчиненого ним діяння; або, якщо він усвідомлював це, то при цьому не розумів, що робить неправильно.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 &amp; Y</dc:creator>
  <cp:lastModifiedBy>Natalia Kalaitan</cp:lastModifiedBy>
  <cp:revision>52</cp:revision>
  <dcterms:created xsi:type="dcterms:W3CDTF">2021-02-28T16:38:00Z</dcterms:created>
  <dcterms:modified xsi:type="dcterms:W3CDTF">2023-02-22T14:15:11Z</dcterms:modified>
</cp:coreProperties>
</file>