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9" r:id="rId4"/>
    <p:sldId id="260" r:id="rId5"/>
    <p:sldId id="268" r:id="rId6"/>
    <p:sldId id="273" r:id="rId7"/>
    <p:sldId id="270" r:id="rId8"/>
    <p:sldId id="272" r:id="rId9"/>
    <p:sldId id="258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5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6AFE4-E1C6-4FE7-93D7-F7A21EC167D5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F276D-F5BC-46F7-A5F2-6CC386E96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485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6AFE4-E1C6-4FE7-93D7-F7A21EC167D5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F276D-F5BC-46F7-A5F2-6CC386E96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594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6AFE4-E1C6-4FE7-93D7-F7A21EC167D5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F276D-F5BC-46F7-A5F2-6CC386E96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571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6AFE4-E1C6-4FE7-93D7-F7A21EC167D5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F276D-F5BC-46F7-A5F2-6CC386E96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636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6AFE4-E1C6-4FE7-93D7-F7A21EC167D5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F276D-F5BC-46F7-A5F2-6CC386E96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302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6AFE4-E1C6-4FE7-93D7-F7A21EC167D5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F276D-F5BC-46F7-A5F2-6CC386E96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129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6AFE4-E1C6-4FE7-93D7-F7A21EC167D5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F276D-F5BC-46F7-A5F2-6CC386E96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6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6AFE4-E1C6-4FE7-93D7-F7A21EC167D5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F276D-F5BC-46F7-A5F2-6CC386E96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449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6AFE4-E1C6-4FE7-93D7-F7A21EC167D5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F276D-F5BC-46F7-A5F2-6CC386E96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214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6AFE4-E1C6-4FE7-93D7-F7A21EC167D5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F276D-F5BC-46F7-A5F2-6CC386E96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590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6AFE4-E1C6-4FE7-93D7-F7A21EC167D5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F276D-F5BC-46F7-A5F2-6CC386E96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308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6AFE4-E1C6-4FE7-93D7-F7A21EC167D5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F276D-F5BC-46F7-A5F2-6CC386E96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724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69B8163-AFA8-118A-CF44-D1F65ADBA504}"/>
              </a:ext>
            </a:extLst>
          </p:cNvPr>
          <p:cNvSpPr txBox="1"/>
          <p:nvPr/>
        </p:nvSpPr>
        <p:spPr>
          <a:xfrm>
            <a:off x="2443316" y="385605"/>
            <a:ext cx="457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 err="1">
                <a:solidFill>
                  <a:srgbClr val="C00000"/>
                </a:solidFill>
              </a:rPr>
              <a:t>Судово-психологічна</a:t>
            </a:r>
            <a:r>
              <a:rPr lang="ru-RU" sz="2400" b="1" dirty="0">
                <a:solidFill>
                  <a:srgbClr val="C00000"/>
                </a:solidFill>
              </a:rPr>
              <a:t> </a:t>
            </a:r>
            <a:r>
              <a:rPr lang="ru-RU" sz="2400" b="1" dirty="0" err="1">
                <a:solidFill>
                  <a:srgbClr val="C00000"/>
                </a:solidFill>
              </a:rPr>
              <a:t>експертиза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754E147-F293-3D1B-57C7-78EE97A1888E}"/>
              </a:ext>
            </a:extLst>
          </p:cNvPr>
          <p:cNvSpPr txBox="1"/>
          <p:nvPr/>
        </p:nvSpPr>
        <p:spPr>
          <a:xfrm>
            <a:off x="599769" y="1116864"/>
            <a:ext cx="8028036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dirty="0" err="1"/>
              <a:t>Кримінально-процесуальний</a:t>
            </a:r>
            <a:r>
              <a:rPr lang="ru-RU" dirty="0"/>
              <a:t> закон </a:t>
            </a:r>
            <a:r>
              <a:rPr lang="ru-RU" dirty="0" err="1"/>
              <a:t>установлює</a:t>
            </a:r>
            <a:r>
              <a:rPr lang="ru-RU" dirty="0"/>
              <a:t> </a:t>
            </a:r>
            <a:r>
              <a:rPr lang="ru-RU" dirty="0" err="1"/>
              <a:t>дві</a:t>
            </a:r>
            <a:r>
              <a:rPr lang="ru-RU" dirty="0"/>
              <a:t>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b="1" dirty="0" err="1"/>
              <a:t>спеціальних</a:t>
            </a:r>
            <a:r>
              <a:rPr lang="ru-RU" b="1" dirty="0"/>
              <a:t> </a:t>
            </a:r>
            <a:r>
              <a:rPr lang="ru-RU" b="1" dirty="0" err="1"/>
              <a:t>психологічних</a:t>
            </a:r>
            <a:r>
              <a:rPr lang="ru-RU" b="1" dirty="0"/>
              <a:t> </a:t>
            </a:r>
            <a:r>
              <a:rPr lang="ru-RU" b="1" dirty="0" err="1"/>
              <a:t>знань</a:t>
            </a:r>
            <a:r>
              <a:rPr lang="ru-RU" dirty="0"/>
              <a:t>: </a:t>
            </a:r>
          </a:p>
          <a:p>
            <a:pPr algn="just"/>
            <a:endParaRPr lang="ru-RU" dirty="0"/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dirty="0"/>
              <a:t>участь психолога у </a:t>
            </a:r>
            <a:r>
              <a:rPr lang="ru-RU" dirty="0" err="1"/>
              <a:t>слідчих</a:t>
            </a:r>
            <a:r>
              <a:rPr lang="ru-RU" dirty="0"/>
              <a:t> </a:t>
            </a:r>
            <a:r>
              <a:rPr lang="ru-RU" dirty="0" err="1"/>
              <a:t>діях</a:t>
            </a:r>
            <a:r>
              <a:rPr lang="ru-RU" dirty="0"/>
              <a:t> (</a:t>
            </a:r>
            <a:r>
              <a:rPr lang="ru-RU" dirty="0" err="1"/>
              <a:t>наприклад</a:t>
            </a:r>
            <a:r>
              <a:rPr lang="ru-RU" dirty="0"/>
              <a:t>, при </a:t>
            </a:r>
            <a:r>
              <a:rPr lang="ru-RU" dirty="0" err="1"/>
              <a:t>проведенні</a:t>
            </a:r>
            <a:r>
              <a:rPr lang="ru-RU" dirty="0"/>
              <a:t> </a:t>
            </a:r>
            <a:r>
              <a:rPr lang="ru-RU" dirty="0" err="1"/>
              <a:t>допиту</a:t>
            </a:r>
            <a:r>
              <a:rPr lang="ru-RU" dirty="0"/>
              <a:t> </a:t>
            </a:r>
            <a:r>
              <a:rPr lang="ru-RU" dirty="0" err="1"/>
              <a:t>неповнолітнього</a:t>
            </a:r>
            <a:r>
              <a:rPr lang="ru-RU" dirty="0"/>
              <a:t>); 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dirty="0" err="1"/>
              <a:t>призначення</a:t>
            </a:r>
            <a:r>
              <a:rPr lang="ru-RU" dirty="0"/>
              <a:t> і </a:t>
            </a:r>
            <a:r>
              <a:rPr lang="ru-RU" dirty="0" err="1"/>
              <a:t>провадження</a:t>
            </a:r>
            <a:r>
              <a:rPr lang="ru-RU" dirty="0"/>
              <a:t> </a:t>
            </a:r>
            <a:r>
              <a:rPr lang="ru-RU" dirty="0" err="1"/>
              <a:t>судових</a:t>
            </a:r>
            <a:r>
              <a:rPr lang="ru-RU" dirty="0"/>
              <a:t> </a:t>
            </a:r>
            <a:r>
              <a:rPr lang="ru-RU" dirty="0" err="1"/>
              <a:t>експертиз</a:t>
            </a:r>
            <a:r>
              <a:rPr lang="ru-RU" dirty="0"/>
              <a:t>.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BCD6A4-9352-FB72-63D5-6B79AB05BFB5}"/>
              </a:ext>
            </a:extLst>
          </p:cNvPr>
          <p:cNvSpPr txBox="1"/>
          <p:nvPr/>
        </p:nvSpPr>
        <p:spPr>
          <a:xfrm>
            <a:off x="673509" y="5172110"/>
            <a:ext cx="7954296" cy="92333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ru-RU" b="1" dirty="0" err="1">
                <a:solidFill>
                  <a:schemeClr val="tx1"/>
                </a:solidFill>
              </a:rPr>
              <a:t>Судово-психологічна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експертиза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— </a:t>
            </a:r>
            <a:r>
              <a:rPr lang="ru-RU" dirty="0" err="1">
                <a:solidFill>
                  <a:schemeClr val="tx1"/>
                </a:solidFill>
              </a:rPr>
              <a:t>це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експертне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дослідження</a:t>
            </a:r>
            <a:r>
              <a:rPr lang="ru-RU" dirty="0">
                <a:solidFill>
                  <a:schemeClr val="tx1"/>
                </a:solidFill>
              </a:rPr>
              <a:t>, предметом </a:t>
            </a:r>
            <a:r>
              <a:rPr lang="ru-RU" dirty="0" err="1">
                <a:solidFill>
                  <a:schemeClr val="tx1"/>
                </a:solidFill>
              </a:rPr>
              <a:t>якого</a:t>
            </a:r>
            <a:r>
              <a:rPr lang="ru-RU" dirty="0">
                <a:solidFill>
                  <a:schemeClr val="tx1"/>
                </a:solidFill>
              </a:rPr>
              <a:t> є </a:t>
            </a:r>
            <a:r>
              <a:rPr lang="ru-RU" dirty="0" err="1">
                <a:solidFill>
                  <a:schemeClr val="tx1"/>
                </a:solidFill>
              </a:rPr>
              <a:t>факти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що</a:t>
            </a:r>
            <a:r>
              <a:rPr lang="ru-RU" dirty="0">
                <a:solidFill>
                  <a:schemeClr val="tx1"/>
                </a:solidFill>
              </a:rPr>
              <a:t> належать до </a:t>
            </a:r>
            <a:r>
              <a:rPr lang="ru-RU" dirty="0" err="1">
                <a:solidFill>
                  <a:schemeClr val="tx1"/>
                </a:solidFill>
              </a:rPr>
              <a:t>психічної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діяльності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людини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мають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значення</a:t>
            </a:r>
            <a:r>
              <a:rPr lang="ru-RU" dirty="0">
                <a:solidFill>
                  <a:schemeClr val="tx1"/>
                </a:solidFill>
              </a:rPr>
              <a:t> для </a:t>
            </a:r>
            <a:r>
              <a:rPr lang="ru-RU" dirty="0" err="1">
                <a:solidFill>
                  <a:schemeClr val="tx1"/>
                </a:solidFill>
              </a:rPr>
              <a:t>органів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правосуддя</a:t>
            </a:r>
            <a:r>
              <a:rPr lang="ru-RU" dirty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DD23D41-D945-37C9-A3E1-ADB00B6B756F}"/>
              </a:ext>
            </a:extLst>
          </p:cNvPr>
          <p:cNvSpPr txBox="1"/>
          <p:nvPr/>
        </p:nvSpPr>
        <p:spPr>
          <a:xfrm>
            <a:off x="673509" y="3140785"/>
            <a:ext cx="7954297" cy="203132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b="1" dirty="0" err="1"/>
              <a:t>Судова</a:t>
            </a:r>
            <a:r>
              <a:rPr lang="ru-RU" b="1" dirty="0"/>
              <a:t> </a:t>
            </a:r>
            <a:r>
              <a:rPr lang="ru-RU" b="1" dirty="0" err="1"/>
              <a:t>експертиза</a:t>
            </a:r>
            <a:r>
              <a:rPr lang="ru-RU" b="1" dirty="0"/>
              <a:t> </a:t>
            </a:r>
            <a:r>
              <a:rPr lang="ru-RU" dirty="0"/>
              <a:t>— </a:t>
            </a:r>
            <a:r>
              <a:rPr lang="ru-RU" dirty="0" err="1">
                <a:solidFill>
                  <a:schemeClr val="tx1"/>
                </a:solidFill>
              </a:rPr>
              <a:t>це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дослідження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основі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спеціальних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знань</a:t>
            </a:r>
            <a:r>
              <a:rPr lang="ru-RU" dirty="0">
                <a:solidFill>
                  <a:schemeClr val="tx1"/>
                </a:solidFill>
              </a:rPr>
              <a:t> у </a:t>
            </a:r>
            <a:r>
              <a:rPr lang="ru-RU" dirty="0" err="1">
                <a:solidFill>
                  <a:schemeClr val="tx1"/>
                </a:solidFill>
              </a:rPr>
              <a:t>галузі</a:t>
            </a:r>
            <a:r>
              <a:rPr lang="ru-RU" dirty="0">
                <a:solidFill>
                  <a:schemeClr val="tx1"/>
                </a:solidFill>
              </a:rPr>
              <a:t> науки, </a:t>
            </a:r>
            <a:r>
              <a:rPr lang="ru-RU" dirty="0" err="1">
                <a:solidFill>
                  <a:schemeClr val="tx1"/>
                </a:solidFill>
              </a:rPr>
              <a:t>техніки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мистецтва</a:t>
            </a:r>
            <a:r>
              <a:rPr lang="ru-RU" dirty="0">
                <a:solidFill>
                  <a:schemeClr val="tx1"/>
                </a:solidFill>
              </a:rPr>
              <a:t>, ремесла </a:t>
            </a:r>
            <a:r>
              <a:rPr lang="ru-RU" dirty="0" err="1">
                <a:solidFill>
                  <a:schemeClr val="tx1"/>
                </a:solidFill>
              </a:rPr>
              <a:t>тощо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об'єктів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явищ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процесів</a:t>
            </a:r>
            <a:r>
              <a:rPr lang="ru-RU" dirty="0">
                <a:solidFill>
                  <a:schemeClr val="tx1"/>
                </a:solidFill>
              </a:rPr>
              <a:t> з метою </a:t>
            </a:r>
            <a:r>
              <a:rPr lang="ru-RU" dirty="0" err="1">
                <a:solidFill>
                  <a:schemeClr val="tx1"/>
                </a:solidFill>
              </a:rPr>
              <a:t>надання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висновку</a:t>
            </a:r>
            <a:r>
              <a:rPr lang="ru-RU" dirty="0">
                <a:solidFill>
                  <a:schemeClr val="tx1"/>
                </a:solidFill>
              </a:rPr>
              <a:t> з </a:t>
            </a:r>
            <a:r>
              <a:rPr lang="ru-RU" dirty="0" err="1">
                <a:solidFill>
                  <a:schemeClr val="tx1"/>
                </a:solidFill>
              </a:rPr>
              <a:t>питань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що</a:t>
            </a:r>
            <a:r>
              <a:rPr lang="ru-RU" dirty="0">
                <a:solidFill>
                  <a:schemeClr val="tx1"/>
                </a:solidFill>
              </a:rPr>
              <a:t> є </a:t>
            </a:r>
            <a:r>
              <a:rPr lang="ru-RU" dirty="0" err="1">
                <a:solidFill>
                  <a:schemeClr val="tx1"/>
                </a:solidFill>
              </a:rPr>
              <a:t>або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будуть</a:t>
            </a:r>
            <a:r>
              <a:rPr lang="ru-RU" dirty="0">
                <a:solidFill>
                  <a:schemeClr val="tx1"/>
                </a:solidFill>
              </a:rPr>
              <a:t> предметом судового </a:t>
            </a:r>
            <a:r>
              <a:rPr lang="ru-RU" dirty="0" err="1">
                <a:solidFill>
                  <a:schemeClr val="tx1"/>
                </a:solidFill>
              </a:rPr>
              <a:t>розгляду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ru-RU" b="1" dirty="0" err="1">
                <a:solidFill>
                  <a:schemeClr val="tx1"/>
                </a:solidFill>
              </a:rPr>
              <a:t>Підставою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проведення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судової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експертизи</a:t>
            </a:r>
            <a:r>
              <a:rPr lang="ru-RU" dirty="0">
                <a:solidFill>
                  <a:schemeClr val="tx1"/>
                </a:solidFill>
              </a:rPr>
              <a:t> є </a:t>
            </a:r>
            <a:r>
              <a:rPr lang="ru-RU" dirty="0" err="1">
                <a:solidFill>
                  <a:schemeClr val="tx1"/>
                </a:solidFill>
              </a:rPr>
              <a:t>відповідне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судове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рішення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чи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рішення</a:t>
            </a:r>
            <a:r>
              <a:rPr lang="ru-RU" dirty="0">
                <a:solidFill>
                  <a:schemeClr val="tx1"/>
                </a:solidFill>
              </a:rPr>
              <a:t> органу </a:t>
            </a:r>
            <a:r>
              <a:rPr lang="ru-RU" dirty="0" err="1">
                <a:solidFill>
                  <a:schemeClr val="tx1"/>
                </a:solidFill>
              </a:rPr>
              <a:t>досудового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розслідування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або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договір</a:t>
            </a:r>
            <a:r>
              <a:rPr lang="ru-RU" dirty="0">
                <a:solidFill>
                  <a:schemeClr val="tx1"/>
                </a:solidFill>
              </a:rPr>
              <a:t> з </a:t>
            </a:r>
            <a:r>
              <a:rPr lang="ru-RU" dirty="0" err="1">
                <a:solidFill>
                  <a:schemeClr val="tx1"/>
                </a:solidFill>
              </a:rPr>
              <a:t>експертом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чи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експертною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установою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/>
              <a:t>—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якщо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експертиза</a:t>
            </a:r>
            <a:r>
              <a:rPr lang="ru-RU" dirty="0">
                <a:solidFill>
                  <a:schemeClr val="tx1"/>
                </a:solidFill>
              </a:rPr>
              <a:t> проводиться на </a:t>
            </a:r>
            <a:r>
              <a:rPr lang="ru-RU" dirty="0" err="1">
                <a:solidFill>
                  <a:schemeClr val="tx1"/>
                </a:solidFill>
              </a:rPr>
              <a:t>замовлення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інших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осіб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715162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A3FF200-CE9C-97BA-3F28-27AC5AE6B238}"/>
              </a:ext>
            </a:extLst>
          </p:cNvPr>
          <p:cNvSpPr txBox="1"/>
          <p:nvPr/>
        </p:nvSpPr>
        <p:spPr>
          <a:xfrm>
            <a:off x="417871" y="305068"/>
            <a:ext cx="8308258" cy="62478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dirty="0" err="1"/>
              <a:t>Види</a:t>
            </a:r>
            <a:r>
              <a:rPr lang="ru-RU" sz="2000" b="1" dirty="0"/>
              <a:t> </a:t>
            </a:r>
            <a:r>
              <a:rPr lang="ru-RU" sz="2000" b="1" dirty="0" err="1"/>
              <a:t>судово-психологічної</a:t>
            </a:r>
            <a:r>
              <a:rPr lang="ru-RU" sz="2000" b="1" dirty="0"/>
              <a:t> </a:t>
            </a:r>
            <a:r>
              <a:rPr lang="ru-RU" sz="2000" b="1" dirty="0" err="1"/>
              <a:t>експертизи</a:t>
            </a:r>
            <a:r>
              <a:rPr lang="ru-RU" sz="2000" b="1" dirty="0"/>
              <a:t> в </a:t>
            </a:r>
            <a:r>
              <a:rPr lang="ru-RU" sz="2000" b="1" dirty="0" err="1"/>
              <a:t>кримінальному</a:t>
            </a:r>
            <a:r>
              <a:rPr lang="ru-RU" sz="2000" b="1" dirty="0"/>
              <a:t> </a:t>
            </a:r>
            <a:r>
              <a:rPr lang="ru-RU" sz="2000" b="1" dirty="0" err="1"/>
              <a:t>судочинстві</a:t>
            </a:r>
            <a:r>
              <a:rPr lang="ru-RU" sz="2000" b="1" dirty="0"/>
              <a:t> та </a:t>
            </a:r>
            <a:r>
              <a:rPr lang="ru-RU" sz="2000" b="1" dirty="0" err="1"/>
              <a:t>орієнтовний</a:t>
            </a:r>
            <a:r>
              <a:rPr lang="ru-RU" sz="2000" b="1" dirty="0"/>
              <a:t> </a:t>
            </a:r>
            <a:r>
              <a:rPr lang="ru-RU" sz="2000" b="1" dirty="0" err="1"/>
              <a:t>перелік</a:t>
            </a:r>
            <a:r>
              <a:rPr lang="ru-RU" sz="2000" b="1" dirty="0"/>
              <a:t> </a:t>
            </a:r>
            <a:r>
              <a:rPr lang="ru-RU" sz="2000" b="1" dirty="0" err="1"/>
              <a:t>вирішуваних</a:t>
            </a:r>
            <a:r>
              <a:rPr lang="ru-RU" sz="2000" b="1" dirty="0"/>
              <a:t> </a:t>
            </a:r>
            <a:r>
              <a:rPr lang="ru-RU" sz="2000" b="1" dirty="0" err="1"/>
              <a:t>питань</a:t>
            </a:r>
            <a:endParaRPr lang="ru-RU" sz="2000" b="1" dirty="0"/>
          </a:p>
          <a:p>
            <a:pPr algn="ctr"/>
            <a:br>
              <a:rPr lang="ru-RU" dirty="0"/>
            </a:br>
            <a:r>
              <a:rPr lang="ru-RU" b="1" dirty="0">
                <a:solidFill>
                  <a:srgbClr val="C00000"/>
                </a:solidFill>
              </a:rPr>
              <a:t>1. </a:t>
            </a:r>
            <a:r>
              <a:rPr lang="ru-RU" b="1" dirty="0" err="1">
                <a:solidFill>
                  <a:srgbClr val="C00000"/>
                </a:solidFill>
              </a:rPr>
              <a:t>Судово-психологічна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експертиза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емоційних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станів</a:t>
            </a:r>
            <a:endParaRPr lang="ru-RU" b="1" dirty="0">
              <a:solidFill>
                <a:srgbClr val="C00000"/>
              </a:solidFill>
            </a:endParaRPr>
          </a:p>
          <a:p>
            <a:pPr algn="just"/>
            <a:endParaRPr lang="ru-RU" dirty="0"/>
          </a:p>
          <a:p>
            <a:pPr algn="just"/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для </a:t>
            </a:r>
            <a:r>
              <a:rPr lang="ru-RU" dirty="0" err="1"/>
              <a:t>кваліфікації</a:t>
            </a:r>
            <a:r>
              <a:rPr lang="ru-RU" dirty="0"/>
              <a:t> </a:t>
            </a:r>
            <a:r>
              <a:rPr lang="ru-RU" dirty="0" err="1"/>
              <a:t>ст.ст</a:t>
            </a:r>
            <a:r>
              <a:rPr lang="ru-RU" dirty="0"/>
              <a:t>. 116, 117, 118, 119, 123, 124 КК </a:t>
            </a:r>
            <a:r>
              <a:rPr lang="ru-RU" dirty="0" err="1"/>
              <a:t>України</a:t>
            </a:r>
            <a:r>
              <a:rPr lang="ru-RU" dirty="0"/>
              <a:t>. </a:t>
            </a:r>
          </a:p>
          <a:p>
            <a:pPr algn="just"/>
            <a:r>
              <a:rPr lang="ru-RU" dirty="0"/>
              <a:t>До </a:t>
            </a:r>
            <a:r>
              <a:rPr lang="ru-RU" dirty="0" err="1"/>
              <a:t>компетенції</a:t>
            </a:r>
            <a:r>
              <a:rPr lang="ru-RU" dirty="0"/>
              <a:t> судового </a:t>
            </a:r>
            <a:r>
              <a:rPr lang="ru-RU" dirty="0" err="1"/>
              <a:t>експерта</a:t>
            </a:r>
            <a:r>
              <a:rPr lang="ru-RU" dirty="0"/>
              <a:t>-психолога,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виконує</a:t>
            </a:r>
            <a:r>
              <a:rPr lang="ru-RU" dirty="0"/>
              <a:t> </a:t>
            </a:r>
            <a:r>
              <a:rPr lang="ru-RU" dirty="0" err="1"/>
              <a:t>судово-психологічну</a:t>
            </a:r>
            <a:r>
              <a:rPr lang="ru-RU" dirty="0"/>
              <a:t> </a:t>
            </a:r>
            <a:r>
              <a:rPr lang="ru-RU" dirty="0" err="1"/>
              <a:t>експертизу</a:t>
            </a:r>
            <a:r>
              <a:rPr lang="ru-RU" dirty="0"/>
              <a:t> </a:t>
            </a:r>
            <a:r>
              <a:rPr lang="ru-RU" dirty="0" err="1"/>
              <a:t>емоційних</a:t>
            </a:r>
            <a:r>
              <a:rPr lang="ru-RU" dirty="0"/>
              <a:t> </a:t>
            </a:r>
            <a:r>
              <a:rPr lang="ru-RU" dirty="0" err="1"/>
              <a:t>станів</a:t>
            </a:r>
            <a:r>
              <a:rPr lang="ru-RU" dirty="0"/>
              <a:t> у </a:t>
            </a:r>
            <a:r>
              <a:rPr lang="ru-RU" dirty="0" err="1"/>
              <a:t>кримінальному</a:t>
            </a:r>
            <a:r>
              <a:rPr lang="ru-RU" dirty="0"/>
              <a:t> </a:t>
            </a:r>
            <a:r>
              <a:rPr lang="ru-RU" dirty="0" err="1"/>
              <a:t>процесі</a:t>
            </a:r>
            <a:r>
              <a:rPr lang="ru-RU" dirty="0"/>
              <a:t>, </a:t>
            </a:r>
            <a:r>
              <a:rPr lang="ru-RU" dirty="0" err="1"/>
              <a:t>належить</a:t>
            </a:r>
            <a:r>
              <a:rPr lang="ru-RU" dirty="0"/>
              <a:t> </a:t>
            </a:r>
            <a:r>
              <a:rPr lang="ru-RU" dirty="0" err="1"/>
              <a:t>встановлення</a:t>
            </a:r>
            <a:r>
              <a:rPr lang="ru-RU" dirty="0"/>
              <a:t>: </a:t>
            </a:r>
            <a:r>
              <a:rPr lang="ru-RU" dirty="0" err="1"/>
              <a:t>індивідуально-психологічних</a:t>
            </a:r>
            <a:r>
              <a:rPr lang="ru-RU" dirty="0"/>
              <a:t> </a:t>
            </a:r>
            <a:r>
              <a:rPr lang="ru-RU" dirty="0" err="1"/>
              <a:t>особливостей</a:t>
            </a:r>
            <a:r>
              <a:rPr lang="ru-RU" dirty="0"/>
              <a:t>, </a:t>
            </a:r>
            <a:r>
              <a:rPr lang="ru-RU" dirty="0" err="1"/>
              <a:t>міри</a:t>
            </a:r>
            <a:r>
              <a:rPr lang="ru-RU" dirty="0"/>
              <a:t> </a:t>
            </a:r>
            <a:r>
              <a:rPr lang="ru-RU" dirty="0" err="1"/>
              <a:t>здатності</a:t>
            </a:r>
            <a:r>
              <a:rPr lang="ru-RU" dirty="0"/>
              <a:t> </a:t>
            </a:r>
            <a:r>
              <a:rPr lang="ru-RU" dirty="0" err="1"/>
              <a:t>обвинувачених</a:t>
            </a:r>
            <a:r>
              <a:rPr lang="ru-RU" dirty="0"/>
              <a:t> </a:t>
            </a:r>
            <a:r>
              <a:rPr lang="ru-RU" dirty="0" err="1"/>
              <a:t>розуміти</a:t>
            </a:r>
            <a:r>
              <a:rPr lang="ru-RU" dirty="0"/>
              <a:t> характер </a:t>
            </a:r>
            <a:r>
              <a:rPr lang="ru-RU" dirty="0" err="1"/>
              <a:t>скоєних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, та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наслідки</a:t>
            </a:r>
            <a:r>
              <a:rPr lang="ru-RU" dirty="0"/>
              <a:t>; </a:t>
            </a:r>
            <a:r>
              <a:rPr lang="ru-RU" dirty="0" err="1"/>
              <a:t>наявності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відсутності</a:t>
            </a:r>
            <a:r>
              <a:rPr lang="ru-RU" dirty="0"/>
              <a:t> у </a:t>
            </a:r>
            <a:r>
              <a:rPr lang="ru-RU" dirty="0" err="1"/>
              <a:t>підекспертної</a:t>
            </a:r>
            <a:r>
              <a:rPr lang="ru-RU" dirty="0"/>
              <a:t> особи в момент </a:t>
            </a:r>
            <a:r>
              <a:rPr lang="ru-RU" dirty="0" err="1"/>
              <a:t>скоєння</a:t>
            </a:r>
            <a:r>
              <a:rPr lang="ru-RU" dirty="0"/>
              <a:t> </a:t>
            </a:r>
            <a:r>
              <a:rPr lang="ru-RU" dirty="0" err="1"/>
              <a:t>протиправних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 </a:t>
            </a:r>
            <a:r>
              <a:rPr lang="ru-RU" dirty="0" err="1"/>
              <a:t>емоційного</a:t>
            </a:r>
            <a:r>
              <a:rPr lang="ru-RU" dirty="0"/>
              <a:t> стану,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суттєво</a:t>
            </a:r>
            <a:r>
              <a:rPr lang="ru-RU" dirty="0"/>
              <a:t> </a:t>
            </a:r>
            <a:r>
              <a:rPr lang="ru-RU" dirty="0" err="1"/>
              <a:t>вплинув</a:t>
            </a:r>
            <a:r>
              <a:rPr lang="ru-RU" dirty="0"/>
              <a:t> на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свідомість</a:t>
            </a:r>
            <a:r>
              <a:rPr lang="ru-RU" dirty="0"/>
              <a:t> і </a:t>
            </a:r>
            <a:r>
              <a:rPr lang="ru-RU" dirty="0" err="1"/>
              <a:t>поведінку</a:t>
            </a:r>
            <a:r>
              <a:rPr lang="ru-RU" dirty="0"/>
              <a:t>. </a:t>
            </a:r>
          </a:p>
          <a:p>
            <a:pPr algn="just"/>
            <a:endParaRPr lang="ru-RU" dirty="0"/>
          </a:p>
          <a:p>
            <a:pPr algn="just"/>
            <a:r>
              <a:rPr lang="ru-RU" b="1" i="1" dirty="0" err="1"/>
              <a:t>Основні</a:t>
            </a:r>
            <a:r>
              <a:rPr lang="ru-RU" b="1" i="1" dirty="0"/>
              <a:t> </a:t>
            </a:r>
            <a:r>
              <a:rPr lang="ru-RU" b="1" i="1" dirty="0" err="1"/>
              <a:t>питання</a:t>
            </a:r>
            <a:r>
              <a:rPr lang="ru-RU" b="1" i="1" dirty="0"/>
              <a:t> (</a:t>
            </a:r>
            <a:r>
              <a:rPr lang="ru-RU" b="1" i="1" dirty="0" err="1"/>
              <a:t>завдання</a:t>
            </a:r>
            <a:r>
              <a:rPr lang="ru-RU" b="1" i="1" dirty="0"/>
              <a:t>), </a:t>
            </a:r>
            <a:r>
              <a:rPr lang="ru-RU" b="1" i="1" dirty="0" err="1"/>
              <a:t>що</a:t>
            </a:r>
            <a:r>
              <a:rPr lang="ru-RU" b="1" i="1" dirty="0"/>
              <a:t> </a:t>
            </a:r>
            <a:r>
              <a:rPr lang="ru-RU" b="1" i="1" dirty="0" err="1"/>
              <a:t>вирішуються</a:t>
            </a:r>
            <a:r>
              <a:rPr lang="ru-RU" b="1" i="1" dirty="0"/>
              <a:t> </a:t>
            </a:r>
            <a:r>
              <a:rPr lang="ru-RU" b="1" i="1" dirty="0" err="1"/>
              <a:t>експертом</a:t>
            </a:r>
            <a:r>
              <a:rPr lang="ru-RU" b="1" i="1" dirty="0"/>
              <a:t>: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/>
              <a:t>У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емоційному</a:t>
            </a:r>
            <a:r>
              <a:rPr lang="ru-RU" dirty="0"/>
              <a:t> </a:t>
            </a:r>
            <a:r>
              <a:rPr lang="ru-RU" dirty="0" err="1"/>
              <a:t>стані</a:t>
            </a:r>
            <a:r>
              <a:rPr lang="ru-RU" dirty="0"/>
              <a:t> </a:t>
            </a:r>
            <a:r>
              <a:rPr lang="ru-RU" dirty="0" err="1"/>
              <a:t>перебувала</a:t>
            </a:r>
            <a:r>
              <a:rPr lang="ru-RU" dirty="0"/>
              <a:t> </a:t>
            </a:r>
            <a:r>
              <a:rPr lang="ru-RU" dirty="0" err="1"/>
              <a:t>підекспертна</a:t>
            </a:r>
            <a:r>
              <a:rPr lang="ru-RU" dirty="0"/>
              <a:t> особа на момент </a:t>
            </a:r>
            <a:r>
              <a:rPr lang="ru-RU" dirty="0" err="1"/>
              <a:t>скоєння</a:t>
            </a:r>
            <a:r>
              <a:rPr lang="ru-RU" dirty="0"/>
              <a:t> </a:t>
            </a:r>
            <a:r>
              <a:rPr lang="ru-RU" dirty="0" err="1"/>
              <a:t>інкримінованого</a:t>
            </a:r>
            <a:r>
              <a:rPr lang="ru-RU" dirty="0"/>
              <a:t> </a:t>
            </a:r>
            <a:r>
              <a:rPr lang="ru-RU" dirty="0" err="1"/>
              <a:t>їй</a:t>
            </a:r>
            <a:r>
              <a:rPr lang="ru-RU" dirty="0"/>
              <a:t> </a:t>
            </a:r>
            <a:r>
              <a:rPr lang="ru-RU" dirty="0" err="1"/>
              <a:t>діяння</a:t>
            </a:r>
            <a:r>
              <a:rPr lang="ru-RU" dirty="0"/>
              <a:t>?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перебувала</a:t>
            </a:r>
            <a:r>
              <a:rPr lang="ru-RU" dirty="0"/>
              <a:t> </a:t>
            </a:r>
            <a:r>
              <a:rPr lang="ru-RU" dirty="0" err="1"/>
              <a:t>підекспертна</a:t>
            </a:r>
            <a:r>
              <a:rPr lang="ru-RU" dirty="0"/>
              <a:t> особа в </a:t>
            </a:r>
            <a:r>
              <a:rPr lang="ru-RU" dirty="0" err="1"/>
              <a:t>стані</a:t>
            </a:r>
            <a:r>
              <a:rPr lang="ru-RU" dirty="0"/>
              <a:t> </a:t>
            </a:r>
            <a:r>
              <a:rPr lang="ru-RU" dirty="0" err="1"/>
              <a:t>вираженого</a:t>
            </a:r>
            <a:r>
              <a:rPr lang="ru-RU" dirty="0"/>
              <a:t> </a:t>
            </a:r>
            <a:r>
              <a:rPr lang="ru-RU" dirty="0" err="1"/>
              <a:t>емоційного</a:t>
            </a:r>
            <a:r>
              <a:rPr lang="ru-RU" dirty="0"/>
              <a:t> </a:t>
            </a:r>
            <a:r>
              <a:rPr lang="ru-RU" dirty="0" err="1"/>
              <a:t>збудження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вираженого</a:t>
            </a:r>
            <a:r>
              <a:rPr lang="ru-RU" dirty="0"/>
              <a:t> </a:t>
            </a:r>
            <a:r>
              <a:rPr lang="ru-RU" dirty="0" err="1"/>
              <a:t>емоційного</a:t>
            </a:r>
            <a:r>
              <a:rPr lang="ru-RU" dirty="0"/>
              <a:t> </a:t>
            </a:r>
            <a:r>
              <a:rPr lang="ru-RU" dirty="0" err="1"/>
              <a:t>напруження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розглядатися</a:t>
            </a:r>
            <a:r>
              <a:rPr lang="ru-RU" dirty="0"/>
              <a:t> як </a:t>
            </a:r>
            <a:r>
              <a:rPr lang="ru-RU" dirty="0" err="1"/>
              <a:t>психологічна</a:t>
            </a:r>
            <a:r>
              <a:rPr lang="ru-RU" dirty="0"/>
              <a:t> </a:t>
            </a:r>
            <a:r>
              <a:rPr lang="ru-RU" dirty="0" err="1"/>
              <a:t>підстава</a:t>
            </a:r>
            <a:r>
              <a:rPr lang="ru-RU" dirty="0"/>
              <a:t> стану сильного душевного </a:t>
            </a:r>
            <a:r>
              <a:rPr lang="ru-RU" dirty="0" err="1"/>
              <a:t>хвилювання</a:t>
            </a:r>
            <a:r>
              <a:rPr lang="ru-RU" dirty="0"/>
              <a:t>? 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перебувала</a:t>
            </a:r>
            <a:r>
              <a:rPr lang="ru-RU" dirty="0"/>
              <a:t> </a:t>
            </a:r>
            <a:r>
              <a:rPr lang="ru-RU" dirty="0" err="1"/>
              <a:t>підекспертна</a:t>
            </a:r>
            <a:r>
              <a:rPr lang="ru-RU" dirty="0"/>
              <a:t> особа на момент </a:t>
            </a:r>
            <a:r>
              <a:rPr lang="ru-RU" dirty="0" err="1"/>
              <a:t>скоєння</a:t>
            </a:r>
            <a:r>
              <a:rPr lang="ru-RU" dirty="0"/>
              <a:t> </a:t>
            </a:r>
            <a:r>
              <a:rPr lang="ru-RU" dirty="0" err="1"/>
              <a:t>інкримінованих</a:t>
            </a:r>
            <a:r>
              <a:rPr lang="ru-RU" dirty="0"/>
              <a:t> </a:t>
            </a:r>
            <a:r>
              <a:rPr lang="ru-RU" dirty="0" err="1"/>
              <a:t>їй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 у </a:t>
            </a:r>
            <a:r>
              <a:rPr lang="ru-RU" dirty="0" err="1"/>
              <a:t>стані</a:t>
            </a:r>
            <a:r>
              <a:rPr lang="ru-RU" dirty="0"/>
              <a:t> </a:t>
            </a:r>
            <a:r>
              <a:rPr lang="ru-RU" dirty="0" err="1"/>
              <a:t>фізіологічного</a:t>
            </a:r>
            <a:r>
              <a:rPr lang="ru-RU" dirty="0"/>
              <a:t> </a:t>
            </a:r>
            <a:r>
              <a:rPr lang="ru-RU" dirty="0" err="1"/>
              <a:t>афекту</a:t>
            </a:r>
            <a:r>
              <a:rPr lang="ru-RU" dirty="0"/>
              <a:t> як </a:t>
            </a:r>
            <a:r>
              <a:rPr lang="ru-RU" dirty="0" err="1"/>
              <a:t>психологічної</a:t>
            </a:r>
            <a:r>
              <a:rPr lang="ru-RU" dirty="0"/>
              <a:t> </a:t>
            </a:r>
            <a:r>
              <a:rPr lang="ru-RU" dirty="0" err="1"/>
              <a:t>підстави</a:t>
            </a:r>
            <a:r>
              <a:rPr lang="ru-RU" dirty="0"/>
              <a:t> сильного душевного </a:t>
            </a:r>
            <a:r>
              <a:rPr lang="ru-RU" dirty="0" err="1"/>
              <a:t>хвилювання</a:t>
            </a:r>
            <a:r>
              <a:rPr lang="ru-RU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9637870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A3FF200-CE9C-97BA-3F28-27AC5AE6B238}"/>
              </a:ext>
            </a:extLst>
          </p:cNvPr>
          <p:cNvSpPr txBox="1"/>
          <p:nvPr/>
        </p:nvSpPr>
        <p:spPr>
          <a:xfrm>
            <a:off x="417871" y="474345"/>
            <a:ext cx="8308258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2. </a:t>
            </a:r>
            <a:r>
              <a:rPr lang="ru-RU" b="1" dirty="0" err="1">
                <a:solidFill>
                  <a:srgbClr val="C00000"/>
                </a:solidFill>
              </a:rPr>
              <a:t>Судово-психологічна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експертиза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індивідуально-психологічних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особливостей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підозрюваного</a:t>
            </a:r>
            <a:r>
              <a:rPr lang="ru-RU" b="1" dirty="0">
                <a:solidFill>
                  <a:srgbClr val="C00000"/>
                </a:solidFill>
              </a:rPr>
              <a:t>, </a:t>
            </a:r>
            <a:r>
              <a:rPr lang="ru-RU" b="1" dirty="0" err="1">
                <a:solidFill>
                  <a:srgbClr val="C00000"/>
                </a:solidFill>
              </a:rPr>
              <a:t>обвинуваченого</a:t>
            </a:r>
            <a:r>
              <a:rPr lang="ru-RU" b="1" dirty="0">
                <a:solidFill>
                  <a:srgbClr val="C00000"/>
                </a:solidFill>
              </a:rPr>
              <a:t> </a:t>
            </a:r>
          </a:p>
          <a:p>
            <a:pPr algn="just"/>
            <a:endParaRPr lang="ru-RU" dirty="0"/>
          </a:p>
          <a:p>
            <a:pPr algn="just"/>
            <a:r>
              <a:rPr lang="ru-RU" dirty="0" err="1"/>
              <a:t>Зазначена</a:t>
            </a:r>
            <a:r>
              <a:rPr lang="ru-RU" dirty="0"/>
              <a:t> </a:t>
            </a:r>
            <a:r>
              <a:rPr lang="ru-RU" dirty="0" err="1"/>
              <a:t>експертиза</a:t>
            </a:r>
            <a:r>
              <a:rPr lang="ru-RU" dirty="0"/>
              <a:t> проводиться у </a:t>
            </a:r>
            <a:r>
              <a:rPr lang="ru-RU" dirty="0" err="1"/>
              <a:t>відповідності</a:t>
            </a:r>
            <a:r>
              <a:rPr lang="ru-RU" dirty="0"/>
              <a:t> до п. 4) ч.1 ст. 91 КПК </a:t>
            </a:r>
            <a:r>
              <a:rPr lang="ru-RU" dirty="0" err="1"/>
              <a:t>України</a:t>
            </a:r>
            <a:r>
              <a:rPr lang="ru-RU" dirty="0"/>
              <a:t>. </a:t>
            </a:r>
          </a:p>
          <a:p>
            <a:pPr algn="just"/>
            <a:r>
              <a:rPr lang="ru-RU" dirty="0"/>
              <a:t>До </a:t>
            </a:r>
            <a:r>
              <a:rPr lang="ru-RU" dirty="0" err="1"/>
              <a:t>компетенції</a:t>
            </a:r>
            <a:r>
              <a:rPr lang="ru-RU" dirty="0"/>
              <a:t> судового </a:t>
            </a:r>
            <a:r>
              <a:rPr lang="ru-RU" dirty="0" err="1"/>
              <a:t>експерта</a:t>
            </a:r>
            <a:r>
              <a:rPr lang="ru-RU" dirty="0"/>
              <a:t> психолога,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виконує</a:t>
            </a:r>
            <a:r>
              <a:rPr lang="ru-RU" dirty="0"/>
              <a:t> </a:t>
            </a:r>
            <a:r>
              <a:rPr lang="ru-RU" dirty="0" err="1"/>
              <a:t>судово-психологічну</a:t>
            </a:r>
            <a:r>
              <a:rPr lang="ru-RU" dirty="0"/>
              <a:t> </a:t>
            </a:r>
            <a:r>
              <a:rPr lang="ru-RU" dirty="0" err="1"/>
              <a:t>експертизу</a:t>
            </a:r>
            <a:r>
              <a:rPr lang="ru-RU" dirty="0"/>
              <a:t> </a:t>
            </a:r>
            <a:r>
              <a:rPr lang="ru-RU" dirty="0" err="1"/>
              <a:t>зазначеного</a:t>
            </a:r>
            <a:r>
              <a:rPr lang="ru-RU" dirty="0"/>
              <a:t> предметного виду, </a:t>
            </a:r>
            <a:r>
              <a:rPr lang="ru-RU" dirty="0" err="1"/>
              <a:t>відноситься</a:t>
            </a:r>
            <a:r>
              <a:rPr lang="ru-RU" dirty="0"/>
              <a:t> </a:t>
            </a:r>
            <a:r>
              <a:rPr lang="ru-RU" dirty="0" err="1"/>
              <a:t>встановлення</a:t>
            </a:r>
            <a:r>
              <a:rPr lang="ru-RU" dirty="0"/>
              <a:t> </a:t>
            </a:r>
            <a:r>
              <a:rPr lang="ru-RU" dirty="0" err="1"/>
              <a:t>індивідуально-психологічних</a:t>
            </a:r>
            <a:r>
              <a:rPr lang="ru-RU" dirty="0"/>
              <a:t> </a:t>
            </a:r>
            <a:r>
              <a:rPr lang="ru-RU" dirty="0" err="1"/>
              <a:t>особливостей</a:t>
            </a:r>
            <a:r>
              <a:rPr lang="ru-RU" dirty="0"/>
              <a:t> </a:t>
            </a:r>
            <a:r>
              <a:rPr lang="ru-RU" dirty="0" err="1"/>
              <a:t>підозрюваного</a:t>
            </a:r>
            <a:r>
              <a:rPr lang="ru-RU" dirty="0"/>
              <a:t>, </a:t>
            </a:r>
            <a:r>
              <a:rPr lang="ru-RU" dirty="0" err="1"/>
              <a:t>обвинуваченого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юридичне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. </a:t>
            </a:r>
          </a:p>
          <a:p>
            <a:pPr algn="just"/>
            <a:endParaRPr lang="ru-RU" dirty="0"/>
          </a:p>
          <a:p>
            <a:pPr algn="just"/>
            <a:r>
              <a:rPr lang="ru-RU" b="1" i="1" dirty="0" err="1"/>
              <a:t>Основні</a:t>
            </a:r>
            <a:r>
              <a:rPr lang="ru-RU" b="1" i="1" dirty="0"/>
              <a:t> </a:t>
            </a:r>
            <a:r>
              <a:rPr lang="ru-RU" b="1" i="1" dirty="0" err="1"/>
              <a:t>питання</a:t>
            </a:r>
            <a:r>
              <a:rPr lang="ru-RU" b="1" i="1" dirty="0"/>
              <a:t>, </a:t>
            </a:r>
            <a:r>
              <a:rPr lang="ru-RU" b="1" i="1" dirty="0" err="1"/>
              <a:t>що</a:t>
            </a:r>
            <a:r>
              <a:rPr lang="ru-RU" b="1" i="1" dirty="0"/>
              <a:t> </a:t>
            </a:r>
            <a:r>
              <a:rPr lang="ru-RU" b="1" i="1" dirty="0" err="1"/>
              <a:t>ставляться</a:t>
            </a:r>
            <a:r>
              <a:rPr lang="ru-RU" b="1" i="1" dirty="0"/>
              <a:t> на </a:t>
            </a:r>
            <a:r>
              <a:rPr lang="ru-RU" b="1" i="1" dirty="0" err="1"/>
              <a:t>вирішення</a:t>
            </a:r>
            <a:r>
              <a:rPr lang="ru-RU" b="1" i="1" dirty="0"/>
              <a:t> </a:t>
            </a:r>
            <a:r>
              <a:rPr lang="ru-RU" b="1" i="1" dirty="0" err="1"/>
              <a:t>експертизи</a:t>
            </a:r>
            <a:r>
              <a:rPr lang="ru-RU" b="1" i="1" dirty="0"/>
              <a:t>: 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індивідуально-психологічні</a:t>
            </a:r>
            <a:r>
              <a:rPr lang="ru-RU" dirty="0"/>
              <a:t> </a:t>
            </a:r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підекспертна</a:t>
            </a:r>
            <a:r>
              <a:rPr lang="ru-RU" dirty="0"/>
              <a:t> особа?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підекспертна</a:t>
            </a:r>
            <a:r>
              <a:rPr lang="ru-RU" dirty="0"/>
              <a:t> особа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індивідуально-психологічні</a:t>
            </a:r>
            <a:r>
              <a:rPr lang="ru-RU" dirty="0"/>
              <a:t> </a:t>
            </a:r>
            <a:r>
              <a:rPr lang="ru-RU" dirty="0" err="1"/>
              <a:t>особливості</a:t>
            </a:r>
            <a:r>
              <a:rPr lang="ru-RU" dirty="0"/>
              <a:t>, як (</a:t>
            </a:r>
            <a:r>
              <a:rPr lang="ru-RU" dirty="0" err="1"/>
              <a:t>зазначається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саме</a:t>
            </a:r>
            <a:r>
              <a:rPr lang="ru-RU" dirty="0"/>
              <a:t> </a:t>
            </a:r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особистості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для </a:t>
            </a:r>
            <a:r>
              <a:rPr lang="ru-RU" dirty="0" err="1"/>
              <a:t>слідства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суду: </a:t>
            </a:r>
            <a:r>
              <a:rPr lang="ru-RU" dirty="0" err="1"/>
              <a:t>підвищена</a:t>
            </a:r>
            <a:r>
              <a:rPr lang="ru-RU" dirty="0"/>
              <a:t> </a:t>
            </a:r>
            <a:r>
              <a:rPr lang="ru-RU" dirty="0" err="1"/>
              <a:t>агресивність</a:t>
            </a:r>
            <a:r>
              <a:rPr lang="ru-RU" dirty="0"/>
              <a:t>, </a:t>
            </a:r>
            <a:r>
              <a:rPr lang="ru-RU" dirty="0" err="1"/>
              <a:t>імпульсивність</a:t>
            </a:r>
            <a:r>
              <a:rPr lang="ru-RU" dirty="0"/>
              <a:t>, </a:t>
            </a:r>
            <a:r>
              <a:rPr lang="ru-RU" dirty="0" err="1"/>
              <a:t>підкореність</a:t>
            </a:r>
            <a:r>
              <a:rPr lang="ru-RU" dirty="0"/>
              <a:t>, </a:t>
            </a:r>
            <a:r>
              <a:rPr lang="ru-RU" dirty="0" err="1"/>
              <a:t>жорстокість</a:t>
            </a:r>
            <a:r>
              <a:rPr lang="ru-RU" dirty="0"/>
              <a:t>, </a:t>
            </a:r>
            <a:r>
              <a:rPr lang="ru-RU" dirty="0" err="1"/>
              <a:t>підвищена</a:t>
            </a:r>
            <a:r>
              <a:rPr lang="ru-RU" dirty="0"/>
              <a:t> </a:t>
            </a:r>
            <a:r>
              <a:rPr lang="ru-RU" dirty="0" err="1"/>
              <a:t>збудливість</a:t>
            </a:r>
            <a:r>
              <a:rPr lang="ru-RU" dirty="0"/>
              <a:t>, </a:t>
            </a:r>
            <a:r>
              <a:rPr lang="ru-RU" dirty="0" err="1"/>
              <a:t>ригідність</a:t>
            </a:r>
            <a:r>
              <a:rPr lang="ru-RU" dirty="0"/>
              <a:t>, </a:t>
            </a:r>
            <a:r>
              <a:rPr lang="ru-RU" dirty="0" err="1"/>
              <a:t>нерішучість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)? 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психологічні</a:t>
            </a:r>
            <a:r>
              <a:rPr lang="ru-RU" dirty="0"/>
              <a:t> </a:t>
            </a:r>
            <a:r>
              <a:rPr lang="ru-RU" dirty="0" err="1"/>
              <a:t>особисті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та </a:t>
            </a:r>
            <a:r>
              <a:rPr lang="ru-RU" dirty="0" err="1"/>
              <a:t>провідні</a:t>
            </a:r>
            <a:r>
              <a:rPr lang="ru-RU" dirty="0"/>
              <a:t> </a:t>
            </a:r>
            <a:r>
              <a:rPr lang="ru-RU" dirty="0" err="1"/>
              <a:t>мотиваційні</a:t>
            </a:r>
            <a:r>
              <a:rPr lang="ru-RU" dirty="0"/>
              <a:t> </a:t>
            </a:r>
            <a:r>
              <a:rPr lang="ru-RU" dirty="0" err="1"/>
              <a:t>чинники</a:t>
            </a:r>
            <a:r>
              <a:rPr lang="ru-RU" dirty="0"/>
              <a:t> </a:t>
            </a:r>
            <a:r>
              <a:rPr lang="ru-RU" dirty="0" err="1"/>
              <a:t>поведінки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підекспертна</a:t>
            </a:r>
            <a:r>
              <a:rPr lang="ru-RU" dirty="0"/>
              <a:t> особа? У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зв’язку</a:t>
            </a:r>
            <a:r>
              <a:rPr lang="ru-RU" dirty="0"/>
              <a:t> вони </a:t>
            </a:r>
            <a:r>
              <a:rPr lang="ru-RU" dirty="0" err="1"/>
              <a:t>перебувають</a:t>
            </a:r>
            <a:r>
              <a:rPr lang="ru-RU" dirty="0"/>
              <a:t> з </a:t>
            </a:r>
            <a:r>
              <a:rPr lang="ru-RU" dirty="0" err="1"/>
              <a:t>обставинами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досліджуються</a:t>
            </a:r>
            <a:r>
              <a:rPr lang="ru-RU" dirty="0"/>
              <a:t> у </a:t>
            </a:r>
            <a:r>
              <a:rPr lang="ru-RU" dirty="0" err="1"/>
              <a:t>справі</a:t>
            </a:r>
            <a:r>
              <a:rPr lang="ru-RU" dirty="0"/>
              <a:t>? 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 err="1"/>
              <a:t>Чи</a:t>
            </a:r>
            <a:r>
              <a:rPr lang="ru-RU" dirty="0"/>
              <a:t> могли </a:t>
            </a:r>
            <a:r>
              <a:rPr lang="ru-RU" dirty="0" err="1"/>
              <a:t>індивідуально-психологічні</a:t>
            </a:r>
            <a:r>
              <a:rPr lang="ru-RU" dirty="0"/>
              <a:t> </a:t>
            </a:r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підекспертної</a:t>
            </a:r>
            <a:r>
              <a:rPr lang="ru-RU" dirty="0"/>
              <a:t> особи </a:t>
            </a:r>
            <a:r>
              <a:rPr lang="ru-RU" dirty="0" err="1"/>
              <a:t>суттєво</a:t>
            </a:r>
            <a:r>
              <a:rPr lang="ru-RU" dirty="0"/>
              <a:t> </a:t>
            </a:r>
            <a:r>
              <a:rPr lang="ru-RU" dirty="0" err="1"/>
              <a:t>вплинути</a:t>
            </a:r>
            <a:r>
              <a:rPr lang="ru-RU" dirty="0"/>
              <a:t> на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поведінку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скоєння</a:t>
            </a:r>
            <a:r>
              <a:rPr lang="ru-RU" dirty="0"/>
              <a:t> нею </a:t>
            </a:r>
            <a:r>
              <a:rPr lang="ru-RU" dirty="0" err="1"/>
              <a:t>інкримінованих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? 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24498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A3FF200-CE9C-97BA-3F28-27AC5AE6B238}"/>
              </a:ext>
            </a:extLst>
          </p:cNvPr>
          <p:cNvSpPr txBox="1"/>
          <p:nvPr/>
        </p:nvSpPr>
        <p:spPr>
          <a:xfrm>
            <a:off x="417871" y="394692"/>
            <a:ext cx="8308258" cy="64633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3. </a:t>
            </a:r>
            <a:r>
              <a:rPr lang="ru-RU" b="1" dirty="0" err="1">
                <a:solidFill>
                  <a:srgbClr val="C00000"/>
                </a:solidFill>
              </a:rPr>
              <a:t>Судово-психологічна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експертиза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здатності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неповнолітнього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підозрюваного</a:t>
            </a:r>
            <a:r>
              <a:rPr lang="ru-RU" b="1" dirty="0">
                <a:solidFill>
                  <a:srgbClr val="C00000"/>
                </a:solidFill>
              </a:rPr>
              <a:t>, </a:t>
            </a:r>
            <a:r>
              <a:rPr lang="ru-RU" b="1" dirty="0" err="1">
                <a:solidFill>
                  <a:srgbClr val="C00000"/>
                </a:solidFill>
              </a:rPr>
              <a:t>обвинуваченого</a:t>
            </a:r>
            <a:r>
              <a:rPr lang="ru-RU" b="1" dirty="0">
                <a:solidFill>
                  <a:srgbClr val="C00000"/>
                </a:solidFill>
              </a:rPr>
              <a:t> у </a:t>
            </a:r>
            <a:r>
              <a:rPr lang="ru-RU" b="1" dirty="0" err="1">
                <a:solidFill>
                  <a:srgbClr val="C00000"/>
                </a:solidFill>
              </a:rPr>
              <a:t>повній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мірі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усвідомлювати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значення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своїх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дій</a:t>
            </a:r>
            <a:r>
              <a:rPr lang="ru-RU" b="1" dirty="0">
                <a:solidFill>
                  <a:srgbClr val="C00000"/>
                </a:solidFill>
              </a:rPr>
              <a:t> та </a:t>
            </a:r>
            <a:r>
              <a:rPr lang="ru-RU" b="1" dirty="0" err="1">
                <a:solidFill>
                  <a:srgbClr val="C00000"/>
                </a:solidFill>
              </a:rPr>
              <a:t>керувати</a:t>
            </a:r>
            <a:r>
              <a:rPr lang="ru-RU" b="1" dirty="0">
                <a:solidFill>
                  <a:srgbClr val="C00000"/>
                </a:solidFill>
              </a:rPr>
              <a:t> ними</a:t>
            </a:r>
          </a:p>
          <a:p>
            <a:pPr algn="just"/>
            <a:endParaRPr lang="ru-RU" dirty="0"/>
          </a:p>
          <a:p>
            <a:pPr algn="just"/>
            <a:r>
              <a:rPr lang="ru-RU" dirty="0" err="1"/>
              <a:t>Вказана</a:t>
            </a:r>
            <a:r>
              <a:rPr lang="ru-RU" dirty="0"/>
              <a:t> </a:t>
            </a:r>
            <a:r>
              <a:rPr lang="ru-RU" dirty="0" err="1"/>
              <a:t>експертиза</a:t>
            </a:r>
            <a:r>
              <a:rPr lang="ru-RU" dirty="0"/>
              <a:t> проводиться у </a:t>
            </a:r>
            <a:r>
              <a:rPr lang="ru-RU" dirty="0" err="1"/>
              <a:t>відповідності</a:t>
            </a:r>
            <a:r>
              <a:rPr lang="ru-RU" dirty="0"/>
              <a:t> до п. 4) ч.1 ст. 91, п. 1) ч.1 ст. 485 КПК </a:t>
            </a:r>
            <a:r>
              <a:rPr lang="ru-RU" dirty="0" err="1"/>
              <a:t>України</a:t>
            </a:r>
            <a:r>
              <a:rPr lang="ru-RU" dirty="0"/>
              <a:t> та ч.2 ст. 486 КПК </a:t>
            </a:r>
            <a:r>
              <a:rPr lang="ru-RU" dirty="0" err="1"/>
              <a:t>України</a:t>
            </a:r>
            <a:r>
              <a:rPr lang="ru-RU" dirty="0"/>
              <a:t>. </a:t>
            </a:r>
          </a:p>
          <a:p>
            <a:pPr algn="just"/>
            <a:r>
              <a:rPr lang="ru-RU" dirty="0"/>
              <a:t>До </a:t>
            </a:r>
            <a:r>
              <a:rPr lang="ru-RU" dirty="0" err="1"/>
              <a:t>компетенції</a:t>
            </a:r>
            <a:r>
              <a:rPr lang="ru-RU" dirty="0"/>
              <a:t> судового </a:t>
            </a:r>
            <a:r>
              <a:rPr lang="ru-RU" dirty="0" err="1"/>
              <a:t>експерта</a:t>
            </a:r>
            <a:r>
              <a:rPr lang="ru-RU" dirty="0"/>
              <a:t>-психолога, </a:t>
            </a:r>
            <a:r>
              <a:rPr lang="ru-RU" dirty="0" err="1"/>
              <a:t>який</a:t>
            </a:r>
            <a:r>
              <a:rPr lang="ru-RU" dirty="0"/>
              <a:t> проводить </a:t>
            </a:r>
            <a:r>
              <a:rPr lang="ru-RU" dirty="0" err="1"/>
              <a:t>експертизу</a:t>
            </a:r>
            <a:r>
              <a:rPr lang="ru-RU" dirty="0"/>
              <a:t> </a:t>
            </a:r>
            <a:r>
              <a:rPr lang="ru-RU" dirty="0" err="1"/>
              <a:t>зазначеного</a:t>
            </a:r>
            <a:r>
              <a:rPr lang="ru-RU" dirty="0"/>
              <a:t> виду, </a:t>
            </a:r>
            <a:r>
              <a:rPr lang="ru-RU" dirty="0" err="1"/>
              <a:t>відносяться</a:t>
            </a:r>
            <a:r>
              <a:rPr lang="ru-RU" dirty="0"/>
              <a:t> </a:t>
            </a:r>
            <a:r>
              <a:rPr lang="ru-RU" dirty="0" err="1"/>
              <a:t>питання</a:t>
            </a:r>
            <a:r>
              <a:rPr lang="ru-RU" dirty="0"/>
              <a:t> </a:t>
            </a:r>
            <a:r>
              <a:rPr lang="ru-RU" dirty="0" err="1"/>
              <a:t>психологічного</a:t>
            </a:r>
            <a:r>
              <a:rPr lang="ru-RU" dirty="0"/>
              <a:t> </a:t>
            </a:r>
            <a:r>
              <a:rPr lang="ru-RU" dirty="0" err="1"/>
              <a:t>змісту</a:t>
            </a:r>
            <a:r>
              <a:rPr lang="ru-RU" dirty="0"/>
              <a:t> (</a:t>
            </a:r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особистості</a:t>
            </a:r>
            <a:r>
              <a:rPr lang="ru-RU" dirty="0"/>
              <a:t>, </a:t>
            </a:r>
            <a:r>
              <a:rPr lang="ru-RU" dirty="0" err="1"/>
              <a:t>психічні</a:t>
            </a:r>
            <a:r>
              <a:rPr lang="ru-RU" dirty="0"/>
              <a:t> </a:t>
            </a:r>
            <a:r>
              <a:rPr lang="ru-RU" dirty="0" err="1"/>
              <a:t>стани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юридичне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при </a:t>
            </a:r>
            <a:r>
              <a:rPr lang="ru-RU" dirty="0" err="1"/>
              <a:t>розслідуванні</a:t>
            </a:r>
            <a:r>
              <a:rPr lang="ru-RU" dirty="0"/>
              <a:t> </a:t>
            </a:r>
            <a:r>
              <a:rPr lang="ru-RU" dirty="0" err="1"/>
              <a:t>конкретної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обвинуваченої</a:t>
            </a:r>
            <a:r>
              <a:rPr lang="ru-RU" dirty="0"/>
              <a:t> (</a:t>
            </a:r>
            <a:r>
              <a:rPr lang="ru-RU" dirty="0" err="1"/>
              <a:t>підозрюваної</a:t>
            </a:r>
            <a:r>
              <a:rPr lang="ru-RU" dirty="0"/>
              <a:t>) </a:t>
            </a:r>
            <a:r>
              <a:rPr lang="ru-RU" dirty="0" err="1"/>
              <a:t>неповнолітньої</a:t>
            </a:r>
            <a:r>
              <a:rPr lang="ru-RU" dirty="0"/>
              <a:t> особи. </a:t>
            </a:r>
          </a:p>
          <a:p>
            <a:pPr algn="just"/>
            <a:endParaRPr lang="ru-RU" dirty="0"/>
          </a:p>
          <a:p>
            <a:pPr algn="just"/>
            <a:r>
              <a:rPr lang="ru-RU" b="1" i="1" dirty="0" err="1"/>
              <a:t>Основними</a:t>
            </a:r>
            <a:r>
              <a:rPr lang="ru-RU" b="1" i="1" dirty="0"/>
              <a:t> </a:t>
            </a:r>
            <a:r>
              <a:rPr lang="ru-RU" b="1" i="1" dirty="0" err="1"/>
              <a:t>питаннями</a:t>
            </a:r>
            <a:r>
              <a:rPr lang="ru-RU" b="1" i="1" dirty="0"/>
              <a:t> (</a:t>
            </a:r>
            <a:r>
              <a:rPr lang="ru-RU" b="1" i="1" dirty="0" err="1"/>
              <a:t>завданнями</a:t>
            </a:r>
            <a:r>
              <a:rPr lang="ru-RU" b="1" i="1" dirty="0"/>
              <a:t>), </a:t>
            </a:r>
            <a:r>
              <a:rPr lang="ru-RU" b="1" i="1" dirty="0" err="1"/>
              <a:t>що</a:t>
            </a:r>
            <a:r>
              <a:rPr lang="ru-RU" b="1" i="1" dirty="0"/>
              <a:t> </a:t>
            </a:r>
            <a:r>
              <a:rPr lang="ru-RU" b="1" i="1" dirty="0" err="1"/>
              <a:t>ставляться</a:t>
            </a:r>
            <a:r>
              <a:rPr lang="ru-RU" b="1" i="1" dirty="0"/>
              <a:t> на </a:t>
            </a:r>
            <a:r>
              <a:rPr lang="ru-RU" b="1" i="1" dirty="0" err="1"/>
              <a:t>вирішення</a:t>
            </a:r>
            <a:r>
              <a:rPr lang="ru-RU" b="1" i="1" dirty="0"/>
              <a:t> </a:t>
            </a:r>
            <a:r>
              <a:rPr lang="ru-RU" b="1" i="1" dirty="0" err="1"/>
              <a:t>експертизи</a:t>
            </a:r>
            <a:r>
              <a:rPr lang="ru-RU" b="1" i="1" dirty="0"/>
              <a:t> є: 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здатна</a:t>
            </a:r>
            <a:r>
              <a:rPr lang="ru-RU" dirty="0"/>
              <a:t> </a:t>
            </a:r>
            <a:r>
              <a:rPr lang="ru-RU" dirty="0" err="1"/>
              <a:t>неповнолітня</a:t>
            </a:r>
            <a:r>
              <a:rPr lang="ru-RU" dirty="0"/>
              <a:t> особа, </a:t>
            </a:r>
            <a:r>
              <a:rPr lang="ru-RU" dirty="0" err="1"/>
              <a:t>виходячи</a:t>
            </a:r>
            <a:r>
              <a:rPr lang="ru-RU" dirty="0"/>
              <a:t> з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розумового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, </a:t>
            </a:r>
            <a:r>
              <a:rPr lang="ru-RU" dirty="0" err="1"/>
              <a:t>індивідуально-психологічних</a:t>
            </a:r>
            <a:r>
              <a:rPr lang="ru-RU" dirty="0"/>
              <a:t> </a:t>
            </a:r>
            <a:r>
              <a:rPr lang="ru-RU" dirty="0" err="1"/>
              <a:t>особливостей</a:t>
            </a:r>
            <a:r>
              <a:rPr lang="ru-RU" dirty="0"/>
              <a:t> та </a:t>
            </a:r>
            <a:r>
              <a:rPr lang="ru-RU" dirty="0" err="1"/>
              <a:t>конкретних</a:t>
            </a:r>
            <a:r>
              <a:rPr lang="ru-RU" dirty="0"/>
              <a:t> </a:t>
            </a:r>
            <a:r>
              <a:rPr lang="ru-RU" dirty="0" err="1"/>
              <a:t>обставин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 (</a:t>
            </a:r>
            <a:r>
              <a:rPr lang="ru-RU" dirty="0" err="1"/>
              <a:t>вказати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саме</a:t>
            </a:r>
            <a:r>
              <a:rPr lang="ru-RU" dirty="0"/>
              <a:t>) у </a:t>
            </a:r>
            <a:r>
              <a:rPr lang="ru-RU" dirty="0" err="1"/>
              <a:t>повній</a:t>
            </a:r>
            <a:r>
              <a:rPr lang="ru-RU" dirty="0"/>
              <a:t> </a:t>
            </a:r>
            <a:r>
              <a:rPr lang="ru-RU" dirty="0" err="1"/>
              <a:t>мірі</a:t>
            </a:r>
            <a:r>
              <a:rPr lang="ru-RU" dirty="0"/>
              <a:t> </a:t>
            </a:r>
            <a:r>
              <a:rPr lang="ru-RU" dirty="0" err="1"/>
              <a:t>усвідомлювати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? 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здатна</a:t>
            </a:r>
            <a:r>
              <a:rPr lang="ru-RU" dirty="0"/>
              <a:t> </a:t>
            </a:r>
            <a:r>
              <a:rPr lang="ru-RU" dirty="0" err="1"/>
              <a:t>неповнолітня</a:t>
            </a:r>
            <a:r>
              <a:rPr lang="ru-RU" dirty="0"/>
              <a:t> особа, </a:t>
            </a:r>
            <a:r>
              <a:rPr lang="ru-RU" dirty="0" err="1"/>
              <a:t>виходячи</a:t>
            </a:r>
            <a:r>
              <a:rPr lang="ru-RU" dirty="0"/>
              <a:t> з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розумового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, </a:t>
            </a:r>
            <a:r>
              <a:rPr lang="ru-RU" dirty="0" err="1"/>
              <a:t>індивідуально-психологічних</a:t>
            </a:r>
            <a:r>
              <a:rPr lang="ru-RU" dirty="0"/>
              <a:t> </a:t>
            </a:r>
            <a:r>
              <a:rPr lang="ru-RU" dirty="0" err="1"/>
              <a:t>особливостей</a:t>
            </a:r>
            <a:r>
              <a:rPr lang="ru-RU" dirty="0"/>
              <a:t> та </a:t>
            </a:r>
            <a:r>
              <a:rPr lang="ru-RU" dirty="0" err="1"/>
              <a:t>конкретних</a:t>
            </a:r>
            <a:r>
              <a:rPr lang="ru-RU" dirty="0"/>
              <a:t> </a:t>
            </a:r>
            <a:r>
              <a:rPr lang="ru-RU" dirty="0" err="1"/>
              <a:t>обставин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 (</a:t>
            </a:r>
            <a:r>
              <a:rPr lang="ru-RU" dirty="0" err="1"/>
              <a:t>вказати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саме</a:t>
            </a:r>
            <a:r>
              <a:rPr lang="ru-RU" dirty="0"/>
              <a:t>)  у </a:t>
            </a:r>
            <a:r>
              <a:rPr lang="ru-RU" dirty="0" err="1"/>
              <a:t>повній</a:t>
            </a:r>
            <a:r>
              <a:rPr lang="ru-RU" dirty="0"/>
              <a:t> </a:t>
            </a:r>
            <a:r>
              <a:rPr lang="ru-RU" dirty="0" err="1"/>
              <a:t>мірі</a:t>
            </a:r>
            <a:r>
              <a:rPr lang="ru-RU" dirty="0"/>
              <a:t> </a:t>
            </a:r>
            <a:r>
              <a:rPr lang="ru-RU" dirty="0" err="1"/>
              <a:t>керувати</a:t>
            </a:r>
            <a:r>
              <a:rPr lang="ru-RU" dirty="0"/>
              <a:t> </a:t>
            </a:r>
            <a:r>
              <a:rPr lang="ru-RU" dirty="0" err="1"/>
              <a:t>своїми</a:t>
            </a:r>
            <a:r>
              <a:rPr lang="ru-RU" dirty="0"/>
              <a:t> </a:t>
            </a:r>
            <a:r>
              <a:rPr lang="ru-RU" dirty="0" err="1"/>
              <a:t>діями</a:t>
            </a:r>
            <a:r>
              <a:rPr lang="ru-RU" dirty="0"/>
              <a:t>? 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неповнолітня</a:t>
            </a:r>
            <a:r>
              <a:rPr lang="ru-RU" dirty="0"/>
              <a:t> особа </a:t>
            </a:r>
            <a:r>
              <a:rPr lang="ru-RU" dirty="0" err="1"/>
              <a:t>відхилення</a:t>
            </a:r>
            <a:r>
              <a:rPr lang="ru-RU" dirty="0"/>
              <a:t> у </a:t>
            </a:r>
            <a:r>
              <a:rPr lang="ru-RU" dirty="0" err="1"/>
              <a:t>психічному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не є </a:t>
            </a:r>
            <a:r>
              <a:rPr lang="ru-RU" dirty="0" err="1"/>
              <a:t>виявами</a:t>
            </a:r>
            <a:r>
              <a:rPr lang="ru-RU" dirty="0"/>
              <a:t> </a:t>
            </a:r>
            <a:r>
              <a:rPr lang="ru-RU" dirty="0" err="1"/>
              <a:t>психічного</a:t>
            </a:r>
            <a:r>
              <a:rPr lang="ru-RU" dirty="0"/>
              <a:t> </a:t>
            </a:r>
            <a:r>
              <a:rPr lang="ru-RU" dirty="0" err="1"/>
              <a:t>захворювання</a:t>
            </a:r>
            <a:r>
              <a:rPr lang="ru-RU" dirty="0"/>
              <a:t>?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, то </a:t>
            </a:r>
            <a:r>
              <a:rPr lang="ru-RU" dirty="0" err="1"/>
              <a:t>якими</a:t>
            </a:r>
            <a:r>
              <a:rPr lang="ru-RU" dirty="0"/>
              <a:t> </a:t>
            </a:r>
            <a:r>
              <a:rPr lang="ru-RU" dirty="0" err="1"/>
              <a:t>саме</a:t>
            </a:r>
            <a:r>
              <a:rPr lang="ru-RU" dirty="0"/>
              <a:t> є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ознаки</a:t>
            </a:r>
            <a:r>
              <a:rPr lang="ru-RU" dirty="0"/>
              <a:t>?</a:t>
            </a:r>
          </a:p>
          <a:p>
            <a:pPr algn="just"/>
            <a:endParaRPr lang="ru-RU" dirty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02089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A3FF200-CE9C-97BA-3F28-27AC5AE6B238}"/>
              </a:ext>
            </a:extLst>
          </p:cNvPr>
          <p:cNvSpPr txBox="1"/>
          <p:nvPr/>
        </p:nvSpPr>
        <p:spPr>
          <a:xfrm>
            <a:off x="417871" y="394692"/>
            <a:ext cx="8308258" cy="64633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4. </a:t>
            </a:r>
            <a:r>
              <a:rPr lang="ru-RU" b="1" dirty="0" err="1">
                <a:solidFill>
                  <a:srgbClr val="C00000"/>
                </a:solidFill>
              </a:rPr>
              <a:t>Судово-психологічна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експертиза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здатності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свідка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або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потерпілого</a:t>
            </a:r>
            <a:r>
              <a:rPr lang="ru-RU" b="1" dirty="0">
                <a:solidFill>
                  <a:srgbClr val="C00000"/>
                </a:solidFill>
              </a:rPr>
              <a:t> правильно </a:t>
            </a:r>
            <a:r>
              <a:rPr lang="ru-RU" b="1" dirty="0" err="1">
                <a:solidFill>
                  <a:srgbClr val="C00000"/>
                </a:solidFill>
              </a:rPr>
              <a:t>сприймати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обставини</a:t>
            </a:r>
            <a:r>
              <a:rPr lang="ru-RU" b="1" dirty="0">
                <a:solidFill>
                  <a:srgbClr val="C00000"/>
                </a:solidFill>
              </a:rPr>
              <a:t>, </a:t>
            </a:r>
            <a:r>
              <a:rPr lang="ru-RU" b="1" dirty="0" err="1">
                <a:solidFill>
                  <a:srgbClr val="C00000"/>
                </a:solidFill>
              </a:rPr>
              <a:t>які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мають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значення</a:t>
            </a:r>
            <a:r>
              <a:rPr lang="ru-RU" b="1" dirty="0">
                <a:solidFill>
                  <a:srgbClr val="C00000"/>
                </a:solidFill>
              </a:rPr>
              <a:t> для </a:t>
            </a:r>
            <a:r>
              <a:rPr lang="ru-RU" b="1" dirty="0" err="1">
                <a:solidFill>
                  <a:srgbClr val="C00000"/>
                </a:solidFill>
              </a:rPr>
              <a:t>справи</a:t>
            </a:r>
            <a:r>
              <a:rPr lang="ru-RU" b="1" dirty="0">
                <a:solidFill>
                  <a:srgbClr val="C00000"/>
                </a:solidFill>
              </a:rPr>
              <a:t>, і </a:t>
            </a:r>
            <a:r>
              <a:rPr lang="ru-RU" b="1" dirty="0" err="1">
                <a:solidFill>
                  <a:srgbClr val="C00000"/>
                </a:solidFill>
              </a:rPr>
              <a:t>надавати</a:t>
            </a:r>
            <a:r>
              <a:rPr lang="ru-RU" b="1" dirty="0">
                <a:solidFill>
                  <a:srgbClr val="C00000"/>
                </a:solidFill>
              </a:rPr>
              <a:t> про них </a:t>
            </a:r>
            <a:r>
              <a:rPr lang="ru-RU" b="1" dirty="0" err="1">
                <a:solidFill>
                  <a:srgbClr val="C00000"/>
                </a:solidFill>
              </a:rPr>
              <a:t>правильні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свідчення</a:t>
            </a:r>
            <a:endParaRPr lang="ru-RU" b="1" dirty="0">
              <a:solidFill>
                <a:srgbClr val="C00000"/>
              </a:solidFill>
            </a:endParaRPr>
          </a:p>
          <a:p>
            <a:pPr algn="just"/>
            <a:endParaRPr lang="ru-RU" dirty="0"/>
          </a:p>
          <a:p>
            <a:pPr algn="just"/>
            <a:r>
              <a:rPr lang="ru-RU" dirty="0"/>
              <a:t>До </a:t>
            </a:r>
            <a:r>
              <a:rPr lang="ru-RU" dirty="0" err="1"/>
              <a:t>компетенції</a:t>
            </a:r>
            <a:r>
              <a:rPr lang="ru-RU" dirty="0"/>
              <a:t> судового </a:t>
            </a:r>
            <a:r>
              <a:rPr lang="ru-RU" dirty="0" err="1"/>
              <a:t>експерта-психологічної</a:t>
            </a:r>
            <a:r>
              <a:rPr lang="ru-RU" dirty="0"/>
              <a:t> при </a:t>
            </a:r>
            <a:r>
              <a:rPr lang="ru-RU" dirty="0" err="1"/>
              <a:t>виконанні</a:t>
            </a:r>
            <a:r>
              <a:rPr lang="ru-RU" dirty="0"/>
              <a:t> </a:t>
            </a:r>
            <a:r>
              <a:rPr lang="ru-RU" dirty="0" err="1"/>
              <a:t>зазначеного</a:t>
            </a:r>
            <a:r>
              <a:rPr lang="ru-RU" dirty="0"/>
              <a:t> предметного виду </a:t>
            </a:r>
            <a:r>
              <a:rPr lang="ru-RU" dirty="0" err="1"/>
              <a:t>судово-психологічної</a:t>
            </a:r>
            <a:r>
              <a:rPr lang="ru-RU" dirty="0"/>
              <a:t> </a:t>
            </a:r>
            <a:r>
              <a:rPr lang="ru-RU" dirty="0" err="1"/>
              <a:t>експертизи</a:t>
            </a:r>
            <a:r>
              <a:rPr lang="ru-RU" dirty="0"/>
              <a:t> не входить </a:t>
            </a:r>
            <a:r>
              <a:rPr lang="ru-RU" dirty="0" err="1"/>
              <a:t>вирішення</a:t>
            </a:r>
            <a:r>
              <a:rPr lang="ru-RU" dirty="0"/>
              <a:t>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/>
              <a:t>стосовно</a:t>
            </a:r>
            <a:r>
              <a:rPr lang="ru-RU" dirty="0"/>
              <a:t> </a:t>
            </a:r>
            <a:r>
              <a:rPr lang="ru-RU" dirty="0" err="1"/>
              <a:t>достовірності</a:t>
            </a:r>
            <a:r>
              <a:rPr lang="ru-RU" dirty="0"/>
              <a:t> </a:t>
            </a:r>
            <a:r>
              <a:rPr lang="ru-RU" dirty="0" err="1"/>
              <a:t>показань</a:t>
            </a:r>
            <a:r>
              <a:rPr lang="ru-RU" dirty="0"/>
              <a:t>. </a:t>
            </a:r>
          </a:p>
          <a:p>
            <a:pPr algn="just"/>
            <a:endParaRPr lang="ru-RU" dirty="0"/>
          </a:p>
          <a:p>
            <a:pPr algn="just"/>
            <a:r>
              <a:rPr lang="ru-RU" b="1" i="1" dirty="0" err="1"/>
              <a:t>Питання</a:t>
            </a:r>
            <a:r>
              <a:rPr lang="ru-RU" b="1" i="1" dirty="0"/>
              <a:t>, </a:t>
            </a:r>
            <a:r>
              <a:rPr lang="ru-RU" b="1" i="1" dirty="0" err="1"/>
              <a:t>що</a:t>
            </a:r>
            <a:r>
              <a:rPr lang="ru-RU" b="1" i="1" dirty="0"/>
              <a:t> </a:t>
            </a:r>
            <a:r>
              <a:rPr lang="ru-RU" b="1" i="1" dirty="0" err="1"/>
              <a:t>ставляться</a:t>
            </a:r>
            <a:r>
              <a:rPr lang="ru-RU" b="1" i="1" dirty="0"/>
              <a:t> на </a:t>
            </a:r>
            <a:r>
              <a:rPr lang="ru-RU" b="1" i="1" dirty="0" err="1"/>
              <a:t>вирішення</a:t>
            </a:r>
            <a:r>
              <a:rPr lang="ru-RU" b="1" i="1" dirty="0"/>
              <a:t> </a:t>
            </a:r>
            <a:r>
              <a:rPr lang="ru-RU" b="1" i="1" dirty="0" err="1"/>
              <a:t>експертизи</a:t>
            </a:r>
            <a:r>
              <a:rPr lang="ru-RU" b="1" i="1" dirty="0"/>
              <a:t>: 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здатна</a:t>
            </a:r>
            <a:r>
              <a:rPr lang="ru-RU" dirty="0"/>
              <a:t> </a:t>
            </a:r>
            <a:r>
              <a:rPr lang="ru-RU" dirty="0" err="1"/>
              <a:t>підекспертна</a:t>
            </a:r>
            <a:r>
              <a:rPr lang="ru-RU" dirty="0"/>
              <a:t> особа, з </a:t>
            </a:r>
            <a:r>
              <a:rPr lang="ru-RU" dirty="0" err="1"/>
              <a:t>урахуванням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емоційного</a:t>
            </a:r>
            <a:r>
              <a:rPr lang="ru-RU" dirty="0"/>
              <a:t> стану, </a:t>
            </a:r>
            <a:r>
              <a:rPr lang="ru-RU" dirty="0" err="1"/>
              <a:t>індивідуально-психологічних</a:t>
            </a:r>
            <a:r>
              <a:rPr lang="ru-RU" dirty="0"/>
              <a:t> </a:t>
            </a:r>
            <a:r>
              <a:rPr lang="ru-RU" dirty="0" err="1"/>
              <a:t>особливостей</a:t>
            </a:r>
            <a:r>
              <a:rPr lang="ru-RU" dirty="0"/>
              <a:t> та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розумового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правильно (адекватно) </a:t>
            </a:r>
            <a:r>
              <a:rPr lang="ru-RU" dirty="0" err="1"/>
              <a:t>сприймати</a:t>
            </a:r>
            <a:r>
              <a:rPr lang="ru-RU" dirty="0"/>
              <a:t> </a:t>
            </a:r>
            <a:r>
              <a:rPr lang="ru-RU" dirty="0" err="1"/>
              <a:t>обставини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у </a:t>
            </a:r>
            <a:r>
              <a:rPr lang="ru-RU" dirty="0" err="1"/>
              <a:t>справі</a:t>
            </a:r>
            <a:r>
              <a:rPr lang="ru-RU" dirty="0"/>
              <a:t>, і </a:t>
            </a:r>
            <a:r>
              <a:rPr lang="ru-RU" dirty="0" err="1"/>
              <a:t>давати</a:t>
            </a:r>
            <a:r>
              <a:rPr lang="ru-RU" dirty="0"/>
              <a:t> про них </a:t>
            </a:r>
            <a:r>
              <a:rPr lang="ru-RU" dirty="0" err="1"/>
              <a:t>відповідні</a:t>
            </a:r>
            <a:r>
              <a:rPr lang="ru-RU" dirty="0"/>
              <a:t> (</a:t>
            </a:r>
            <a:r>
              <a:rPr lang="ru-RU" dirty="0" err="1"/>
              <a:t>адекватні</a:t>
            </a:r>
            <a:r>
              <a:rPr lang="ru-RU" dirty="0"/>
              <a:t>) </a:t>
            </a:r>
            <a:r>
              <a:rPr lang="ru-RU" dirty="0" err="1"/>
              <a:t>показання</a:t>
            </a:r>
            <a:r>
              <a:rPr lang="ru-RU" dirty="0"/>
              <a:t>? 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вплинули</a:t>
            </a:r>
            <a:r>
              <a:rPr lang="ru-RU" dirty="0"/>
              <a:t> і </a:t>
            </a:r>
            <a:r>
              <a:rPr lang="ru-RU" dirty="0" err="1"/>
              <a:t>яким</a:t>
            </a:r>
            <a:r>
              <a:rPr lang="ru-RU" dirty="0"/>
              <a:t> чином </a:t>
            </a:r>
            <a:r>
              <a:rPr lang="ru-RU" dirty="0" err="1"/>
              <a:t>індивідуальні</a:t>
            </a:r>
            <a:r>
              <a:rPr lang="ru-RU" dirty="0"/>
              <a:t> </a:t>
            </a:r>
            <a:r>
              <a:rPr lang="ru-RU" dirty="0" err="1"/>
              <a:t>властивості</a:t>
            </a:r>
            <a:r>
              <a:rPr lang="ru-RU" dirty="0"/>
              <a:t> </a:t>
            </a:r>
            <a:r>
              <a:rPr lang="ru-RU" dirty="0" err="1"/>
              <a:t>психічних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 </a:t>
            </a:r>
            <a:r>
              <a:rPr lang="ru-RU" dirty="0" err="1"/>
              <a:t>підекспертної</a:t>
            </a:r>
            <a:r>
              <a:rPr lang="ru-RU" dirty="0"/>
              <a:t> особи (</a:t>
            </a:r>
            <a:r>
              <a:rPr lang="ru-RU" dirty="0" err="1"/>
              <a:t>указати</a:t>
            </a:r>
            <a:r>
              <a:rPr lang="ru-RU" dirty="0"/>
              <a:t> </a:t>
            </a:r>
            <a:r>
              <a:rPr lang="ru-RU" dirty="0" err="1"/>
              <a:t>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того,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по </a:t>
            </a:r>
            <a:r>
              <a:rPr lang="ru-RU" dirty="0" err="1"/>
              <a:t>справі</a:t>
            </a:r>
            <a:r>
              <a:rPr lang="ru-RU" dirty="0"/>
              <a:t>: </a:t>
            </a:r>
            <a:r>
              <a:rPr lang="ru-RU" dirty="0" err="1"/>
              <a:t>пам’ять</a:t>
            </a:r>
            <a:r>
              <a:rPr lang="ru-RU" dirty="0"/>
              <a:t>, </a:t>
            </a:r>
            <a:r>
              <a:rPr lang="ru-RU" dirty="0" err="1"/>
              <a:t>увага</a:t>
            </a:r>
            <a:r>
              <a:rPr lang="ru-RU" dirty="0"/>
              <a:t>, </a:t>
            </a:r>
            <a:r>
              <a:rPr lang="ru-RU" dirty="0" err="1"/>
              <a:t>сприймання</a:t>
            </a:r>
            <a:r>
              <a:rPr lang="ru-RU" dirty="0"/>
              <a:t>, </a:t>
            </a:r>
            <a:r>
              <a:rPr lang="ru-RU" dirty="0" err="1"/>
              <a:t>мислення</a:t>
            </a:r>
            <a:r>
              <a:rPr lang="ru-RU" dirty="0"/>
              <a:t>, </a:t>
            </a:r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емоційних</a:t>
            </a:r>
            <a:r>
              <a:rPr lang="ru-RU" dirty="0"/>
              <a:t> </a:t>
            </a:r>
            <a:r>
              <a:rPr lang="ru-RU" dirty="0" err="1"/>
              <a:t>реакцій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функціонування</a:t>
            </a:r>
            <a:r>
              <a:rPr lang="ru-RU" dirty="0"/>
              <a:t> </a:t>
            </a:r>
            <a:r>
              <a:rPr lang="ru-RU" dirty="0" err="1"/>
              <a:t>сенсорних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: </a:t>
            </a:r>
            <a:r>
              <a:rPr lang="ru-RU" dirty="0" err="1"/>
              <a:t>зір</a:t>
            </a:r>
            <a:r>
              <a:rPr lang="ru-RU" dirty="0"/>
              <a:t>, нюх, слух, </a:t>
            </a:r>
            <a:r>
              <a:rPr lang="ru-RU" dirty="0" err="1"/>
              <a:t>тощо</a:t>
            </a:r>
            <a:r>
              <a:rPr lang="ru-RU" dirty="0"/>
              <a:t>) на </a:t>
            </a:r>
            <a:r>
              <a:rPr lang="ru-RU" dirty="0" err="1"/>
              <a:t>адекватність</a:t>
            </a:r>
            <a:r>
              <a:rPr lang="ru-RU" dirty="0"/>
              <a:t> </a:t>
            </a:r>
            <a:r>
              <a:rPr lang="ru-RU" dirty="0" err="1"/>
              <a:t>сприйняття</a:t>
            </a:r>
            <a:r>
              <a:rPr lang="ru-RU" dirty="0"/>
              <a:t> нею </a:t>
            </a:r>
            <a:r>
              <a:rPr lang="ru-RU" dirty="0" err="1"/>
              <a:t>особливостей</a:t>
            </a:r>
            <a:r>
              <a:rPr lang="ru-RU" dirty="0"/>
              <a:t> та </a:t>
            </a:r>
            <a:r>
              <a:rPr lang="ru-RU" dirty="0" err="1"/>
              <a:t>змісту</a:t>
            </a:r>
            <a:r>
              <a:rPr lang="ru-RU" dirty="0"/>
              <a:t> </a:t>
            </a:r>
            <a:r>
              <a:rPr lang="ru-RU" dirty="0" err="1"/>
              <a:t>ситуації</a:t>
            </a:r>
            <a:r>
              <a:rPr lang="ru-RU" dirty="0"/>
              <a:t> (</a:t>
            </a:r>
            <a:r>
              <a:rPr lang="ru-RU" dirty="0" err="1"/>
              <a:t>зазначити</a:t>
            </a:r>
            <a:r>
              <a:rPr lang="ru-RU" dirty="0"/>
              <a:t> </a:t>
            </a:r>
            <a:r>
              <a:rPr lang="ru-RU" dirty="0" err="1"/>
              <a:t>наявні</a:t>
            </a:r>
            <a:r>
              <a:rPr lang="ru-RU" dirty="0"/>
              <a:t> </a:t>
            </a:r>
            <a:r>
              <a:rPr lang="ru-RU" dirty="0" err="1"/>
              <a:t>ознаки</a:t>
            </a:r>
            <a:r>
              <a:rPr lang="ru-RU" dirty="0"/>
              <a:t> </a:t>
            </a:r>
            <a:r>
              <a:rPr lang="ru-RU" dirty="0" err="1"/>
              <a:t>ситуації</a:t>
            </a:r>
            <a:r>
              <a:rPr lang="ru-RU" dirty="0"/>
              <a:t>),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досліджується</a:t>
            </a:r>
            <a:r>
              <a:rPr lang="ru-RU" dirty="0"/>
              <a:t> у </a:t>
            </a:r>
            <a:r>
              <a:rPr lang="ru-RU" dirty="0" err="1"/>
              <a:t>справі</a:t>
            </a:r>
            <a:r>
              <a:rPr lang="ru-RU" dirty="0"/>
              <a:t>, на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відтворення</a:t>
            </a:r>
            <a:r>
              <a:rPr lang="ru-RU" dirty="0"/>
              <a:t> у </a:t>
            </a:r>
            <a:r>
              <a:rPr lang="ru-RU" dirty="0" err="1"/>
              <a:t>показаннях</a:t>
            </a:r>
            <a:r>
              <a:rPr lang="ru-RU" dirty="0"/>
              <a:t>?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свідок</a:t>
            </a:r>
            <a:r>
              <a:rPr lang="ru-RU" dirty="0"/>
              <a:t> (</a:t>
            </a:r>
            <a:r>
              <a:rPr lang="ru-RU" dirty="0" err="1"/>
              <a:t>потерпілий</a:t>
            </a:r>
            <a:r>
              <a:rPr lang="ru-RU" dirty="0"/>
              <a:t>) </a:t>
            </a:r>
            <a:r>
              <a:rPr lang="ru-RU" dirty="0" err="1"/>
              <a:t>виражену</a:t>
            </a:r>
            <a:r>
              <a:rPr lang="ru-RU" dirty="0"/>
              <a:t> </a:t>
            </a:r>
            <a:r>
              <a:rPr lang="ru-RU" dirty="0" err="1"/>
              <a:t>схильність</a:t>
            </a:r>
            <a:r>
              <a:rPr lang="ru-RU" dirty="0"/>
              <a:t> до </a:t>
            </a:r>
            <a:r>
              <a:rPr lang="ru-RU" dirty="0" err="1"/>
              <a:t>фантазування</a:t>
            </a:r>
            <a:r>
              <a:rPr lang="ru-RU" dirty="0"/>
              <a:t>?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свідок</a:t>
            </a:r>
            <a:r>
              <a:rPr lang="ru-RU" dirty="0"/>
              <a:t> (</a:t>
            </a:r>
            <a:r>
              <a:rPr lang="ru-RU" dirty="0" err="1"/>
              <a:t>потерпілий</a:t>
            </a:r>
            <a:r>
              <a:rPr lang="ru-RU" dirty="0"/>
              <a:t>) </a:t>
            </a:r>
            <a:r>
              <a:rPr lang="ru-RU" dirty="0" err="1"/>
              <a:t>виражену</a:t>
            </a:r>
            <a:r>
              <a:rPr lang="ru-RU" dirty="0"/>
              <a:t> </a:t>
            </a:r>
            <a:r>
              <a:rPr lang="ru-RU" dirty="0" err="1"/>
              <a:t>схильність</a:t>
            </a:r>
            <a:r>
              <a:rPr lang="ru-RU" dirty="0"/>
              <a:t> до </a:t>
            </a:r>
            <a:r>
              <a:rPr lang="ru-RU" dirty="0" err="1"/>
              <a:t>навіювання</a:t>
            </a:r>
            <a:r>
              <a:rPr lang="ru-RU" dirty="0"/>
              <a:t>?</a:t>
            </a:r>
          </a:p>
          <a:p>
            <a:pPr algn="just"/>
            <a:endParaRPr lang="ru-RU" dirty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67804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A3FF200-CE9C-97BA-3F28-27AC5AE6B238}"/>
              </a:ext>
            </a:extLst>
          </p:cNvPr>
          <p:cNvSpPr txBox="1"/>
          <p:nvPr/>
        </p:nvSpPr>
        <p:spPr>
          <a:xfrm>
            <a:off x="417871" y="691502"/>
            <a:ext cx="8308258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5. </a:t>
            </a:r>
            <a:r>
              <a:rPr lang="ru-RU" b="1" dirty="0" err="1">
                <a:solidFill>
                  <a:srgbClr val="C00000"/>
                </a:solidFill>
              </a:rPr>
              <a:t>Судово-психологічна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експертиза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потерпілих</a:t>
            </a:r>
            <a:r>
              <a:rPr lang="ru-RU" b="1" dirty="0">
                <a:solidFill>
                  <a:srgbClr val="C00000"/>
                </a:solidFill>
              </a:rPr>
              <a:t> по справах </a:t>
            </a:r>
            <a:r>
              <a:rPr lang="ru-RU" b="1" dirty="0" err="1">
                <a:solidFill>
                  <a:srgbClr val="C00000"/>
                </a:solidFill>
              </a:rPr>
              <a:t>щодо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зґвалтування</a:t>
            </a:r>
            <a:endParaRPr lang="ru-RU" b="1" dirty="0">
              <a:solidFill>
                <a:srgbClr val="C00000"/>
              </a:solidFill>
            </a:endParaRPr>
          </a:p>
          <a:p>
            <a:pPr algn="just"/>
            <a:endParaRPr lang="ru-RU" b="1" dirty="0"/>
          </a:p>
          <a:p>
            <a:pPr algn="just"/>
            <a:r>
              <a:rPr lang="ru-RU" dirty="0" err="1"/>
              <a:t>Експертиза</a:t>
            </a:r>
            <a:r>
              <a:rPr lang="ru-RU" dirty="0"/>
              <a:t> проводиться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ст.ст</a:t>
            </a:r>
            <a:r>
              <a:rPr lang="ru-RU" dirty="0"/>
              <a:t>. 152, 153, 154, 155 КК </a:t>
            </a:r>
            <a:r>
              <a:rPr lang="ru-RU" dirty="0" err="1"/>
              <a:t>України</a:t>
            </a:r>
            <a:r>
              <a:rPr lang="ru-RU" dirty="0"/>
              <a:t> </a:t>
            </a:r>
          </a:p>
          <a:p>
            <a:pPr algn="just"/>
            <a:r>
              <a:rPr lang="ru-RU" dirty="0"/>
              <a:t>До </a:t>
            </a:r>
            <a:r>
              <a:rPr lang="ru-RU" dirty="0" err="1"/>
              <a:t>компетенції</a:t>
            </a:r>
            <a:r>
              <a:rPr lang="ru-RU" dirty="0"/>
              <a:t> судового </a:t>
            </a:r>
            <a:r>
              <a:rPr lang="ru-RU" dirty="0" err="1"/>
              <a:t>експерта</a:t>
            </a:r>
            <a:r>
              <a:rPr lang="ru-RU" dirty="0"/>
              <a:t>-психолога при </a:t>
            </a:r>
            <a:r>
              <a:rPr lang="ru-RU" dirty="0" err="1"/>
              <a:t>виконанні</a:t>
            </a:r>
            <a:r>
              <a:rPr lang="ru-RU" dirty="0"/>
              <a:t> </a:t>
            </a:r>
            <a:r>
              <a:rPr lang="ru-RU" dirty="0" err="1"/>
              <a:t>даного</a:t>
            </a:r>
            <a:r>
              <a:rPr lang="ru-RU" dirty="0"/>
              <a:t> предметного виду </a:t>
            </a:r>
            <a:r>
              <a:rPr lang="ru-RU" dirty="0" err="1"/>
              <a:t>судово-психологічної</a:t>
            </a:r>
            <a:r>
              <a:rPr lang="ru-RU" dirty="0"/>
              <a:t> </a:t>
            </a:r>
            <a:r>
              <a:rPr lang="ru-RU" dirty="0" err="1"/>
              <a:t>експертизи</a:t>
            </a:r>
            <a:r>
              <a:rPr lang="ru-RU" dirty="0"/>
              <a:t> входить </a:t>
            </a:r>
            <a:r>
              <a:rPr lang="ru-RU" dirty="0" err="1"/>
              <a:t>оцінка</a:t>
            </a:r>
            <a:r>
              <a:rPr lang="ru-RU" dirty="0"/>
              <a:t> </a:t>
            </a:r>
            <a:r>
              <a:rPr lang="ru-RU" dirty="0" err="1"/>
              <a:t>здібності</a:t>
            </a:r>
            <a:r>
              <a:rPr lang="ru-RU" dirty="0"/>
              <a:t> </a:t>
            </a:r>
            <a:r>
              <a:rPr lang="ru-RU" dirty="0" err="1"/>
              <a:t>психічно</a:t>
            </a:r>
            <a:r>
              <a:rPr lang="ru-RU" dirty="0"/>
              <a:t> </a:t>
            </a:r>
            <a:r>
              <a:rPr lang="ru-RU" dirty="0" err="1"/>
              <a:t>здорової</a:t>
            </a:r>
            <a:r>
              <a:rPr lang="ru-RU" dirty="0"/>
              <a:t> </a:t>
            </a:r>
            <a:r>
              <a:rPr lang="ru-RU" dirty="0" err="1"/>
              <a:t>потерпілої</a:t>
            </a:r>
            <a:r>
              <a:rPr lang="ru-RU" dirty="0"/>
              <a:t> особи </a:t>
            </a:r>
            <a:r>
              <a:rPr lang="ru-RU" dirty="0" err="1"/>
              <a:t>розуміти</a:t>
            </a:r>
            <a:r>
              <a:rPr lang="ru-RU" dirty="0"/>
              <a:t> характер та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 </a:t>
            </a:r>
            <a:r>
              <a:rPr lang="ru-RU" dirty="0" err="1"/>
              <a:t>обвинуваченого</a:t>
            </a:r>
            <a:r>
              <a:rPr lang="ru-RU" dirty="0"/>
              <a:t>; </a:t>
            </a:r>
            <a:r>
              <a:rPr lang="ru-RU" dirty="0" err="1"/>
              <a:t>оцінка</a:t>
            </a:r>
            <a:r>
              <a:rPr lang="ru-RU" dirty="0"/>
              <a:t> </a:t>
            </a:r>
            <a:r>
              <a:rPr lang="ru-RU" dirty="0" err="1"/>
              <a:t>здатності</a:t>
            </a:r>
            <a:r>
              <a:rPr lang="ru-RU" dirty="0"/>
              <a:t> </a:t>
            </a:r>
            <a:r>
              <a:rPr lang="ru-RU" dirty="0" err="1"/>
              <a:t>чинити</a:t>
            </a:r>
            <a:r>
              <a:rPr lang="ru-RU" dirty="0"/>
              <a:t> </a:t>
            </a:r>
            <a:r>
              <a:rPr lang="ru-RU" dirty="0" err="1"/>
              <a:t>йому</a:t>
            </a:r>
            <a:r>
              <a:rPr lang="ru-RU" dirty="0"/>
              <a:t> </a:t>
            </a:r>
            <a:r>
              <a:rPr lang="ru-RU" dirty="0" err="1"/>
              <a:t>опір</a:t>
            </a:r>
            <a:r>
              <a:rPr lang="ru-RU" dirty="0"/>
              <a:t> </a:t>
            </a:r>
            <a:r>
              <a:rPr lang="ru-RU" dirty="0" err="1"/>
              <a:t>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психічного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потерпілої</a:t>
            </a:r>
            <a:r>
              <a:rPr lang="ru-RU" dirty="0"/>
              <a:t> особи, </a:t>
            </a:r>
            <a:r>
              <a:rPr lang="ru-RU" dirty="0" err="1"/>
              <a:t>зокрема</a:t>
            </a:r>
            <a:r>
              <a:rPr lang="ru-RU" dirty="0"/>
              <a:t>,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інтелектуальних</a:t>
            </a:r>
            <a:r>
              <a:rPr lang="ru-RU" dirty="0"/>
              <a:t> </a:t>
            </a:r>
            <a:r>
              <a:rPr lang="ru-RU" dirty="0" err="1"/>
              <a:t>здібностей</a:t>
            </a:r>
            <a:r>
              <a:rPr lang="ru-RU" dirty="0"/>
              <a:t>,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індивідуально-психологічних</a:t>
            </a:r>
            <a:r>
              <a:rPr lang="ru-RU" dirty="0"/>
              <a:t> </a:t>
            </a:r>
            <a:r>
              <a:rPr lang="ru-RU" dirty="0" err="1"/>
              <a:t>особливостей</a:t>
            </a:r>
            <a:r>
              <a:rPr lang="ru-RU" dirty="0"/>
              <a:t>, </a:t>
            </a:r>
            <a:r>
              <a:rPr lang="ru-RU" dirty="0" err="1"/>
              <a:t>психічного</a:t>
            </a:r>
            <a:r>
              <a:rPr lang="ru-RU" dirty="0"/>
              <a:t> стану у момент </a:t>
            </a:r>
            <a:r>
              <a:rPr lang="ru-RU" dirty="0" err="1"/>
              <a:t>скоєння</a:t>
            </a:r>
            <a:r>
              <a:rPr lang="ru-RU" dirty="0"/>
              <a:t> </a:t>
            </a:r>
            <a:r>
              <a:rPr lang="ru-RU" dirty="0" err="1"/>
              <a:t>проти</a:t>
            </a:r>
            <a:r>
              <a:rPr lang="ru-RU" dirty="0"/>
              <a:t> </a:t>
            </a:r>
            <a:r>
              <a:rPr lang="ru-RU" dirty="0" err="1"/>
              <a:t>неї</a:t>
            </a:r>
            <a:r>
              <a:rPr lang="ru-RU" dirty="0"/>
              <a:t> </a:t>
            </a:r>
            <a:r>
              <a:rPr lang="ru-RU" dirty="0" err="1"/>
              <a:t>протиправних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.</a:t>
            </a:r>
          </a:p>
          <a:p>
            <a:pPr algn="just"/>
            <a:endParaRPr lang="ru-RU" dirty="0"/>
          </a:p>
          <a:p>
            <a:pPr algn="just"/>
            <a:r>
              <a:rPr lang="ru-RU" b="1" i="1" dirty="0" err="1"/>
              <a:t>Основними</a:t>
            </a:r>
            <a:r>
              <a:rPr lang="ru-RU" b="1" i="1" dirty="0"/>
              <a:t> </a:t>
            </a:r>
            <a:r>
              <a:rPr lang="ru-RU" b="1" i="1" dirty="0" err="1"/>
              <a:t>питаннями</a:t>
            </a:r>
            <a:r>
              <a:rPr lang="ru-RU" b="1" i="1" dirty="0"/>
              <a:t>, </a:t>
            </a:r>
            <a:r>
              <a:rPr lang="ru-RU" b="1" i="1" dirty="0" err="1"/>
              <a:t>що</a:t>
            </a:r>
            <a:r>
              <a:rPr lang="ru-RU" b="1" i="1" dirty="0"/>
              <a:t> </a:t>
            </a:r>
            <a:r>
              <a:rPr lang="ru-RU" b="1" i="1" dirty="0" err="1"/>
              <a:t>ставляться</a:t>
            </a:r>
            <a:r>
              <a:rPr lang="ru-RU" b="1" i="1" dirty="0"/>
              <a:t> на </a:t>
            </a:r>
            <a:r>
              <a:rPr lang="ru-RU" b="1" i="1" dirty="0" err="1"/>
              <a:t>вирішення</a:t>
            </a:r>
            <a:r>
              <a:rPr lang="ru-RU" b="1" i="1" dirty="0"/>
              <a:t> </a:t>
            </a:r>
            <a:r>
              <a:rPr lang="ru-RU" b="1" i="1" dirty="0" err="1"/>
              <a:t>судово-психологічної</a:t>
            </a:r>
            <a:r>
              <a:rPr lang="ru-RU" b="1" i="1" dirty="0"/>
              <a:t> </a:t>
            </a:r>
            <a:r>
              <a:rPr lang="ru-RU" b="1" i="1" dirty="0" err="1"/>
              <a:t>експертизи</a:t>
            </a:r>
            <a:r>
              <a:rPr lang="ru-RU" b="1" i="1" dirty="0"/>
              <a:t>, є: 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індивідуально-психологічні</a:t>
            </a:r>
            <a:r>
              <a:rPr lang="ru-RU" dirty="0"/>
              <a:t> </a:t>
            </a:r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притаманні</a:t>
            </a:r>
            <a:r>
              <a:rPr lang="ru-RU" dirty="0"/>
              <a:t> </a:t>
            </a:r>
            <a:r>
              <a:rPr lang="ru-RU" dirty="0" err="1"/>
              <a:t>потерпілій</a:t>
            </a:r>
            <a:r>
              <a:rPr lang="ru-RU" dirty="0"/>
              <a:t> </a:t>
            </a:r>
            <a:r>
              <a:rPr lang="ru-RU" dirty="0" err="1"/>
              <a:t>особі</a:t>
            </a:r>
            <a:r>
              <a:rPr lang="ru-RU" dirty="0"/>
              <a:t>? 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здатна</a:t>
            </a:r>
            <a:r>
              <a:rPr lang="ru-RU" dirty="0"/>
              <a:t> </a:t>
            </a:r>
            <a:r>
              <a:rPr lang="ru-RU" dirty="0" err="1"/>
              <a:t>потерпіла</a:t>
            </a:r>
            <a:r>
              <a:rPr lang="ru-RU" dirty="0"/>
              <a:t> особа, </a:t>
            </a:r>
            <a:r>
              <a:rPr lang="ru-RU" dirty="0" err="1"/>
              <a:t>виходячи</a:t>
            </a:r>
            <a:r>
              <a:rPr lang="ru-RU" dirty="0"/>
              <a:t> з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розумового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, </a:t>
            </a:r>
            <a:r>
              <a:rPr lang="ru-RU" dirty="0" err="1"/>
              <a:t>вікових</a:t>
            </a:r>
            <a:r>
              <a:rPr lang="ru-RU" dirty="0"/>
              <a:t>, </a:t>
            </a:r>
            <a:r>
              <a:rPr lang="ru-RU" dirty="0" err="1"/>
              <a:t>індивідуально-психологічних</a:t>
            </a:r>
            <a:r>
              <a:rPr lang="ru-RU" dirty="0"/>
              <a:t> </a:t>
            </a:r>
            <a:r>
              <a:rPr lang="ru-RU" dirty="0" err="1"/>
              <a:t>особливостей</a:t>
            </a:r>
            <a:r>
              <a:rPr lang="ru-RU" dirty="0"/>
              <a:t> і </a:t>
            </a:r>
            <a:r>
              <a:rPr lang="ru-RU" dirty="0" err="1"/>
              <a:t>емоційного</a:t>
            </a:r>
            <a:r>
              <a:rPr lang="ru-RU" dirty="0"/>
              <a:t> стану правильно </a:t>
            </a:r>
            <a:r>
              <a:rPr lang="ru-RU" dirty="0" err="1"/>
              <a:t>розуміти</a:t>
            </a:r>
            <a:r>
              <a:rPr lang="ru-RU" dirty="0"/>
              <a:t> характер та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скоєних</a:t>
            </a:r>
            <a:r>
              <a:rPr lang="ru-RU" dirty="0"/>
              <a:t> з нею </a:t>
            </a:r>
            <a:r>
              <a:rPr lang="ru-RU" dirty="0" err="1"/>
              <a:t>дій</a:t>
            </a:r>
            <a:r>
              <a:rPr lang="ru-RU" dirty="0"/>
              <a:t> та </a:t>
            </a:r>
            <a:r>
              <a:rPr lang="ru-RU" dirty="0" err="1"/>
              <a:t>чинити</a:t>
            </a:r>
            <a:r>
              <a:rPr lang="ru-RU" dirty="0"/>
              <a:t> ним </a:t>
            </a:r>
            <a:r>
              <a:rPr lang="ru-RU" dirty="0" err="1"/>
              <a:t>опір</a:t>
            </a:r>
            <a:r>
              <a:rPr lang="ru-RU" dirty="0"/>
              <a:t>? </a:t>
            </a:r>
          </a:p>
          <a:p>
            <a:pPr algn="just"/>
            <a:endParaRPr lang="ru-RU" dirty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87849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A3FF200-CE9C-97BA-3F28-27AC5AE6B238}"/>
              </a:ext>
            </a:extLst>
          </p:cNvPr>
          <p:cNvSpPr txBox="1"/>
          <p:nvPr/>
        </p:nvSpPr>
        <p:spPr>
          <a:xfrm>
            <a:off x="417871" y="691502"/>
            <a:ext cx="8308258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 6. </a:t>
            </a:r>
            <a:r>
              <a:rPr lang="ru-RU" b="1" dirty="0" err="1">
                <a:solidFill>
                  <a:srgbClr val="C00000"/>
                </a:solidFill>
              </a:rPr>
              <a:t>Судово-психологічна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експертиза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психічного</a:t>
            </a:r>
            <a:r>
              <a:rPr lang="ru-RU" b="1" dirty="0">
                <a:solidFill>
                  <a:srgbClr val="C00000"/>
                </a:solidFill>
              </a:rPr>
              <a:t> стану особи, </a:t>
            </a:r>
            <a:r>
              <a:rPr lang="ru-RU" b="1" dirty="0" err="1">
                <a:solidFill>
                  <a:srgbClr val="C00000"/>
                </a:solidFill>
              </a:rPr>
              <a:t>що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покінчила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життя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самогубством</a:t>
            </a:r>
            <a:r>
              <a:rPr lang="ru-RU" b="1" dirty="0">
                <a:solidFill>
                  <a:srgbClr val="C00000"/>
                </a:solidFill>
              </a:rPr>
              <a:t> (</a:t>
            </a:r>
            <a:r>
              <a:rPr lang="ru-RU" b="1" dirty="0" err="1">
                <a:solidFill>
                  <a:srgbClr val="C00000"/>
                </a:solidFill>
              </a:rPr>
              <a:t>посмертна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судово-психологічна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експертиза</a:t>
            </a:r>
            <a:r>
              <a:rPr lang="ru-RU" b="1" dirty="0">
                <a:solidFill>
                  <a:srgbClr val="C00000"/>
                </a:solidFill>
              </a:rPr>
              <a:t>)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Проводиться </a:t>
            </a:r>
            <a:r>
              <a:rPr lang="ru-RU" dirty="0" err="1"/>
              <a:t>відповідно</a:t>
            </a:r>
            <a:r>
              <a:rPr lang="ru-RU" dirty="0"/>
              <a:t> до ст. 120 КК </a:t>
            </a:r>
            <a:r>
              <a:rPr lang="ru-RU" dirty="0" err="1"/>
              <a:t>України</a:t>
            </a:r>
            <a:r>
              <a:rPr lang="ru-RU" dirty="0"/>
              <a:t> (</a:t>
            </a:r>
            <a:r>
              <a:rPr lang="ru-RU" dirty="0" err="1"/>
              <a:t>Доведення</a:t>
            </a:r>
            <a:r>
              <a:rPr lang="ru-RU" dirty="0"/>
              <a:t> до </a:t>
            </a:r>
            <a:r>
              <a:rPr lang="ru-RU" dirty="0" err="1"/>
              <a:t>самогубства</a:t>
            </a:r>
            <a:r>
              <a:rPr lang="ru-RU" dirty="0"/>
              <a:t>). </a:t>
            </a:r>
          </a:p>
          <a:p>
            <a:pPr algn="just"/>
            <a:r>
              <a:rPr lang="ru-RU" dirty="0"/>
              <a:t>До </a:t>
            </a:r>
            <a:r>
              <a:rPr lang="ru-RU" dirty="0" err="1"/>
              <a:t>компетенції</a:t>
            </a:r>
            <a:r>
              <a:rPr lang="ru-RU" dirty="0"/>
              <a:t> судового </a:t>
            </a:r>
            <a:r>
              <a:rPr lang="ru-RU" dirty="0" err="1"/>
              <a:t>експерта</a:t>
            </a:r>
            <a:r>
              <a:rPr lang="ru-RU" dirty="0"/>
              <a:t>-психолога при </a:t>
            </a:r>
            <a:r>
              <a:rPr lang="ru-RU" dirty="0" err="1"/>
              <a:t>виконанні</a:t>
            </a:r>
            <a:r>
              <a:rPr lang="ru-RU" dirty="0"/>
              <a:t> </a:t>
            </a:r>
            <a:r>
              <a:rPr lang="ru-RU" dirty="0" err="1"/>
              <a:t>даного</a:t>
            </a:r>
            <a:r>
              <a:rPr lang="ru-RU" dirty="0"/>
              <a:t> предметного виду </a:t>
            </a:r>
            <a:r>
              <a:rPr lang="ru-RU" dirty="0" err="1"/>
              <a:t>судорво-психологічної</a:t>
            </a:r>
            <a:r>
              <a:rPr lang="ru-RU" dirty="0"/>
              <a:t> </a:t>
            </a:r>
            <a:r>
              <a:rPr lang="ru-RU" dirty="0" err="1"/>
              <a:t>експертизи</a:t>
            </a:r>
            <a:r>
              <a:rPr lang="ru-RU" dirty="0"/>
              <a:t> входить </a:t>
            </a:r>
            <a:r>
              <a:rPr lang="ru-RU" dirty="0" err="1"/>
              <a:t>встановлення</a:t>
            </a:r>
            <a:r>
              <a:rPr lang="ru-RU" dirty="0"/>
              <a:t> </a:t>
            </a:r>
            <a:r>
              <a:rPr lang="ru-RU" dirty="0" err="1"/>
              <a:t>наявності</a:t>
            </a:r>
            <a:r>
              <a:rPr lang="ru-RU" dirty="0"/>
              <a:t>/</a:t>
            </a:r>
            <a:r>
              <a:rPr lang="ru-RU" dirty="0" err="1"/>
              <a:t>відсутності</a:t>
            </a:r>
            <a:r>
              <a:rPr lang="ru-RU" dirty="0"/>
              <a:t> у особи в </a:t>
            </a:r>
            <a:r>
              <a:rPr lang="ru-RU" dirty="0" err="1"/>
              <a:t>період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передував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r>
              <a:rPr lang="ru-RU" dirty="0"/>
              <a:t>, </a:t>
            </a:r>
            <a:r>
              <a:rPr lang="ru-RU" dirty="0" err="1"/>
              <a:t>психічного</a:t>
            </a:r>
            <a:r>
              <a:rPr lang="ru-RU" dirty="0"/>
              <a:t> стану,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впливав</a:t>
            </a:r>
            <a:r>
              <a:rPr lang="ru-RU" dirty="0"/>
              <a:t> на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суїцидальні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.</a:t>
            </a:r>
          </a:p>
          <a:p>
            <a:pPr algn="just"/>
            <a:endParaRPr lang="ru-RU" dirty="0"/>
          </a:p>
          <a:p>
            <a:pPr algn="just"/>
            <a:r>
              <a:rPr lang="ru-RU" b="1" i="1" dirty="0" err="1"/>
              <a:t>Основні</a:t>
            </a:r>
            <a:r>
              <a:rPr lang="ru-RU" b="1" i="1" dirty="0"/>
              <a:t> </a:t>
            </a:r>
            <a:r>
              <a:rPr lang="ru-RU" b="1" i="1" dirty="0" err="1"/>
              <a:t>питання</a:t>
            </a:r>
            <a:r>
              <a:rPr lang="ru-RU" b="1" i="1" dirty="0"/>
              <a:t>, </a:t>
            </a:r>
            <a:r>
              <a:rPr lang="ru-RU" b="1" i="1" dirty="0" err="1"/>
              <a:t>що</a:t>
            </a:r>
            <a:r>
              <a:rPr lang="ru-RU" b="1" i="1" dirty="0"/>
              <a:t> </a:t>
            </a:r>
            <a:r>
              <a:rPr lang="ru-RU" b="1" i="1" dirty="0" err="1"/>
              <a:t>виносяться</a:t>
            </a:r>
            <a:r>
              <a:rPr lang="ru-RU" b="1" i="1" dirty="0"/>
              <a:t> на </a:t>
            </a:r>
            <a:r>
              <a:rPr lang="ru-RU" b="1" i="1" dirty="0" err="1"/>
              <a:t>розгляд</a:t>
            </a:r>
            <a:r>
              <a:rPr lang="ru-RU" b="1" i="1" dirty="0"/>
              <a:t> перед посмертною </a:t>
            </a:r>
            <a:r>
              <a:rPr lang="ru-RU" b="1" i="1" dirty="0" err="1"/>
              <a:t>судово-психологічною</a:t>
            </a:r>
            <a:r>
              <a:rPr lang="ru-RU" b="1" i="1" dirty="0"/>
              <a:t> </a:t>
            </a:r>
            <a:r>
              <a:rPr lang="ru-RU" b="1" i="1" dirty="0" err="1"/>
              <a:t>експертизою</a:t>
            </a:r>
            <a:r>
              <a:rPr lang="ru-RU" b="1" i="1" dirty="0"/>
              <a:t>: 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/>
              <a:t>У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емоційному</a:t>
            </a:r>
            <a:r>
              <a:rPr lang="ru-RU" dirty="0"/>
              <a:t> </a:t>
            </a:r>
            <a:r>
              <a:rPr lang="ru-RU" dirty="0" err="1"/>
              <a:t>стані</a:t>
            </a:r>
            <a:r>
              <a:rPr lang="ru-RU" dirty="0"/>
              <a:t> </a:t>
            </a:r>
            <a:r>
              <a:rPr lang="ru-RU" dirty="0" err="1"/>
              <a:t>перебувала</a:t>
            </a:r>
            <a:r>
              <a:rPr lang="ru-RU" dirty="0"/>
              <a:t> особа в </a:t>
            </a:r>
            <a:r>
              <a:rPr lang="ru-RU" dirty="0" err="1"/>
              <a:t>період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передував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самогубству</a:t>
            </a:r>
            <a:r>
              <a:rPr lang="ru-RU" dirty="0"/>
              <a:t>? 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виник</a:t>
            </a:r>
            <a:r>
              <a:rPr lang="ru-RU" dirty="0"/>
              <a:t> </a:t>
            </a:r>
            <a:r>
              <a:rPr lang="ru-RU" dirty="0" err="1"/>
              <a:t>емоційний</a:t>
            </a:r>
            <a:r>
              <a:rPr lang="ru-RU" dirty="0"/>
              <a:t> стан особи в </a:t>
            </a:r>
            <a:r>
              <a:rPr lang="ru-RU" dirty="0" err="1"/>
              <a:t>період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передував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самогубству</a:t>
            </a:r>
            <a:r>
              <a:rPr lang="ru-RU" dirty="0"/>
              <a:t>, </a:t>
            </a:r>
            <a:r>
              <a:rPr lang="ru-RU" dirty="0" err="1"/>
              <a:t>унаслідок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 </a:t>
            </a:r>
            <a:r>
              <a:rPr lang="ru-RU" dirty="0" err="1"/>
              <a:t>певної</a:t>
            </a:r>
            <a:r>
              <a:rPr lang="ru-RU" dirty="0"/>
              <a:t> особи (</a:t>
            </a:r>
            <a:r>
              <a:rPr lang="ru-RU" dirty="0" err="1"/>
              <a:t>зазначити</a:t>
            </a:r>
            <a:r>
              <a:rPr lang="ru-RU" dirty="0"/>
              <a:t>: </a:t>
            </a:r>
            <a:r>
              <a:rPr lang="ru-RU" dirty="0" err="1"/>
              <a:t>насильство</a:t>
            </a:r>
            <a:r>
              <a:rPr lang="ru-RU" dirty="0"/>
              <a:t>, </a:t>
            </a:r>
            <a:r>
              <a:rPr lang="ru-RU" dirty="0" err="1"/>
              <a:t>дії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кваліфікуються</a:t>
            </a:r>
            <a:r>
              <a:rPr lang="ru-RU" dirty="0"/>
              <a:t> як </a:t>
            </a:r>
            <a:r>
              <a:rPr lang="ru-RU" dirty="0" err="1"/>
              <a:t>погроза</a:t>
            </a:r>
            <a:r>
              <a:rPr lang="ru-RU" dirty="0"/>
              <a:t>, </a:t>
            </a:r>
            <a:r>
              <a:rPr lang="ru-RU" dirty="0" err="1"/>
              <a:t>жорстоке</a:t>
            </a:r>
            <a:r>
              <a:rPr lang="ru-RU" dirty="0"/>
              <a:t> </a:t>
            </a:r>
            <a:r>
              <a:rPr lang="ru-RU" dirty="0" err="1"/>
              <a:t>ставлення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систематичне</a:t>
            </a:r>
            <a:r>
              <a:rPr lang="ru-RU" dirty="0"/>
              <a:t> </a:t>
            </a:r>
            <a:r>
              <a:rPr lang="ru-RU" dirty="0" err="1"/>
              <a:t>приниження</a:t>
            </a:r>
            <a:r>
              <a:rPr lang="ru-RU" dirty="0"/>
              <a:t> </a:t>
            </a:r>
            <a:r>
              <a:rPr lang="ru-RU" dirty="0" err="1"/>
              <a:t>людської</a:t>
            </a:r>
            <a:r>
              <a:rPr lang="ru-RU" dirty="0"/>
              <a:t> </a:t>
            </a:r>
            <a:r>
              <a:rPr lang="ru-RU" dirty="0" err="1"/>
              <a:t>гідності</a:t>
            </a:r>
            <a:r>
              <a:rPr lang="ru-RU" dirty="0"/>
              <a:t>, </a:t>
            </a:r>
            <a:r>
              <a:rPr lang="ru-RU" dirty="0" err="1"/>
              <a:t>тощо</a:t>
            </a:r>
            <a:r>
              <a:rPr lang="ru-RU" dirty="0"/>
              <a:t>)?</a:t>
            </a:r>
          </a:p>
          <a:p>
            <a:pPr algn="just"/>
            <a:endParaRPr lang="ru-RU" dirty="0"/>
          </a:p>
          <a:p>
            <a:pPr algn="just"/>
            <a:endParaRPr lang="ru-RU" dirty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44903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A3FF200-CE9C-97BA-3F28-27AC5AE6B238}"/>
              </a:ext>
            </a:extLst>
          </p:cNvPr>
          <p:cNvSpPr txBox="1"/>
          <p:nvPr/>
        </p:nvSpPr>
        <p:spPr>
          <a:xfrm>
            <a:off x="417871" y="691502"/>
            <a:ext cx="8308258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b="1" dirty="0"/>
              <a:t> </a:t>
            </a:r>
            <a:endParaRPr lang="ru-RU" dirty="0"/>
          </a:p>
          <a:p>
            <a:pPr algn="ctr"/>
            <a:r>
              <a:rPr lang="ru-RU" b="1" dirty="0">
                <a:solidFill>
                  <a:srgbClr val="C00000"/>
                </a:solidFill>
              </a:rPr>
              <a:t>7. </a:t>
            </a:r>
            <a:r>
              <a:rPr lang="ru-RU" b="1" dirty="0" err="1">
                <a:solidFill>
                  <a:srgbClr val="C00000"/>
                </a:solidFill>
              </a:rPr>
              <a:t>Судово-психологічна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експертиза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соціально-психологічних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особливостей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членів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злочинної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групи</a:t>
            </a:r>
            <a:endParaRPr lang="ru-RU" b="1" dirty="0">
              <a:solidFill>
                <a:srgbClr val="C00000"/>
              </a:solidFill>
            </a:endParaRPr>
          </a:p>
          <a:p>
            <a:pPr algn="just"/>
            <a:endParaRPr lang="ru-RU" b="1" dirty="0"/>
          </a:p>
          <a:p>
            <a:pPr algn="just"/>
            <a:r>
              <a:rPr lang="ru-RU" dirty="0" err="1"/>
              <a:t>Зазначена</a:t>
            </a:r>
            <a:r>
              <a:rPr lang="ru-RU" dirty="0"/>
              <a:t> </a:t>
            </a:r>
            <a:r>
              <a:rPr lang="ru-RU" dirty="0" err="1"/>
              <a:t>експертиза</a:t>
            </a:r>
            <a:r>
              <a:rPr lang="ru-RU" dirty="0"/>
              <a:t> проводиться у </a:t>
            </a:r>
            <a:r>
              <a:rPr lang="ru-RU" dirty="0" err="1"/>
              <a:t>відповідності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ст. 27, 28, 29 КК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стосовно</a:t>
            </a:r>
            <a:r>
              <a:rPr lang="ru-RU" dirty="0"/>
              <a:t> виду </a:t>
            </a:r>
            <a:r>
              <a:rPr lang="ru-RU" dirty="0" err="1"/>
              <a:t>співучасті</a:t>
            </a:r>
            <a:r>
              <a:rPr lang="ru-RU" dirty="0"/>
              <a:t> у </a:t>
            </a:r>
            <a:r>
              <a:rPr lang="ru-RU" dirty="0" err="1"/>
              <a:t>групових</a:t>
            </a:r>
            <a:r>
              <a:rPr lang="ru-RU" dirty="0"/>
              <a:t> </a:t>
            </a:r>
            <a:r>
              <a:rPr lang="ru-RU" dirty="0" err="1"/>
              <a:t>злочинах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До </a:t>
            </a:r>
            <a:r>
              <a:rPr lang="ru-RU" dirty="0" err="1"/>
              <a:t>компетенції</a:t>
            </a:r>
            <a:r>
              <a:rPr lang="ru-RU" dirty="0"/>
              <a:t> судового </a:t>
            </a:r>
            <a:r>
              <a:rPr lang="ru-RU" dirty="0" err="1"/>
              <a:t>експерта</a:t>
            </a:r>
            <a:r>
              <a:rPr lang="ru-RU" dirty="0"/>
              <a:t>-психолога при </a:t>
            </a:r>
            <a:r>
              <a:rPr lang="ru-RU" dirty="0" err="1"/>
              <a:t>виконанні</a:t>
            </a:r>
            <a:r>
              <a:rPr lang="ru-RU" dirty="0"/>
              <a:t> </a:t>
            </a:r>
            <a:r>
              <a:rPr lang="ru-RU" dirty="0" err="1"/>
              <a:t>даного</a:t>
            </a:r>
            <a:r>
              <a:rPr lang="ru-RU" dirty="0"/>
              <a:t> предметного виду </a:t>
            </a:r>
            <a:r>
              <a:rPr lang="ru-RU" dirty="0" err="1"/>
              <a:t>судорво-психологічної</a:t>
            </a:r>
            <a:r>
              <a:rPr lang="ru-RU" dirty="0"/>
              <a:t> </a:t>
            </a:r>
            <a:r>
              <a:rPr lang="ru-RU" dirty="0" err="1"/>
              <a:t>експертизи</a:t>
            </a:r>
            <a:r>
              <a:rPr lang="ru-RU" dirty="0"/>
              <a:t> входить </a:t>
            </a:r>
            <a:r>
              <a:rPr lang="ru-RU" dirty="0" err="1"/>
              <a:t>встановлення</a:t>
            </a:r>
            <a:r>
              <a:rPr lang="ru-RU" dirty="0"/>
              <a:t> </a:t>
            </a:r>
            <a:r>
              <a:rPr lang="ru-RU" dirty="0" err="1"/>
              <a:t>індивідуально-рольового</a:t>
            </a:r>
            <a:r>
              <a:rPr lang="ru-RU" dirty="0"/>
              <a:t> статусу </a:t>
            </a:r>
            <a:r>
              <a:rPr lang="ru-RU" dirty="0" err="1"/>
              <a:t>членів</a:t>
            </a:r>
            <a:r>
              <a:rPr lang="ru-RU" dirty="0"/>
              <a:t> </a:t>
            </a:r>
            <a:r>
              <a:rPr lang="ru-RU" dirty="0" err="1"/>
              <a:t>злочинної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угрупування</a:t>
            </a:r>
            <a:r>
              <a:rPr lang="ru-RU" dirty="0"/>
              <a:t> (</a:t>
            </a:r>
            <a:r>
              <a:rPr lang="ru-RU" dirty="0" err="1"/>
              <a:t>лідер</a:t>
            </a:r>
            <a:r>
              <a:rPr lang="ru-RU" dirty="0"/>
              <a:t>, </a:t>
            </a:r>
            <a:r>
              <a:rPr lang="ru-RU" dirty="0" err="1"/>
              <a:t>підвладний</a:t>
            </a:r>
            <a:r>
              <a:rPr lang="ru-RU" dirty="0"/>
              <a:t>, ведений, </a:t>
            </a:r>
            <a:r>
              <a:rPr lang="ru-RU" dirty="0" err="1"/>
              <a:t>тощо</a:t>
            </a:r>
            <a:r>
              <a:rPr lang="ru-RU" dirty="0"/>
              <a:t>).</a:t>
            </a:r>
          </a:p>
          <a:p>
            <a:pPr algn="just"/>
            <a:endParaRPr lang="ru-RU" dirty="0"/>
          </a:p>
          <a:p>
            <a:pPr algn="just"/>
            <a:r>
              <a:rPr lang="ru-RU" b="1" i="1" dirty="0" err="1"/>
              <a:t>Основні</a:t>
            </a:r>
            <a:r>
              <a:rPr lang="ru-RU" b="1" i="1" dirty="0"/>
              <a:t> </a:t>
            </a:r>
            <a:r>
              <a:rPr lang="ru-RU" b="1" i="1" dirty="0" err="1"/>
              <a:t>питання</a:t>
            </a:r>
            <a:r>
              <a:rPr lang="ru-RU" b="1" i="1" dirty="0"/>
              <a:t>, </a:t>
            </a:r>
            <a:r>
              <a:rPr lang="ru-RU" b="1" i="1" dirty="0" err="1"/>
              <a:t>що</a:t>
            </a:r>
            <a:r>
              <a:rPr lang="ru-RU" b="1" i="1" dirty="0"/>
              <a:t> </a:t>
            </a:r>
            <a:r>
              <a:rPr lang="ru-RU" b="1" i="1" dirty="0" err="1"/>
              <a:t>ставляться</a:t>
            </a:r>
            <a:r>
              <a:rPr lang="ru-RU" b="1" i="1" dirty="0"/>
              <a:t> на </a:t>
            </a:r>
            <a:r>
              <a:rPr lang="ru-RU" b="1" i="1" dirty="0" err="1"/>
              <a:t>вирішення</a:t>
            </a:r>
            <a:r>
              <a:rPr lang="ru-RU" b="1" i="1" dirty="0"/>
              <a:t> </a:t>
            </a:r>
            <a:r>
              <a:rPr lang="ru-RU" b="1" i="1" dirty="0" err="1"/>
              <a:t>експертизи</a:t>
            </a:r>
            <a:r>
              <a:rPr lang="ru-RU" b="1" i="1" dirty="0"/>
              <a:t>: 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індивідуально-психологічні</a:t>
            </a:r>
            <a:r>
              <a:rPr lang="ru-RU" dirty="0"/>
              <a:t> </a:t>
            </a:r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підекспертна</a:t>
            </a:r>
            <a:r>
              <a:rPr lang="ru-RU" dirty="0"/>
              <a:t> особа? 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індивідуально-рольовий</a:t>
            </a:r>
            <a:r>
              <a:rPr lang="ru-RU" dirty="0"/>
              <a:t> статус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підекспертна</a:t>
            </a:r>
            <a:r>
              <a:rPr lang="ru-RU" dirty="0"/>
              <a:t> особа у </a:t>
            </a:r>
            <a:r>
              <a:rPr lang="ru-RU" dirty="0" err="1"/>
              <a:t>злочинній</a:t>
            </a:r>
            <a:r>
              <a:rPr lang="ru-RU" dirty="0"/>
              <a:t> </a:t>
            </a:r>
            <a:r>
              <a:rPr lang="ru-RU" dirty="0" err="1"/>
              <a:t>групі</a:t>
            </a:r>
            <a:r>
              <a:rPr lang="ru-RU" dirty="0"/>
              <a:t> (</a:t>
            </a:r>
            <a:r>
              <a:rPr lang="ru-RU" dirty="0" err="1"/>
              <a:t>лідер</a:t>
            </a:r>
            <a:r>
              <a:rPr lang="ru-RU" dirty="0"/>
              <a:t>, </a:t>
            </a:r>
            <a:r>
              <a:rPr lang="ru-RU" dirty="0" err="1"/>
              <a:t>підвладний</a:t>
            </a:r>
            <a:r>
              <a:rPr lang="ru-RU" dirty="0"/>
              <a:t>, ведений) і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зумовлено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індивідуально-психологічними</a:t>
            </a:r>
            <a:r>
              <a:rPr lang="ru-RU" dirty="0"/>
              <a:t> </a:t>
            </a:r>
            <a:r>
              <a:rPr lang="ru-RU" dirty="0" err="1"/>
              <a:t>властивостями</a:t>
            </a:r>
            <a:r>
              <a:rPr lang="ru-RU" dirty="0"/>
              <a:t> та </a:t>
            </a:r>
            <a:r>
              <a:rPr lang="ru-RU" dirty="0" err="1"/>
              <a:t>особливостями</a:t>
            </a:r>
            <a:r>
              <a:rPr lang="ru-RU" dirty="0"/>
              <a:t> </a:t>
            </a:r>
            <a:r>
              <a:rPr lang="ru-RU" dirty="0" err="1"/>
              <a:t>соціально-психологічної</a:t>
            </a:r>
            <a:r>
              <a:rPr lang="ru-RU" dirty="0"/>
              <a:t> </a:t>
            </a:r>
            <a:r>
              <a:rPr lang="ru-RU" dirty="0" err="1"/>
              <a:t>структури</a:t>
            </a:r>
            <a:r>
              <a:rPr lang="ru-RU" dirty="0"/>
              <a:t> </a:t>
            </a:r>
            <a:r>
              <a:rPr lang="ru-RU" dirty="0" err="1"/>
              <a:t>злочинної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(</a:t>
            </a:r>
            <a:r>
              <a:rPr lang="ru-RU" dirty="0" err="1"/>
              <a:t>злочинного</a:t>
            </a:r>
            <a:r>
              <a:rPr lang="ru-RU" dirty="0"/>
              <a:t> </a:t>
            </a:r>
            <a:r>
              <a:rPr lang="ru-RU" dirty="0" err="1"/>
              <a:t>угруповання</a:t>
            </a:r>
            <a:r>
              <a:rPr lang="ru-RU" dirty="0"/>
              <a:t>)?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16131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A3FF200-CE9C-97BA-3F28-27AC5AE6B238}"/>
              </a:ext>
            </a:extLst>
          </p:cNvPr>
          <p:cNvSpPr txBox="1"/>
          <p:nvPr/>
        </p:nvSpPr>
        <p:spPr>
          <a:xfrm>
            <a:off x="331838" y="679974"/>
            <a:ext cx="8480323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b="1" dirty="0" err="1"/>
              <a:t>Експертом</a:t>
            </a:r>
            <a:r>
              <a:rPr lang="ru-RU" b="1" dirty="0"/>
              <a:t>*</a:t>
            </a:r>
            <a:r>
              <a:rPr lang="ru-RU" dirty="0"/>
              <a:t> (у </a:t>
            </a:r>
            <a:r>
              <a:rPr lang="ru-RU" dirty="0" err="1"/>
              <a:t>кримінальному</a:t>
            </a:r>
            <a:r>
              <a:rPr lang="ru-RU" dirty="0"/>
              <a:t> </a:t>
            </a:r>
            <a:r>
              <a:rPr lang="ru-RU" dirty="0" err="1"/>
              <a:t>провадженні</a:t>
            </a:r>
            <a:r>
              <a:rPr lang="ru-RU" dirty="0"/>
              <a:t>) є особа, яка </a:t>
            </a:r>
            <a:r>
              <a:rPr lang="ru-RU" dirty="0" err="1"/>
              <a:t>володіє</a:t>
            </a:r>
            <a:r>
              <a:rPr lang="ru-RU" dirty="0"/>
              <a:t> </a:t>
            </a:r>
            <a:r>
              <a:rPr lang="ru-RU" dirty="0" err="1"/>
              <a:t>науковими</a:t>
            </a:r>
            <a:r>
              <a:rPr lang="ru-RU" dirty="0"/>
              <a:t>, </a:t>
            </a:r>
            <a:r>
              <a:rPr lang="ru-RU" dirty="0" err="1"/>
              <a:t>технічними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іншими</a:t>
            </a:r>
            <a:r>
              <a:rPr lang="ru-RU" dirty="0"/>
              <a:t> </a:t>
            </a:r>
            <a:r>
              <a:rPr lang="ru-RU" dirty="0" err="1"/>
              <a:t>спеціальними</a:t>
            </a:r>
            <a:r>
              <a:rPr lang="ru-RU" dirty="0"/>
              <a:t> </a:t>
            </a:r>
            <a:r>
              <a:rPr lang="ru-RU" dirty="0" err="1"/>
              <a:t>знаннями</a:t>
            </a:r>
            <a:r>
              <a:rPr lang="ru-RU" dirty="0"/>
              <a:t>, 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відповідно</a:t>
            </a:r>
            <a:r>
              <a:rPr lang="ru-RU" dirty="0"/>
              <a:t> до</a:t>
            </a:r>
            <a:r>
              <a:rPr lang="ru-RU" i="1" dirty="0"/>
              <a:t> Закону </a:t>
            </a:r>
            <a:r>
              <a:rPr lang="ru-RU" i="1" dirty="0" err="1"/>
              <a:t>України</a:t>
            </a:r>
            <a:r>
              <a:rPr lang="ru-RU" i="1" dirty="0"/>
              <a:t> "Про </a:t>
            </a:r>
            <a:r>
              <a:rPr lang="ru-RU" i="1" dirty="0" err="1"/>
              <a:t>судову</a:t>
            </a:r>
            <a:r>
              <a:rPr lang="ru-RU" i="1" dirty="0"/>
              <a:t> </a:t>
            </a:r>
            <a:r>
              <a:rPr lang="ru-RU" i="1" dirty="0" err="1"/>
              <a:t>експертизу</a:t>
            </a:r>
            <a:r>
              <a:rPr lang="ru-RU" i="1" dirty="0"/>
              <a:t>"</a:t>
            </a:r>
            <a:r>
              <a:rPr lang="ru-RU" dirty="0"/>
              <a:t> на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експертизи</a:t>
            </a:r>
            <a:r>
              <a:rPr lang="ru-RU" dirty="0"/>
              <a:t> і 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доручено</a:t>
            </a:r>
            <a:r>
              <a:rPr lang="ru-RU" dirty="0"/>
              <a:t> провести </a:t>
            </a:r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об'єктів</a:t>
            </a:r>
            <a:r>
              <a:rPr lang="ru-RU" dirty="0"/>
              <a:t>, </a:t>
            </a:r>
            <a:r>
              <a:rPr lang="ru-RU" dirty="0" err="1"/>
              <a:t>явищ</a:t>
            </a:r>
            <a:r>
              <a:rPr lang="ru-RU" dirty="0"/>
              <a:t> і </a:t>
            </a:r>
            <a:r>
              <a:rPr lang="ru-RU" dirty="0" err="1"/>
              <a:t>процесів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містять</a:t>
            </a:r>
            <a:r>
              <a:rPr lang="ru-RU" dirty="0"/>
              <a:t> </a:t>
            </a:r>
            <a:r>
              <a:rPr lang="ru-RU" dirty="0" err="1"/>
              <a:t>відомості</a:t>
            </a:r>
            <a:r>
              <a:rPr lang="ru-RU" dirty="0"/>
              <a:t> про </a:t>
            </a:r>
            <a:r>
              <a:rPr lang="ru-RU" dirty="0" err="1"/>
              <a:t>обставини</a:t>
            </a:r>
            <a:r>
              <a:rPr lang="ru-RU" dirty="0"/>
              <a:t> </a:t>
            </a:r>
            <a:r>
              <a:rPr lang="ru-RU" dirty="0" err="1"/>
              <a:t>вчинення</a:t>
            </a:r>
            <a:r>
              <a:rPr lang="ru-RU" dirty="0"/>
              <a:t> </a:t>
            </a:r>
            <a:r>
              <a:rPr lang="ru-RU" dirty="0" err="1"/>
              <a:t>кримінального</a:t>
            </a:r>
            <a:r>
              <a:rPr lang="ru-RU" dirty="0"/>
              <a:t> </a:t>
            </a:r>
            <a:r>
              <a:rPr lang="ru-RU" dirty="0" err="1"/>
              <a:t>правопорушення</a:t>
            </a:r>
            <a:r>
              <a:rPr lang="ru-RU" dirty="0"/>
              <a:t>, та </a:t>
            </a:r>
            <a:r>
              <a:rPr lang="ru-RU" dirty="0" err="1"/>
              <a:t>дати</a:t>
            </a:r>
            <a:r>
              <a:rPr lang="ru-RU" dirty="0"/>
              <a:t> </a:t>
            </a:r>
            <a:r>
              <a:rPr lang="ru-RU" dirty="0" err="1"/>
              <a:t>висновок</a:t>
            </a:r>
            <a:r>
              <a:rPr lang="ru-RU" dirty="0"/>
              <a:t> з </a:t>
            </a:r>
            <a:r>
              <a:rPr lang="ru-RU" dirty="0" err="1"/>
              <a:t>питань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виникають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кримінального</a:t>
            </a:r>
            <a:r>
              <a:rPr lang="ru-RU" dirty="0"/>
              <a:t> </a:t>
            </a:r>
            <a:r>
              <a:rPr lang="ru-RU" dirty="0" err="1"/>
              <a:t>провадження</a:t>
            </a:r>
            <a:r>
              <a:rPr lang="ru-RU" dirty="0"/>
              <a:t> і </a:t>
            </a:r>
            <a:r>
              <a:rPr lang="ru-RU" dirty="0" err="1"/>
              <a:t>стосуються</a:t>
            </a:r>
            <a:r>
              <a:rPr lang="ru-RU" dirty="0"/>
              <a:t> </a:t>
            </a:r>
            <a:r>
              <a:rPr lang="ru-RU" dirty="0" err="1"/>
              <a:t>сфери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.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Не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експертами</a:t>
            </a:r>
            <a:r>
              <a:rPr lang="ru-RU" dirty="0"/>
              <a:t> особи,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перебувають</a:t>
            </a:r>
            <a:r>
              <a:rPr lang="ru-RU" dirty="0"/>
              <a:t> у </a:t>
            </a:r>
            <a:r>
              <a:rPr lang="ru-RU" dirty="0" err="1"/>
              <a:t>службовій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іншій</a:t>
            </a:r>
            <a:r>
              <a:rPr lang="ru-RU" dirty="0"/>
              <a:t> </a:t>
            </a:r>
            <a:r>
              <a:rPr lang="ru-RU" dirty="0" err="1"/>
              <a:t>залежності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сторін</a:t>
            </a:r>
            <a:r>
              <a:rPr lang="ru-RU" dirty="0"/>
              <a:t> </a:t>
            </a:r>
            <a:r>
              <a:rPr lang="ru-RU" dirty="0" err="1"/>
              <a:t>кримінального</a:t>
            </a:r>
            <a:r>
              <a:rPr lang="ru-RU" dirty="0"/>
              <a:t> </a:t>
            </a:r>
            <a:r>
              <a:rPr lang="ru-RU" dirty="0" err="1"/>
              <a:t>провадження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потерпілого</a:t>
            </a:r>
            <a:r>
              <a:rPr lang="ru-RU" dirty="0"/>
              <a:t>.</a:t>
            </a:r>
          </a:p>
          <a:p>
            <a:pPr algn="just"/>
            <a:endParaRPr lang="ru-RU" dirty="0"/>
          </a:p>
          <a:p>
            <a:pPr algn="just"/>
            <a:r>
              <a:rPr lang="ru-RU" b="1" dirty="0" err="1"/>
              <a:t>Судовими</a:t>
            </a:r>
            <a:r>
              <a:rPr lang="ru-RU" b="1" dirty="0"/>
              <a:t> </a:t>
            </a:r>
            <a:r>
              <a:rPr lang="ru-RU" b="1" dirty="0" err="1"/>
              <a:t>експертами</a:t>
            </a:r>
            <a:r>
              <a:rPr lang="ru-RU" b="1" dirty="0"/>
              <a:t> </a:t>
            </a:r>
            <a:r>
              <a:rPr lang="ru-RU" b="1" dirty="0" err="1"/>
              <a:t>державних</a:t>
            </a:r>
            <a:r>
              <a:rPr lang="ru-RU" b="1" dirty="0"/>
              <a:t> </a:t>
            </a:r>
            <a:r>
              <a:rPr lang="ru-RU" b="1" dirty="0" err="1"/>
              <a:t>спеціалізованих</a:t>
            </a:r>
            <a:r>
              <a:rPr lang="ru-RU" b="1" dirty="0"/>
              <a:t> </a:t>
            </a:r>
            <a:r>
              <a:rPr lang="ru-RU" b="1" dirty="0" err="1"/>
              <a:t>установ</a:t>
            </a:r>
            <a:r>
              <a:rPr lang="ru-RU" b="1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фахівці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відповідну</a:t>
            </a:r>
            <a:r>
              <a:rPr lang="ru-RU" dirty="0"/>
              <a:t> </a:t>
            </a:r>
            <a:r>
              <a:rPr lang="ru-RU" dirty="0" err="1"/>
              <a:t>вищу</a:t>
            </a:r>
            <a:r>
              <a:rPr lang="ru-RU" dirty="0"/>
              <a:t> </a:t>
            </a:r>
            <a:r>
              <a:rPr lang="ru-RU" dirty="0" err="1"/>
              <a:t>освіту</a:t>
            </a:r>
            <a:r>
              <a:rPr lang="ru-RU" dirty="0"/>
              <a:t>, </a:t>
            </a:r>
            <a:r>
              <a:rPr lang="ru-RU" dirty="0" err="1"/>
              <a:t>освітньо-кваліфікаційний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 не </a:t>
            </a:r>
            <a:r>
              <a:rPr lang="ru-RU" dirty="0" err="1"/>
              <a:t>нижче</a:t>
            </a:r>
            <a:r>
              <a:rPr lang="ru-RU" dirty="0"/>
              <a:t> </a:t>
            </a:r>
            <a:r>
              <a:rPr lang="ru-RU" dirty="0" err="1"/>
              <a:t>спеціаліста</a:t>
            </a:r>
            <a:r>
              <a:rPr lang="ru-RU" dirty="0"/>
              <a:t>, </a:t>
            </a:r>
            <a:r>
              <a:rPr lang="ru-RU" dirty="0" err="1"/>
              <a:t>пройшли</a:t>
            </a:r>
            <a:r>
              <a:rPr lang="ru-RU" dirty="0"/>
              <a:t> </a:t>
            </a:r>
            <a:r>
              <a:rPr lang="ru-RU" dirty="0" err="1"/>
              <a:t>відповідну</a:t>
            </a:r>
            <a:r>
              <a:rPr lang="ru-RU" dirty="0"/>
              <a:t> </a:t>
            </a:r>
            <a:r>
              <a:rPr lang="ru-RU" dirty="0" err="1"/>
              <a:t>підготовку</a:t>
            </a:r>
            <a:r>
              <a:rPr lang="ru-RU" dirty="0"/>
              <a:t> та </a:t>
            </a:r>
            <a:r>
              <a:rPr lang="ru-RU" dirty="0" err="1"/>
              <a:t>отримали</a:t>
            </a:r>
            <a:r>
              <a:rPr lang="ru-RU" dirty="0"/>
              <a:t> </a:t>
            </a:r>
            <a:r>
              <a:rPr lang="ru-RU" dirty="0" err="1"/>
              <a:t>кваліфікацію</a:t>
            </a:r>
            <a:r>
              <a:rPr lang="ru-RU" dirty="0"/>
              <a:t> судового </a:t>
            </a:r>
            <a:r>
              <a:rPr lang="ru-RU" dirty="0" err="1"/>
              <a:t>експерта</a:t>
            </a:r>
            <a:r>
              <a:rPr lang="ru-RU" dirty="0"/>
              <a:t> з </a:t>
            </a:r>
            <a:r>
              <a:rPr lang="ru-RU" dirty="0" err="1"/>
              <a:t>певної</a:t>
            </a:r>
            <a:r>
              <a:rPr lang="ru-RU" dirty="0"/>
              <a:t> </a:t>
            </a:r>
            <a:r>
              <a:rPr lang="ru-RU" dirty="0" err="1"/>
              <a:t>спеціальності</a:t>
            </a:r>
            <a:r>
              <a:rPr lang="ru-RU" dirty="0"/>
              <a:t>.</a:t>
            </a:r>
          </a:p>
          <a:p>
            <a:pPr algn="just"/>
            <a:endParaRPr lang="ru-RU" dirty="0"/>
          </a:p>
          <a:p>
            <a:pPr algn="just"/>
            <a:r>
              <a:rPr lang="ru-RU" b="1" dirty="0" err="1">
                <a:solidFill>
                  <a:srgbClr val="FF0000"/>
                </a:solidFill>
              </a:rPr>
              <a:t>Судовий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експерт</a:t>
            </a:r>
            <a:r>
              <a:rPr lang="ru-RU" b="1" dirty="0">
                <a:solidFill>
                  <a:srgbClr val="FF0000"/>
                </a:solidFill>
              </a:rPr>
              <a:t>-психолог</a:t>
            </a:r>
          </a:p>
          <a:p>
            <a:pPr algn="just"/>
            <a:endParaRPr lang="ru-RU" b="1" dirty="0"/>
          </a:p>
          <a:p>
            <a:pPr algn="just"/>
            <a:r>
              <a:rPr lang="ru-RU" b="1" i="1" dirty="0">
                <a:solidFill>
                  <a:schemeClr val="accent1"/>
                </a:solidFill>
              </a:rPr>
              <a:t>*</a:t>
            </a:r>
            <a:r>
              <a:rPr lang="ru-RU" b="1" i="1" dirty="0" err="1">
                <a:solidFill>
                  <a:schemeClr val="accent1"/>
                </a:solidFill>
              </a:rPr>
              <a:t>Державний</a:t>
            </a:r>
            <a:r>
              <a:rPr lang="ru-RU" b="1" i="1" dirty="0">
                <a:solidFill>
                  <a:schemeClr val="accent1"/>
                </a:solidFill>
              </a:rPr>
              <a:t> </a:t>
            </a:r>
            <a:r>
              <a:rPr lang="ru-RU" b="1" i="1" dirty="0" err="1">
                <a:solidFill>
                  <a:schemeClr val="accent1"/>
                </a:solidFill>
              </a:rPr>
              <a:t>Реєстр</a:t>
            </a:r>
            <a:r>
              <a:rPr lang="ru-RU" b="1" i="1" dirty="0">
                <a:solidFill>
                  <a:schemeClr val="accent1"/>
                </a:solidFill>
              </a:rPr>
              <a:t> </a:t>
            </a:r>
            <a:r>
              <a:rPr lang="ru-RU" b="1" i="1" dirty="0" err="1">
                <a:solidFill>
                  <a:schemeClr val="accent1"/>
                </a:solidFill>
              </a:rPr>
              <a:t>атестованих</a:t>
            </a:r>
            <a:r>
              <a:rPr lang="ru-RU" b="1" i="1" dirty="0">
                <a:solidFill>
                  <a:schemeClr val="accent1"/>
                </a:solidFill>
              </a:rPr>
              <a:t> </a:t>
            </a:r>
            <a:r>
              <a:rPr lang="ru-RU" b="1" i="1" dirty="0" err="1">
                <a:solidFill>
                  <a:schemeClr val="accent1"/>
                </a:solidFill>
              </a:rPr>
              <a:t>судових</a:t>
            </a:r>
            <a:r>
              <a:rPr lang="ru-RU" b="1" i="1" dirty="0">
                <a:solidFill>
                  <a:schemeClr val="accent1"/>
                </a:solidFill>
              </a:rPr>
              <a:t> </a:t>
            </a:r>
            <a:r>
              <a:rPr lang="ru-RU" b="1" i="1" dirty="0" err="1">
                <a:solidFill>
                  <a:schemeClr val="accent1"/>
                </a:solidFill>
              </a:rPr>
              <a:t>експертів</a:t>
            </a:r>
            <a:endParaRPr lang="ru-RU" b="1" i="1" dirty="0">
              <a:solidFill>
                <a:schemeClr val="accent1"/>
              </a:solidFill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0583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A3FF200-CE9C-97BA-3F28-27AC5AE6B238}"/>
              </a:ext>
            </a:extLst>
          </p:cNvPr>
          <p:cNvSpPr txBox="1"/>
          <p:nvPr/>
        </p:nvSpPr>
        <p:spPr>
          <a:xfrm>
            <a:off x="1032386" y="3586340"/>
            <a:ext cx="7447935" cy="83099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Комплексна</a:t>
            </a:r>
            <a:r>
              <a:rPr lang="ru-RU" sz="2000" b="1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ru-RU" sz="2400" b="1" dirty="0" err="1">
                <a:solidFill>
                  <a:schemeClr val="tx1"/>
                </a:solidFill>
              </a:rPr>
              <a:t>судова</a:t>
            </a:r>
            <a:r>
              <a:rPr lang="ru-RU" sz="2000" b="1" dirty="0">
                <a:solidFill>
                  <a:schemeClr val="tx1"/>
                </a:solidFill>
              </a:rPr>
              <a:t> </a:t>
            </a:r>
            <a:r>
              <a:rPr lang="ru-RU" sz="2400" b="1" dirty="0">
                <a:solidFill>
                  <a:schemeClr val="tx1"/>
                </a:solidFill>
              </a:rPr>
              <a:t>психолого-</a:t>
            </a:r>
            <a:r>
              <a:rPr lang="ru-RU" sz="2400" b="1" dirty="0" err="1">
                <a:solidFill>
                  <a:schemeClr val="tx1"/>
                </a:solidFill>
              </a:rPr>
              <a:t>психіатрична</a:t>
            </a:r>
            <a:r>
              <a:rPr lang="ru-RU" sz="2400" b="1" dirty="0">
                <a:solidFill>
                  <a:schemeClr val="tx1"/>
                </a:solidFill>
              </a:rPr>
              <a:t> </a:t>
            </a:r>
            <a:r>
              <a:rPr lang="ru-RU" sz="2400" b="1" dirty="0" err="1">
                <a:solidFill>
                  <a:schemeClr val="tx1"/>
                </a:solidFill>
              </a:rPr>
              <a:t>експертиза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51D1797-4A21-3694-E5BA-FEB1DC09A1DE}"/>
              </a:ext>
            </a:extLst>
          </p:cNvPr>
          <p:cNvSpPr txBox="1"/>
          <p:nvPr/>
        </p:nvSpPr>
        <p:spPr>
          <a:xfrm>
            <a:off x="1032385" y="1688044"/>
            <a:ext cx="7447934" cy="46980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err="1"/>
              <a:t>Судово-психологічна</a:t>
            </a:r>
            <a:r>
              <a:rPr lang="ru-RU" sz="2400" b="1" dirty="0"/>
              <a:t> </a:t>
            </a:r>
            <a:r>
              <a:rPr lang="ru-RU" sz="2400" b="1" dirty="0" err="1"/>
              <a:t>експертиза</a:t>
            </a:r>
            <a:endParaRPr lang="ru-RU" sz="24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4A03835-4E69-4B0C-B9F2-F12EB53BAA87}"/>
              </a:ext>
            </a:extLst>
          </p:cNvPr>
          <p:cNvSpPr txBox="1"/>
          <p:nvPr/>
        </p:nvSpPr>
        <p:spPr>
          <a:xfrm>
            <a:off x="1032385" y="2637192"/>
            <a:ext cx="7447935" cy="469803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err="1">
                <a:solidFill>
                  <a:schemeClr val="tx1"/>
                </a:solidFill>
              </a:rPr>
              <a:t>Судово-психіатрична</a:t>
            </a:r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ru-RU" sz="2400" b="1" dirty="0" err="1">
                <a:solidFill>
                  <a:schemeClr val="tx1"/>
                </a:solidFill>
              </a:rPr>
              <a:t>експертиза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796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A3FF200-CE9C-97BA-3F28-27AC5AE6B238}"/>
              </a:ext>
            </a:extLst>
          </p:cNvPr>
          <p:cNvSpPr txBox="1"/>
          <p:nvPr/>
        </p:nvSpPr>
        <p:spPr>
          <a:xfrm>
            <a:off x="417871" y="499011"/>
            <a:ext cx="8308258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b="1" dirty="0" err="1"/>
              <a:t>Об'єктом</a:t>
            </a:r>
            <a:r>
              <a:rPr lang="ru-RU" b="1" dirty="0"/>
              <a:t> СПЕ </a:t>
            </a:r>
            <a:r>
              <a:rPr lang="ru-RU" dirty="0"/>
              <a:t>є </a:t>
            </a:r>
            <a:r>
              <a:rPr lang="ru-RU" dirty="0" err="1"/>
              <a:t>психічно</a:t>
            </a:r>
            <a:r>
              <a:rPr lang="ru-RU" dirty="0"/>
              <a:t> </a:t>
            </a:r>
            <a:r>
              <a:rPr lang="ru-RU" dirty="0" err="1"/>
              <a:t>здорові</a:t>
            </a:r>
            <a:r>
              <a:rPr lang="ru-RU" dirty="0"/>
              <a:t> особи (</a:t>
            </a:r>
            <a:r>
              <a:rPr lang="ru-RU" dirty="0" err="1"/>
              <a:t>підозрюваний</a:t>
            </a:r>
            <a:r>
              <a:rPr lang="ru-RU" dirty="0"/>
              <a:t>, </a:t>
            </a:r>
            <a:r>
              <a:rPr lang="ru-RU" dirty="0" err="1"/>
              <a:t>обвинувачений</a:t>
            </a:r>
            <a:r>
              <a:rPr lang="ru-RU" dirty="0"/>
              <a:t>, </a:t>
            </a:r>
            <a:r>
              <a:rPr lang="ru-RU" dirty="0" err="1"/>
              <a:t>підсудний</a:t>
            </a:r>
            <a:r>
              <a:rPr lang="ru-RU" dirty="0"/>
              <a:t>, </a:t>
            </a:r>
            <a:r>
              <a:rPr lang="ru-RU" dirty="0" err="1"/>
              <a:t>виправданий</a:t>
            </a:r>
            <a:r>
              <a:rPr lang="ru-RU" dirty="0"/>
              <a:t>, </a:t>
            </a:r>
            <a:r>
              <a:rPr lang="ru-RU" dirty="0" err="1"/>
              <a:t>засуджений</a:t>
            </a:r>
            <a:r>
              <a:rPr lang="ru-RU" dirty="0"/>
              <a:t>, </a:t>
            </a:r>
            <a:r>
              <a:rPr lang="ru-RU" dirty="0" err="1"/>
              <a:t>свідок</a:t>
            </a:r>
            <a:r>
              <a:rPr lang="ru-RU" dirty="0"/>
              <a:t>, </a:t>
            </a:r>
            <a:r>
              <a:rPr lang="ru-RU" dirty="0" err="1"/>
              <a:t>потерпілий</a:t>
            </a:r>
            <a:r>
              <a:rPr lang="ru-RU" dirty="0"/>
              <a:t>, </a:t>
            </a:r>
            <a:r>
              <a:rPr lang="ru-RU" dirty="0" err="1"/>
              <a:t>позивач</a:t>
            </a:r>
            <a:r>
              <a:rPr lang="ru-RU" dirty="0"/>
              <a:t>, </a:t>
            </a:r>
            <a:r>
              <a:rPr lang="ru-RU" dirty="0" err="1"/>
              <a:t>відповідач</a:t>
            </a:r>
            <a:r>
              <a:rPr lang="ru-RU" dirty="0"/>
              <a:t>: </a:t>
            </a:r>
            <a:r>
              <a:rPr lang="ru-RU" dirty="0" err="1"/>
              <a:t>малолітні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п’ятирічного</a:t>
            </a:r>
            <a:r>
              <a:rPr lang="ru-RU" dirty="0"/>
              <a:t> </a:t>
            </a:r>
            <a:r>
              <a:rPr lang="ru-RU" dirty="0" err="1"/>
              <a:t>віку</a:t>
            </a:r>
            <a:r>
              <a:rPr lang="ru-RU" dirty="0"/>
              <a:t>; </a:t>
            </a:r>
            <a:r>
              <a:rPr lang="ru-RU" dirty="0" err="1"/>
              <a:t>неповнолітні</a:t>
            </a:r>
            <a:r>
              <a:rPr lang="ru-RU" dirty="0"/>
              <a:t>; </a:t>
            </a:r>
            <a:r>
              <a:rPr lang="ru-RU" dirty="0" err="1"/>
              <a:t>дорослого</a:t>
            </a:r>
            <a:r>
              <a:rPr lang="ru-RU" dirty="0"/>
              <a:t> та </a:t>
            </a:r>
            <a:r>
              <a:rPr lang="ru-RU" dirty="0" err="1"/>
              <a:t>похилого</a:t>
            </a:r>
            <a:r>
              <a:rPr lang="ru-RU" dirty="0"/>
              <a:t> </a:t>
            </a:r>
            <a:r>
              <a:rPr lang="ru-RU" dirty="0" err="1"/>
              <a:t>віку</a:t>
            </a:r>
            <a:r>
              <a:rPr lang="ru-RU" dirty="0"/>
              <a:t>), </a:t>
            </a:r>
            <a:r>
              <a:rPr lang="ru-RU" dirty="0" err="1"/>
              <a:t>матеріали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 (</a:t>
            </a:r>
            <a:r>
              <a:rPr lang="ru-RU" dirty="0" err="1"/>
              <a:t>кримінальне</a:t>
            </a:r>
            <a:r>
              <a:rPr lang="ru-RU" dirty="0"/>
              <a:t> </a:t>
            </a:r>
            <a:r>
              <a:rPr lang="ru-RU" dirty="0" err="1"/>
              <a:t>провадження</a:t>
            </a:r>
            <a:r>
              <a:rPr lang="ru-RU" dirty="0"/>
              <a:t>, </a:t>
            </a:r>
            <a:r>
              <a:rPr lang="ru-RU" dirty="0" err="1"/>
              <a:t>цивільна</a:t>
            </a:r>
            <a:r>
              <a:rPr lang="ru-RU" dirty="0"/>
              <a:t> справа).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СПЕ </a:t>
            </a:r>
            <a:r>
              <a:rPr lang="ru-RU" dirty="0" err="1"/>
              <a:t>встановлює</a:t>
            </a:r>
            <a:r>
              <a:rPr lang="ru-RU" dirty="0"/>
              <a:t> </a:t>
            </a:r>
            <a:r>
              <a:rPr lang="ru-RU" dirty="0" err="1"/>
              <a:t>ті</a:t>
            </a:r>
            <a:r>
              <a:rPr lang="ru-RU" dirty="0"/>
              <a:t> </a:t>
            </a:r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психічної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та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прояви в </a:t>
            </a:r>
            <a:r>
              <a:rPr lang="ru-RU" dirty="0" err="1"/>
              <a:t>поведінці</a:t>
            </a:r>
            <a:r>
              <a:rPr lang="ru-RU" dirty="0"/>
              <a:t> особи,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юридичне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та </a:t>
            </a:r>
            <a:r>
              <a:rPr lang="ru-RU" dirty="0" err="1"/>
              <a:t>викликають</a:t>
            </a:r>
            <a:r>
              <a:rPr lang="ru-RU" dirty="0"/>
              <a:t> </a:t>
            </a:r>
            <a:r>
              <a:rPr lang="ru-RU" dirty="0" err="1"/>
              <a:t>певні</a:t>
            </a:r>
            <a:r>
              <a:rPr lang="ru-RU" dirty="0"/>
              <a:t> </a:t>
            </a:r>
            <a:r>
              <a:rPr lang="ru-RU" dirty="0" err="1"/>
              <a:t>правові</a:t>
            </a:r>
            <a:r>
              <a:rPr lang="ru-RU" dirty="0"/>
              <a:t> </a:t>
            </a:r>
            <a:r>
              <a:rPr lang="ru-RU" dirty="0" err="1"/>
              <a:t>наслідки</a:t>
            </a:r>
            <a:r>
              <a:rPr lang="ru-RU" dirty="0"/>
              <a:t>.</a:t>
            </a:r>
          </a:p>
          <a:p>
            <a:pPr algn="just"/>
            <a:endParaRPr lang="ru-RU" dirty="0"/>
          </a:p>
          <a:p>
            <a:pPr algn="just"/>
            <a:r>
              <a:rPr lang="ru-RU" b="1" dirty="0" err="1"/>
              <a:t>Основним</a:t>
            </a:r>
            <a:r>
              <a:rPr lang="ru-RU" b="1" dirty="0"/>
              <a:t> </a:t>
            </a:r>
            <a:r>
              <a:rPr lang="ru-RU" b="1" dirty="0" err="1"/>
              <a:t>завданням</a:t>
            </a:r>
            <a:r>
              <a:rPr lang="ru-RU" b="1" dirty="0"/>
              <a:t> СПЕ </a:t>
            </a:r>
            <a:r>
              <a:rPr lang="ru-RU" dirty="0"/>
              <a:t>є </a:t>
            </a:r>
            <a:r>
              <a:rPr lang="ru-RU" dirty="0" err="1"/>
              <a:t>визначення</a:t>
            </a:r>
            <a:r>
              <a:rPr lang="ru-RU" dirty="0"/>
              <a:t> у </a:t>
            </a:r>
            <a:r>
              <a:rPr lang="ru-RU" dirty="0" err="1"/>
              <a:t>підекспертної</a:t>
            </a:r>
            <a:r>
              <a:rPr lang="ru-RU" dirty="0"/>
              <a:t> особи: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 err="1"/>
              <a:t>індивідуально-психологічних</a:t>
            </a:r>
            <a:r>
              <a:rPr lang="ru-RU" dirty="0"/>
              <a:t> </a:t>
            </a:r>
            <a:r>
              <a:rPr lang="ru-RU" dirty="0" err="1"/>
              <a:t>особливостей</a:t>
            </a:r>
            <a:r>
              <a:rPr lang="ru-RU" dirty="0"/>
              <a:t>, рис характеру, </a:t>
            </a:r>
            <a:r>
              <a:rPr lang="ru-RU" dirty="0" err="1"/>
              <a:t>провідних</a:t>
            </a:r>
            <a:r>
              <a:rPr lang="ru-RU" dirty="0"/>
              <a:t> </a:t>
            </a:r>
            <a:r>
              <a:rPr lang="ru-RU" dirty="0" err="1"/>
              <a:t>якостей</a:t>
            </a:r>
            <a:r>
              <a:rPr lang="ru-RU" dirty="0"/>
              <a:t> </a:t>
            </a:r>
            <a:r>
              <a:rPr lang="ru-RU" dirty="0" err="1"/>
              <a:t>особистості</a:t>
            </a:r>
            <a:r>
              <a:rPr lang="ru-RU" dirty="0"/>
              <a:t>;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 err="1"/>
              <a:t>мотивотвірних</a:t>
            </a:r>
            <a:r>
              <a:rPr lang="ru-RU" dirty="0"/>
              <a:t> </a:t>
            </a:r>
            <a:r>
              <a:rPr lang="ru-RU" dirty="0" err="1"/>
              <a:t>чинників</a:t>
            </a:r>
            <a:r>
              <a:rPr lang="ru-RU" dirty="0"/>
              <a:t> </a:t>
            </a:r>
            <a:r>
              <a:rPr lang="ru-RU" dirty="0" err="1"/>
              <a:t>психічного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і </a:t>
            </a:r>
            <a:r>
              <a:rPr lang="ru-RU" dirty="0" err="1"/>
              <a:t>поведінки</a:t>
            </a:r>
            <a:r>
              <a:rPr lang="ru-RU" dirty="0"/>
              <a:t>; </a:t>
            </a:r>
            <a:r>
              <a:rPr lang="ru-RU" dirty="0" err="1"/>
              <a:t>емоційних</a:t>
            </a:r>
            <a:r>
              <a:rPr lang="ru-RU" dirty="0"/>
              <a:t> </a:t>
            </a:r>
            <a:r>
              <a:rPr lang="ru-RU" dirty="0" err="1"/>
              <a:t>реакцій</a:t>
            </a:r>
            <a:r>
              <a:rPr lang="ru-RU" dirty="0"/>
              <a:t> та </a:t>
            </a:r>
            <a:r>
              <a:rPr lang="ru-RU" dirty="0" err="1"/>
              <a:t>станів</a:t>
            </a:r>
            <a:r>
              <a:rPr lang="ru-RU" dirty="0"/>
              <a:t>;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 err="1"/>
              <a:t>закономірностей</a:t>
            </a:r>
            <a:r>
              <a:rPr lang="ru-RU" dirty="0"/>
              <a:t> </a:t>
            </a:r>
            <a:r>
              <a:rPr lang="ru-RU" dirty="0" err="1"/>
              <a:t>перебігу</a:t>
            </a:r>
            <a:r>
              <a:rPr lang="ru-RU" dirty="0"/>
              <a:t> </a:t>
            </a:r>
            <a:r>
              <a:rPr lang="ru-RU" dirty="0" err="1"/>
              <a:t>психічних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,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їхнього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та </a:t>
            </a:r>
            <a:r>
              <a:rPr lang="ru-RU" dirty="0" err="1"/>
              <a:t>індивідуальних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властивостей</a:t>
            </a:r>
            <a:r>
              <a:rPr lang="ru-RU" dirty="0"/>
              <a:t>.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При </a:t>
            </a:r>
            <a:r>
              <a:rPr lang="ru-RU" dirty="0" err="1"/>
              <a:t>проведенні</a:t>
            </a:r>
            <a:r>
              <a:rPr lang="ru-RU" dirty="0"/>
              <a:t> СПЕ </a:t>
            </a:r>
            <a:r>
              <a:rPr lang="ru-RU" dirty="0" err="1"/>
              <a:t>використовуються</a:t>
            </a:r>
            <a:r>
              <a:rPr lang="ru-RU" dirty="0"/>
              <a:t> </a:t>
            </a:r>
            <a:r>
              <a:rPr lang="ru-RU" dirty="0" err="1"/>
              <a:t>загальновідомі</a:t>
            </a:r>
            <a:r>
              <a:rPr lang="ru-RU" dirty="0"/>
              <a:t> в </a:t>
            </a:r>
            <a:r>
              <a:rPr lang="ru-RU" dirty="0" err="1"/>
              <a:t>науковій</a:t>
            </a:r>
            <a:r>
              <a:rPr lang="ru-RU" dirty="0"/>
              <a:t> </a:t>
            </a:r>
            <a:r>
              <a:rPr lang="ru-RU" dirty="0" err="1"/>
              <a:t>практиці</a:t>
            </a:r>
            <a:r>
              <a:rPr lang="ru-RU" dirty="0"/>
              <a:t> </a:t>
            </a:r>
            <a:r>
              <a:rPr lang="ru-RU" dirty="0" err="1"/>
              <a:t>психологічні</a:t>
            </a:r>
            <a:r>
              <a:rPr lang="ru-RU" dirty="0"/>
              <a:t> методики і </a:t>
            </a:r>
            <a:r>
              <a:rPr lang="ru-RU" dirty="0" err="1"/>
              <a:t>такі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пройшли</a:t>
            </a:r>
            <a:r>
              <a:rPr lang="ru-RU" dirty="0"/>
              <a:t> </a:t>
            </a:r>
            <a:r>
              <a:rPr lang="ru-RU" dirty="0" err="1"/>
              <a:t>державну</a:t>
            </a:r>
            <a:r>
              <a:rPr lang="ru-RU" dirty="0"/>
              <a:t> </a:t>
            </a:r>
            <a:r>
              <a:rPr lang="ru-RU" dirty="0" err="1"/>
              <a:t>атестацію</a:t>
            </a:r>
            <a:r>
              <a:rPr lang="ru-RU" dirty="0"/>
              <a:t>, та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авторські</a:t>
            </a:r>
            <a:r>
              <a:rPr lang="ru-RU" dirty="0"/>
              <a:t> </a:t>
            </a:r>
            <a:r>
              <a:rPr lang="ru-RU" dirty="0" err="1"/>
              <a:t>модифікації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відбираються</a:t>
            </a:r>
            <a:r>
              <a:rPr lang="ru-RU" dirty="0"/>
              <a:t> з </a:t>
            </a:r>
            <a:r>
              <a:rPr lang="ru-RU" dirty="0" err="1"/>
              <a:t>урахуванням</a:t>
            </a:r>
            <a:r>
              <a:rPr lang="ru-RU" dirty="0"/>
              <a:t> </a:t>
            </a:r>
            <a:r>
              <a:rPr lang="ru-RU" dirty="0" err="1"/>
              <a:t>специфіки</a:t>
            </a:r>
            <a:r>
              <a:rPr lang="ru-RU" dirty="0"/>
              <a:t> </a:t>
            </a:r>
            <a:r>
              <a:rPr lang="ru-RU" dirty="0" err="1"/>
              <a:t>експертних</a:t>
            </a:r>
            <a:r>
              <a:rPr lang="ru-RU" dirty="0"/>
              <a:t> </a:t>
            </a:r>
            <a:r>
              <a:rPr lang="ru-RU" dirty="0" err="1"/>
              <a:t>досліджень</a:t>
            </a:r>
            <a:r>
              <a:rPr lang="ru-RU" dirty="0"/>
              <a:t> і </a:t>
            </a:r>
            <a:r>
              <a:rPr lang="ru-RU" dirty="0" err="1"/>
              <a:t>конкретних</a:t>
            </a:r>
            <a:r>
              <a:rPr lang="ru-RU" dirty="0"/>
              <a:t> </a:t>
            </a:r>
            <a:r>
              <a:rPr lang="ru-RU" dirty="0" err="1"/>
              <a:t>питань</a:t>
            </a:r>
            <a:r>
              <a:rPr lang="ru-RU" dirty="0"/>
              <a:t>, </a:t>
            </a:r>
            <a:r>
              <a:rPr lang="ru-RU" dirty="0" err="1"/>
              <a:t>поставлених</a:t>
            </a:r>
            <a:r>
              <a:rPr lang="ru-RU" dirty="0"/>
              <a:t> перед </a:t>
            </a:r>
            <a:r>
              <a:rPr lang="ru-RU" dirty="0" err="1"/>
              <a:t>психологічною</a:t>
            </a:r>
            <a:r>
              <a:rPr lang="ru-RU" dirty="0"/>
              <a:t> </a:t>
            </a:r>
            <a:r>
              <a:rPr lang="ru-RU" dirty="0" err="1"/>
              <a:t>експертизою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16525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A3FF200-CE9C-97BA-3F28-27AC5AE6B238}"/>
              </a:ext>
            </a:extLst>
          </p:cNvPr>
          <p:cNvSpPr txBox="1"/>
          <p:nvPr/>
        </p:nvSpPr>
        <p:spPr>
          <a:xfrm>
            <a:off x="435077" y="393992"/>
            <a:ext cx="8273845" cy="62170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dirty="0"/>
              <a:t>До </a:t>
            </a:r>
            <a:r>
              <a:rPr lang="ru-RU" sz="2000" b="1" dirty="0" err="1"/>
              <a:t>компетенції</a:t>
            </a:r>
            <a:r>
              <a:rPr lang="ru-RU" sz="2000" b="1" dirty="0"/>
              <a:t> (</a:t>
            </a:r>
            <a:r>
              <a:rPr lang="ru-RU" sz="2000" b="1" dirty="0" err="1"/>
              <a:t>основних</a:t>
            </a:r>
            <a:r>
              <a:rPr lang="ru-RU" sz="2000" b="1" dirty="0"/>
              <a:t> </a:t>
            </a:r>
            <a:r>
              <a:rPr lang="ru-RU" sz="2000" b="1" dirty="0" err="1"/>
              <a:t>напрямів</a:t>
            </a:r>
            <a:r>
              <a:rPr lang="ru-RU" sz="2000" b="1" dirty="0"/>
              <a:t>) </a:t>
            </a:r>
            <a:r>
              <a:rPr lang="ru-RU" sz="2000" b="1" dirty="0" err="1"/>
              <a:t>судово-психологічної</a:t>
            </a:r>
            <a:r>
              <a:rPr lang="ru-RU" sz="2000" b="1" dirty="0"/>
              <a:t> </a:t>
            </a:r>
            <a:r>
              <a:rPr lang="ru-RU" sz="2000" b="1" dirty="0" err="1"/>
              <a:t>експертизи</a:t>
            </a:r>
            <a:r>
              <a:rPr lang="ru-RU" sz="2000" b="1" dirty="0"/>
              <a:t> </a:t>
            </a:r>
          </a:p>
          <a:p>
            <a:pPr algn="ctr"/>
            <a:r>
              <a:rPr lang="ru-RU" sz="2000" b="1" dirty="0" err="1">
                <a:solidFill>
                  <a:srgbClr val="FF0000"/>
                </a:solidFill>
              </a:rPr>
              <a:t>можуть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err="1">
                <a:solidFill>
                  <a:srgbClr val="FF0000"/>
                </a:solidFill>
              </a:rPr>
              <a:t>належати</a:t>
            </a:r>
            <a:r>
              <a:rPr lang="ru-RU" sz="2000" b="1" dirty="0">
                <a:solidFill>
                  <a:srgbClr val="FF0000"/>
                </a:solidFill>
              </a:rPr>
              <a:t>: </a:t>
            </a:r>
          </a:p>
          <a:p>
            <a:pPr algn="ctr"/>
            <a:endParaRPr lang="ru-RU" sz="2000" b="1" dirty="0"/>
          </a:p>
          <a:p>
            <a:pPr marL="342900" indent="-342900" algn="just">
              <a:buAutoNum type="arabicParenR"/>
            </a:pPr>
            <a:r>
              <a:rPr lang="ru-RU" sz="2000" dirty="0" err="1"/>
              <a:t>встановлення</a:t>
            </a:r>
            <a:r>
              <a:rPr lang="ru-RU" sz="2000" dirty="0"/>
              <a:t> </a:t>
            </a:r>
            <a:r>
              <a:rPr lang="ru-RU" sz="2000" dirty="0" err="1"/>
              <a:t>індивідуально-психологічних</a:t>
            </a:r>
            <a:r>
              <a:rPr lang="ru-RU" sz="2000" dirty="0"/>
              <a:t> </a:t>
            </a:r>
            <a:r>
              <a:rPr lang="ru-RU" sz="2000" dirty="0" err="1"/>
              <a:t>особливостей</a:t>
            </a:r>
            <a:r>
              <a:rPr lang="ru-RU" sz="2000" dirty="0"/>
              <a:t> </a:t>
            </a:r>
            <a:r>
              <a:rPr lang="ru-RU" sz="2000" dirty="0" err="1"/>
              <a:t>підекспертної</a:t>
            </a:r>
            <a:r>
              <a:rPr lang="ru-RU" sz="2000" dirty="0"/>
              <a:t> особи, </a:t>
            </a:r>
            <a:r>
              <a:rPr lang="ru-RU" sz="2000" dirty="0" err="1"/>
              <a:t>які</a:t>
            </a:r>
            <a:r>
              <a:rPr lang="ru-RU" sz="2000" dirty="0"/>
              <a:t> </a:t>
            </a:r>
            <a:r>
              <a:rPr lang="ru-RU" sz="2000" dirty="0" err="1"/>
              <a:t>істотно</a:t>
            </a:r>
            <a:r>
              <a:rPr lang="ru-RU" sz="2000" dirty="0"/>
              <a:t> </a:t>
            </a:r>
            <a:r>
              <a:rPr lang="ru-RU" sz="2000" dirty="0" err="1"/>
              <a:t>вплинули</a:t>
            </a:r>
            <a:r>
              <a:rPr lang="ru-RU" sz="2000" dirty="0"/>
              <a:t> на </a:t>
            </a:r>
            <a:r>
              <a:rPr lang="ru-RU" sz="2000" dirty="0" err="1"/>
              <a:t>її</a:t>
            </a:r>
            <a:r>
              <a:rPr lang="ru-RU" sz="2000" dirty="0"/>
              <a:t> </a:t>
            </a:r>
            <a:r>
              <a:rPr lang="ru-RU" sz="2000" dirty="0" err="1"/>
              <a:t>поведінку</a:t>
            </a:r>
            <a:r>
              <a:rPr lang="ru-RU" sz="2000" dirty="0"/>
              <a:t> </a:t>
            </a:r>
            <a:r>
              <a:rPr lang="ru-RU" sz="2000" dirty="0" err="1"/>
              <a:t>під</a:t>
            </a:r>
            <a:r>
              <a:rPr lang="ru-RU" sz="2000" dirty="0"/>
              <a:t> час </a:t>
            </a:r>
            <a:r>
              <a:rPr lang="ru-RU" sz="2000" dirty="0" err="1"/>
              <a:t>вчинення</a:t>
            </a:r>
            <a:r>
              <a:rPr lang="ru-RU" sz="2000" dirty="0"/>
              <a:t> нею </a:t>
            </a:r>
            <a:r>
              <a:rPr lang="ru-RU" sz="2000" dirty="0" err="1"/>
              <a:t>протиправних</a:t>
            </a:r>
            <a:r>
              <a:rPr lang="ru-RU" sz="2000" dirty="0"/>
              <a:t> </a:t>
            </a:r>
            <a:r>
              <a:rPr lang="ru-RU" sz="2000" dirty="0" err="1"/>
              <a:t>дій</a:t>
            </a:r>
            <a:r>
              <a:rPr lang="ru-RU" sz="2000" dirty="0"/>
              <a:t>; </a:t>
            </a:r>
          </a:p>
          <a:p>
            <a:pPr marL="342900" indent="-342900" algn="just">
              <a:buAutoNum type="arabicParenR"/>
            </a:pPr>
            <a:r>
              <a:rPr lang="ru-RU" sz="2000" dirty="0" err="1"/>
              <a:t>встановлення</a:t>
            </a:r>
            <a:r>
              <a:rPr lang="ru-RU" sz="2000" dirty="0"/>
              <a:t> </a:t>
            </a:r>
            <a:r>
              <a:rPr lang="ru-RU" sz="2000" dirty="0" err="1"/>
              <a:t>принципової</a:t>
            </a:r>
            <a:r>
              <a:rPr lang="ru-RU" sz="2000" dirty="0"/>
              <a:t> </a:t>
            </a:r>
            <a:r>
              <a:rPr lang="ru-RU" sz="2000" dirty="0" err="1"/>
              <a:t>здатності</a:t>
            </a:r>
            <a:r>
              <a:rPr lang="ru-RU" sz="2000" dirty="0"/>
              <a:t> </a:t>
            </a:r>
            <a:r>
              <a:rPr lang="ru-RU" sz="2000" dirty="0" err="1"/>
              <a:t>підекспертної</a:t>
            </a:r>
            <a:r>
              <a:rPr lang="ru-RU" sz="2000" dirty="0"/>
              <a:t> особи (з </a:t>
            </a:r>
            <a:r>
              <a:rPr lang="ru-RU" sz="2000" dirty="0" err="1"/>
              <a:t>урахуванням</a:t>
            </a:r>
            <a:r>
              <a:rPr lang="ru-RU" sz="2000" dirty="0"/>
              <a:t> </a:t>
            </a:r>
            <a:r>
              <a:rPr lang="ru-RU" sz="2000" dirty="0" err="1"/>
              <a:t>індивідуально-психологічних</a:t>
            </a:r>
            <a:r>
              <a:rPr lang="ru-RU" sz="2000" dirty="0"/>
              <a:t> і </a:t>
            </a:r>
            <a:r>
              <a:rPr lang="ru-RU" sz="2000" dirty="0" err="1"/>
              <a:t>вікових</a:t>
            </a:r>
            <a:r>
              <a:rPr lang="ru-RU" sz="2000" dirty="0"/>
              <a:t> </a:t>
            </a:r>
            <a:r>
              <a:rPr lang="ru-RU" sz="2000" dirty="0" err="1"/>
              <a:t>особливостей</a:t>
            </a:r>
            <a:r>
              <a:rPr lang="ru-RU" sz="2000" dirty="0"/>
              <a:t>, </a:t>
            </a:r>
            <a:r>
              <a:rPr lang="ru-RU" sz="2000" dirty="0" err="1"/>
              <a:t>рівня</a:t>
            </a:r>
            <a:r>
              <a:rPr lang="ru-RU" sz="2000" dirty="0"/>
              <a:t> </a:t>
            </a:r>
            <a:r>
              <a:rPr lang="ru-RU" sz="2000" dirty="0" err="1"/>
              <a:t>психічного</a:t>
            </a:r>
            <a:r>
              <a:rPr lang="ru-RU" sz="2000" dirty="0"/>
              <a:t> </a:t>
            </a:r>
            <a:r>
              <a:rPr lang="ru-RU" sz="2000" dirty="0" err="1"/>
              <a:t>розвитку</a:t>
            </a:r>
            <a:r>
              <a:rPr lang="ru-RU" sz="2000" dirty="0"/>
              <a:t>) правильно </a:t>
            </a:r>
            <a:r>
              <a:rPr lang="ru-RU" sz="2000" dirty="0" err="1"/>
              <a:t>сприймати</a:t>
            </a:r>
            <a:r>
              <a:rPr lang="ru-RU" sz="2000" dirty="0"/>
              <a:t> </a:t>
            </a:r>
            <a:r>
              <a:rPr lang="ru-RU" sz="2000" dirty="0" err="1"/>
              <a:t>обставини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мають</a:t>
            </a:r>
            <a:r>
              <a:rPr lang="ru-RU" sz="2000" dirty="0"/>
              <a:t> </a:t>
            </a:r>
            <a:r>
              <a:rPr lang="ru-RU" sz="2000" dirty="0" err="1"/>
              <a:t>значення</a:t>
            </a:r>
            <a:r>
              <a:rPr lang="ru-RU" sz="2000" dirty="0"/>
              <a:t> для </a:t>
            </a:r>
            <a:r>
              <a:rPr lang="ru-RU" sz="2000" dirty="0" err="1"/>
              <a:t>справи</a:t>
            </a:r>
            <a:r>
              <a:rPr lang="ru-RU" sz="2000" dirty="0"/>
              <a:t>, і </a:t>
            </a:r>
            <a:r>
              <a:rPr lang="ru-RU" sz="2000" dirty="0" err="1"/>
              <a:t>давати</a:t>
            </a:r>
            <a:r>
              <a:rPr lang="ru-RU" sz="2000" dirty="0"/>
              <a:t> про них </a:t>
            </a:r>
            <a:r>
              <a:rPr lang="ru-RU" sz="2000" dirty="0" err="1"/>
              <a:t>правильні</a:t>
            </a:r>
            <a:r>
              <a:rPr lang="ru-RU" sz="2000" dirty="0"/>
              <a:t> </a:t>
            </a:r>
            <a:r>
              <a:rPr lang="ru-RU" sz="2000" dirty="0" err="1"/>
              <a:t>показання</a:t>
            </a:r>
            <a:r>
              <a:rPr lang="ru-RU" sz="2000" dirty="0"/>
              <a:t>; </a:t>
            </a:r>
          </a:p>
          <a:p>
            <a:pPr marL="342900" indent="-342900" algn="just">
              <a:buAutoNum type="arabicParenR"/>
            </a:pPr>
            <a:r>
              <a:rPr lang="ru-RU" sz="2000" dirty="0" err="1"/>
              <a:t>встановлення</a:t>
            </a:r>
            <a:r>
              <a:rPr lang="ru-RU" sz="2000" dirty="0"/>
              <a:t> того, </a:t>
            </a:r>
            <a:r>
              <a:rPr lang="ru-RU" sz="2000" dirty="0" err="1"/>
              <a:t>чи</a:t>
            </a:r>
            <a:r>
              <a:rPr lang="ru-RU" sz="2000" dirty="0"/>
              <a:t> </a:t>
            </a:r>
            <a:r>
              <a:rPr lang="ru-RU" sz="2000" dirty="0" err="1"/>
              <a:t>перебувала</a:t>
            </a:r>
            <a:r>
              <a:rPr lang="ru-RU" sz="2000" dirty="0"/>
              <a:t> </a:t>
            </a:r>
            <a:r>
              <a:rPr lang="ru-RU" sz="2000" dirty="0" err="1"/>
              <a:t>підекспертна</a:t>
            </a:r>
            <a:r>
              <a:rPr lang="ru-RU" sz="2000" dirty="0"/>
              <a:t> особа у момент </a:t>
            </a:r>
            <a:r>
              <a:rPr lang="ru-RU" sz="2000" dirty="0" err="1"/>
              <a:t>вчинення</a:t>
            </a:r>
            <a:r>
              <a:rPr lang="ru-RU" sz="2000" dirty="0"/>
              <a:t> </a:t>
            </a:r>
            <a:r>
              <a:rPr lang="ru-RU" sz="2000" dirty="0" err="1"/>
              <a:t>злочину</a:t>
            </a:r>
            <a:r>
              <a:rPr lang="ru-RU" sz="2000" dirty="0"/>
              <a:t> в </a:t>
            </a:r>
            <a:r>
              <a:rPr lang="ru-RU" sz="2000" dirty="0" err="1"/>
              <a:t>стані</a:t>
            </a:r>
            <a:r>
              <a:rPr lang="ru-RU" sz="2000" dirty="0"/>
              <a:t> </a:t>
            </a:r>
            <a:r>
              <a:rPr lang="ru-RU" sz="2000" dirty="0" err="1"/>
              <a:t>фізіологічного</a:t>
            </a:r>
            <a:r>
              <a:rPr lang="ru-RU" sz="2000" dirty="0"/>
              <a:t> </a:t>
            </a:r>
            <a:r>
              <a:rPr lang="ru-RU" sz="2000" dirty="0" err="1"/>
              <a:t>афекту</a:t>
            </a:r>
            <a:r>
              <a:rPr lang="ru-RU" sz="2000" dirty="0"/>
              <a:t>; </a:t>
            </a:r>
          </a:p>
          <a:p>
            <a:pPr marL="342900" indent="-342900" algn="just">
              <a:buAutoNum type="arabicParenR"/>
            </a:pPr>
            <a:r>
              <a:rPr lang="ru-RU" sz="2000" dirty="0" err="1"/>
              <a:t>встановлення</a:t>
            </a:r>
            <a:r>
              <a:rPr lang="ru-RU" sz="2000" dirty="0"/>
              <a:t> того, </a:t>
            </a:r>
            <a:r>
              <a:rPr lang="ru-RU" sz="2000" dirty="0" err="1"/>
              <a:t>чи</a:t>
            </a:r>
            <a:r>
              <a:rPr lang="ru-RU" sz="2000" dirty="0"/>
              <a:t> </a:t>
            </a:r>
            <a:r>
              <a:rPr lang="ru-RU" sz="2000" dirty="0" err="1"/>
              <a:t>перебувала</a:t>
            </a:r>
            <a:r>
              <a:rPr lang="ru-RU" sz="2000" dirty="0"/>
              <a:t> </a:t>
            </a:r>
            <a:r>
              <a:rPr lang="ru-RU" sz="2000" dirty="0" err="1"/>
              <a:t>підекспертна</a:t>
            </a:r>
            <a:r>
              <a:rPr lang="ru-RU" sz="2000" dirty="0"/>
              <a:t> особа у </a:t>
            </a:r>
            <a:r>
              <a:rPr lang="ru-RU" sz="2000" dirty="0" err="1"/>
              <a:t>період</a:t>
            </a:r>
            <a:r>
              <a:rPr lang="ru-RU" sz="2000" dirty="0"/>
              <a:t>, </a:t>
            </a:r>
            <a:r>
              <a:rPr lang="ru-RU" sz="2000" dirty="0" err="1"/>
              <a:t>який</a:t>
            </a:r>
            <a:r>
              <a:rPr lang="ru-RU" sz="2000" dirty="0"/>
              <a:t> передував </a:t>
            </a:r>
            <a:r>
              <a:rPr lang="ru-RU" sz="2000" dirty="0" err="1"/>
              <a:t>учиненню</a:t>
            </a:r>
            <a:r>
              <a:rPr lang="ru-RU" sz="2000" dirty="0"/>
              <a:t> </a:t>
            </a:r>
            <a:r>
              <a:rPr lang="ru-RU" sz="2000" dirty="0" err="1"/>
              <a:t>злочину</a:t>
            </a:r>
            <a:r>
              <a:rPr lang="ru-RU" sz="2000" dirty="0"/>
              <a:t>, </a:t>
            </a:r>
            <a:r>
              <a:rPr lang="ru-RU" sz="2000" dirty="0" err="1"/>
              <a:t>або</a:t>
            </a:r>
            <a:r>
              <a:rPr lang="ru-RU" sz="2000" dirty="0"/>
              <a:t> в момент </a:t>
            </a:r>
            <a:r>
              <a:rPr lang="ru-RU" sz="2000" dirty="0" err="1"/>
              <a:t>вчинення</a:t>
            </a:r>
            <a:r>
              <a:rPr lang="ru-RU" sz="2000" dirty="0"/>
              <a:t> </a:t>
            </a:r>
            <a:r>
              <a:rPr lang="ru-RU" sz="2000" dirty="0" err="1"/>
              <a:t>злочину</a:t>
            </a:r>
            <a:r>
              <a:rPr lang="ru-RU" sz="2000" dirty="0"/>
              <a:t>, в </a:t>
            </a:r>
            <a:r>
              <a:rPr lang="ru-RU" sz="2000" dirty="0" err="1"/>
              <a:t>емоційному</a:t>
            </a:r>
            <a:r>
              <a:rPr lang="ru-RU" sz="2000" dirty="0"/>
              <a:t> </a:t>
            </a:r>
            <a:r>
              <a:rPr lang="ru-RU" sz="2000" dirty="0" err="1"/>
              <a:t>стані</a:t>
            </a:r>
            <a:r>
              <a:rPr lang="ru-RU" sz="2000" dirty="0"/>
              <a:t>, </a:t>
            </a:r>
            <a:r>
              <a:rPr lang="ru-RU" sz="2000" dirty="0" err="1"/>
              <a:t>який</a:t>
            </a:r>
            <a:r>
              <a:rPr lang="ru-RU" sz="2000" dirty="0"/>
              <a:t> </a:t>
            </a:r>
            <a:r>
              <a:rPr lang="ru-RU" sz="2000" dirty="0" err="1"/>
              <a:t>істотно</a:t>
            </a:r>
            <a:r>
              <a:rPr lang="ru-RU" sz="2000" dirty="0"/>
              <a:t> </a:t>
            </a:r>
            <a:r>
              <a:rPr lang="ru-RU" sz="2000" dirty="0" err="1"/>
              <a:t>впливав</a:t>
            </a:r>
            <a:r>
              <a:rPr lang="ru-RU" sz="2000" dirty="0"/>
              <a:t> на </a:t>
            </a:r>
            <a:r>
              <a:rPr lang="ru-RU" sz="2000" dirty="0" err="1"/>
              <a:t>здатність</a:t>
            </a:r>
            <a:r>
              <a:rPr lang="ru-RU" sz="2000" dirty="0"/>
              <a:t> правильно </a:t>
            </a:r>
            <a:r>
              <a:rPr lang="ru-RU" sz="2000" dirty="0" err="1"/>
              <a:t>усвідомлювати</a:t>
            </a:r>
            <a:r>
              <a:rPr lang="ru-RU" sz="2000" dirty="0"/>
              <a:t> </a:t>
            </a:r>
            <a:r>
              <a:rPr lang="ru-RU" sz="2000" dirty="0" err="1"/>
              <a:t>явища</a:t>
            </a:r>
            <a:r>
              <a:rPr lang="ru-RU" sz="2000" dirty="0"/>
              <a:t> </a:t>
            </a:r>
            <a:r>
              <a:rPr lang="ru-RU" sz="2000" dirty="0" err="1"/>
              <a:t>дійсності</a:t>
            </a:r>
            <a:r>
              <a:rPr lang="ru-RU" sz="2000" dirty="0"/>
              <a:t>, </a:t>
            </a:r>
            <a:r>
              <a:rPr lang="ru-RU" sz="2000" dirty="0" err="1"/>
              <a:t>зміст</a:t>
            </a:r>
            <a:r>
              <a:rPr lang="ru-RU" sz="2000" dirty="0"/>
              <a:t> </a:t>
            </a:r>
            <a:r>
              <a:rPr lang="ru-RU" sz="2000" dirty="0" err="1"/>
              <a:t>конкретної</a:t>
            </a:r>
            <a:r>
              <a:rPr lang="ru-RU" sz="2000" dirty="0"/>
              <a:t> </a:t>
            </a:r>
            <a:r>
              <a:rPr lang="ru-RU" sz="2000" dirty="0" err="1"/>
              <a:t>ситуації</a:t>
            </a:r>
            <a:r>
              <a:rPr lang="ru-RU" sz="2000" dirty="0"/>
              <a:t> (</a:t>
            </a:r>
            <a:r>
              <a:rPr lang="ru-RU" sz="2000" dirty="0" err="1"/>
              <a:t>емоційні</a:t>
            </a:r>
            <a:r>
              <a:rPr lang="ru-RU" sz="2000" dirty="0"/>
              <a:t> </a:t>
            </a:r>
            <a:r>
              <a:rPr lang="ru-RU" sz="2000" dirty="0" err="1"/>
              <a:t>стани</a:t>
            </a:r>
            <a:r>
              <a:rPr lang="ru-RU" sz="2000" dirty="0"/>
              <a:t> типу великого </a:t>
            </a:r>
            <a:r>
              <a:rPr lang="ru-RU" sz="2000" dirty="0" err="1"/>
              <a:t>нервово-психічного</a:t>
            </a:r>
            <a:r>
              <a:rPr lang="ru-RU" sz="2000" dirty="0"/>
              <a:t> </a:t>
            </a:r>
            <a:r>
              <a:rPr lang="ru-RU" sz="2000" dirty="0" err="1"/>
              <a:t>напруження</a:t>
            </a:r>
            <a:r>
              <a:rPr lang="ru-RU" sz="2000" dirty="0"/>
              <a:t>); </a:t>
            </a:r>
          </a:p>
          <a:p>
            <a:pPr marL="342900" indent="-342900" algn="just">
              <a:buAutoNum type="arabicParenR"/>
            </a:pPr>
            <a:r>
              <a:rPr lang="ru-RU" sz="2000" dirty="0" err="1"/>
              <a:t>встановлення</a:t>
            </a:r>
            <a:r>
              <a:rPr lang="ru-RU" sz="2000" dirty="0"/>
              <a:t> </a:t>
            </a:r>
            <a:r>
              <a:rPr lang="ru-RU" sz="2000" dirty="0" err="1"/>
              <a:t>здатності</a:t>
            </a:r>
            <a:r>
              <a:rPr lang="ru-RU" sz="2000" dirty="0"/>
              <a:t> </a:t>
            </a:r>
            <a:r>
              <a:rPr lang="ru-RU" sz="2000" dirty="0" err="1"/>
              <a:t>підекспертної</a:t>
            </a:r>
            <a:r>
              <a:rPr lang="ru-RU" sz="2000" dirty="0"/>
              <a:t> особи </a:t>
            </a:r>
            <a:r>
              <a:rPr lang="ru-RU" sz="2000" dirty="0" err="1"/>
              <a:t>розуміти</a:t>
            </a:r>
            <a:r>
              <a:rPr lang="ru-RU" sz="2000" dirty="0"/>
              <a:t> характер і </a:t>
            </a:r>
            <a:r>
              <a:rPr lang="ru-RU" sz="2000" dirty="0" err="1"/>
              <a:t>значення</a:t>
            </a:r>
            <a:r>
              <a:rPr lang="ru-RU" sz="2000" dirty="0"/>
              <a:t> </a:t>
            </a:r>
            <a:r>
              <a:rPr lang="ru-RU" sz="2000" dirty="0" err="1"/>
              <a:t>дій</a:t>
            </a:r>
            <a:r>
              <a:rPr lang="ru-RU" sz="2000" dirty="0"/>
              <a:t>, </a:t>
            </a:r>
            <a:r>
              <a:rPr lang="ru-RU" sz="2000" dirty="0" err="1"/>
              <a:t>які</a:t>
            </a:r>
            <a:r>
              <a:rPr lang="ru-RU" sz="2000" dirty="0"/>
              <a:t> </a:t>
            </a:r>
            <a:r>
              <a:rPr lang="ru-RU" sz="2000" dirty="0" err="1"/>
              <a:t>застосовано</a:t>
            </a:r>
            <a:r>
              <a:rPr lang="ru-RU" sz="2000" dirty="0"/>
              <a:t> до </a:t>
            </a:r>
            <a:r>
              <a:rPr lang="ru-RU" sz="2000" dirty="0" err="1"/>
              <a:t>неї</a:t>
            </a:r>
            <a:r>
              <a:rPr lang="ru-RU" sz="2000" dirty="0"/>
              <a:t>, і </a:t>
            </a:r>
            <a:r>
              <a:rPr lang="ru-RU" sz="2000" dirty="0" err="1"/>
              <a:t>чинити</a:t>
            </a:r>
            <a:r>
              <a:rPr lang="ru-RU" sz="2000" dirty="0"/>
              <a:t> </a:t>
            </a:r>
            <a:r>
              <a:rPr lang="ru-RU" sz="2000" dirty="0" err="1"/>
              <a:t>опір</a:t>
            </a:r>
            <a:r>
              <a:rPr lang="ru-RU" sz="2000" dirty="0"/>
              <a:t>; 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8019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A3FF200-CE9C-97BA-3F28-27AC5AE6B238}"/>
              </a:ext>
            </a:extLst>
          </p:cNvPr>
          <p:cNvSpPr txBox="1"/>
          <p:nvPr/>
        </p:nvSpPr>
        <p:spPr>
          <a:xfrm>
            <a:off x="506362" y="905269"/>
            <a:ext cx="8332838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rgbClr val="000000"/>
                </a:solidFill>
              </a:rPr>
              <a:t>6) </a:t>
            </a:r>
            <a:r>
              <a:rPr lang="ru-RU" sz="2000" dirty="0" err="1">
                <a:solidFill>
                  <a:srgbClr val="000000"/>
                </a:solidFill>
              </a:rPr>
              <a:t>встановлення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ru-RU" sz="2000" dirty="0" err="1">
                <a:solidFill>
                  <a:srgbClr val="000000"/>
                </a:solidFill>
              </a:rPr>
              <a:t>принципової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ru-RU" sz="2000" dirty="0" err="1">
                <a:solidFill>
                  <a:srgbClr val="000000"/>
                </a:solidFill>
              </a:rPr>
              <a:t>можливості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ru-RU" sz="2000" dirty="0" err="1">
                <a:solidFill>
                  <a:srgbClr val="000000"/>
                </a:solidFill>
              </a:rPr>
              <a:t>виникнення</a:t>
            </a:r>
            <a:r>
              <a:rPr lang="ru-RU" sz="2000" dirty="0">
                <a:solidFill>
                  <a:srgbClr val="000000"/>
                </a:solidFill>
              </a:rPr>
              <a:t> у </a:t>
            </a:r>
            <a:r>
              <a:rPr lang="ru-RU" sz="2000" dirty="0" err="1">
                <a:solidFill>
                  <a:srgbClr val="000000"/>
                </a:solidFill>
              </a:rPr>
              <a:t>суб’єкта</a:t>
            </a:r>
            <a:r>
              <a:rPr lang="ru-RU" sz="2000" dirty="0">
                <a:solidFill>
                  <a:srgbClr val="000000"/>
                </a:solidFill>
              </a:rPr>
              <a:t> в </a:t>
            </a:r>
            <a:r>
              <a:rPr lang="ru-RU" sz="2000" dirty="0" err="1">
                <a:solidFill>
                  <a:srgbClr val="000000"/>
                </a:solidFill>
              </a:rPr>
              <a:t>конкретній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ru-RU" sz="2000" dirty="0" err="1">
                <a:solidFill>
                  <a:srgbClr val="000000"/>
                </a:solidFill>
              </a:rPr>
              <a:t>ситуації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ru-RU" sz="2000" dirty="0" err="1">
                <a:solidFill>
                  <a:srgbClr val="000000"/>
                </a:solidFill>
              </a:rPr>
              <a:t>психічних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ru-RU" sz="2000" dirty="0" err="1">
                <a:solidFill>
                  <a:srgbClr val="000000"/>
                </a:solidFill>
              </a:rPr>
              <a:t>станів</a:t>
            </a:r>
            <a:r>
              <a:rPr lang="ru-RU" sz="2000" dirty="0">
                <a:solidFill>
                  <a:srgbClr val="000000"/>
                </a:solidFill>
              </a:rPr>
              <a:t>, </a:t>
            </a:r>
            <a:r>
              <a:rPr lang="ru-RU" sz="2000" dirty="0" err="1">
                <a:solidFill>
                  <a:srgbClr val="000000"/>
                </a:solidFill>
              </a:rPr>
              <a:t>які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ru-RU" sz="2000" dirty="0" err="1">
                <a:solidFill>
                  <a:srgbClr val="000000"/>
                </a:solidFill>
              </a:rPr>
              <a:t>роблять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ru-RU" sz="2000" dirty="0" err="1">
                <a:solidFill>
                  <a:srgbClr val="000000"/>
                </a:solidFill>
              </a:rPr>
              <a:t>неможливим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ru-RU" sz="2000" dirty="0" err="1">
                <a:solidFill>
                  <a:srgbClr val="000000"/>
                </a:solidFill>
              </a:rPr>
              <a:t>або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ru-RU" sz="2000" dirty="0" err="1">
                <a:solidFill>
                  <a:srgbClr val="000000"/>
                </a:solidFill>
              </a:rPr>
              <a:t>істотно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ru-RU" sz="2000" dirty="0" err="1">
                <a:solidFill>
                  <a:srgbClr val="000000"/>
                </a:solidFill>
              </a:rPr>
              <a:t>ускладнюють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ru-RU" sz="2000" dirty="0" err="1">
                <a:solidFill>
                  <a:srgbClr val="000000"/>
                </a:solidFill>
              </a:rPr>
              <a:t>виконання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ru-RU" sz="2000" dirty="0" err="1">
                <a:solidFill>
                  <a:srgbClr val="000000"/>
                </a:solidFill>
              </a:rPr>
              <a:t>професійних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ru-RU" sz="2000" dirty="0" err="1">
                <a:solidFill>
                  <a:srgbClr val="000000"/>
                </a:solidFill>
              </a:rPr>
              <a:t>функцій</a:t>
            </a:r>
            <a:r>
              <a:rPr lang="ru-RU" sz="2000" dirty="0">
                <a:solidFill>
                  <a:srgbClr val="000000"/>
                </a:solidFill>
              </a:rPr>
              <a:t>; </a:t>
            </a:r>
          </a:p>
          <a:p>
            <a:pPr algn="just"/>
            <a:r>
              <a:rPr lang="ru-RU" sz="2000" dirty="0">
                <a:solidFill>
                  <a:srgbClr val="000000"/>
                </a:solidFill>
              </a:rPr>
              <a:t>7) </a:t>
            </a:r>
            <a:r>
              <a:rPr lang="ru-RU" sz="2000" dirty="0" err="1">
                <a:solidFill>
                  <a:srgbClr val="000000"/>
                </a:solidFill>
              </a:rPr>
              <a:t>встановлення</a:t>
            </a:r>
            <a:r>
              <a:rPr lang="ru-RU" sz="2000" dirty="0">
                <a:solidFill>
                  <a:srgbClr val="000000"/>
                </a:solidFill>
              </a:rPr>
              <a:t> того, </a:t>
            </a:r>
            <a:r>
              <a:rPr lang="ru-RU" sz="2000" dirty="0" err="1">
                <a:solidFill>
                  <a:srgbClr val="000000"/>
                </a:solidFill>
              </a:rPr>
              <a:t>чи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ru-RU" sz="2000" dirty="0" err="1">
                <a:solidFill>
                  <a:srgbClr val="000000"/>
                </a:solidFill>
              </a:rPr>
              <a:t>перебував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ru-RU" sz="2000" dirty="0" err="1">
                <a:solidFill>
                  <a:srgbClr val="000000"/>
                </a:solidFill>
              </a:rPr>
              <a:t>померлий</a:t>
            </a:r>
            <a:r>
              <a:rPr lang="ru-RU" sz="2000" dirty="0">
                <a:solidFill>
                  <a:srgbClr val="000000"/>
                </a:solidFill>
              </a:rPr>
              <a:t> у </a:t>
            </a:r>
            <a:r>
              <a:rPr lang="ru-RU" sz="2000" dirty="0" err="1">
                <a:solidFill>
                  <a:srgbClr val="000000"/>
                </a:solidFill>
              </a:rPr>
              <a:t>період</a:t>
            </a:r>
            <a:r>
              <a:rPr lang="ru-RU" sz="2000" dirty="0">
                <a:solidFill>
                  <a:srgbClr val="000000"/>
                </a:solidFill>
              </a:rPr>
              <a:t>, </a:t>
            </a:r>
            <a:r>
              <a:rPr lang="ru-RU" sz="2000" dirty="0" err="1">
                <a:solidFill>
                  <a:srgbClr val="000000"/>
                </a:solidFill>
              </a:rPr>
              <a:t>який</a:t>
            </a:r>
            <a:r>
              <a:rPr lang="ru-RU" sz="2000" dirty="0">
                <a:solidFill>
                  <a:srgbClr val="000000"/>
                </a:solidFill>
              </a:rPr>
              <a:t> передував </a:t>
            </a:r>
            <a:r>
              <a:rPr lang="ru-RU" sz="2000" dirty="0" err="1">
                <a:solidFill>
                  <a:srgbClr val="000000"/>
                </a:solidFill>
              </a:rPr>
              <a:t>смерті</a:t>
            </a:r>
            <a:r>
              <a:rPr lang="ru-RU" sz="2000" dirty="0">
                <a:solidFill>
                  <a:srgbClr val="000000"/>
                </a:solidFill>
              </a:rPr>
              <a:t>, у </a:t>
            </a:r>
            <a:r>
              <a:rPr lang="ru-RU" sz="2000" dirty="0" err="1">
                <a:solidFill>
                  <a:srgbClr val="000000"/>
                </a:solidFill>
              </a:rPr>
              <a:t>психічному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ru-RU" sz="2000" dirty="0" err="1">
                <a:solidFill>
                  <a:srgbClr val="000000"/>
                </a:solidFill>
              </a:rPr>
              <a:t>стані</a:t>
            </a:r>
            <a:r>
              <a:rPr lang="ru-RU" sz="2000" dirty="0">
                <a:solidFill>
                  <a:srgbClr val="000000"/>
                </a:solidFill>
              </a:rPr>
              <a:t>, </a:t>
            </a:r>
            <a:r>
              <a:rPr lang="ru-RU" sz="2000" dirty="0" err="1">
                <a:solidFill>
                  <a:srgbClr val="000000"/>
                </a:solidFill>
              </a:rPr>
              <a:t>що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ru-RU" sz="2000" dirty="0" err="1">
                <a:solidFill>
                  <a:srgbClr val="000000"/>
                </a:solidFill>
              </a:rPr>
              <a:t>схилив</a:t>
            </a:r>
            <a:r>
              <a:rPr lang="ru-RU" sz="2000" dirty="0">
                <a:solidFill>
                  <a:srgbClr val="000000"/>
                </a:solidFill>
              </a:rPr>
              <a:t> до </a:t>
            </a:r>
            <a:r>
              <a:rPr lang="ru-RU" sz="2000" dirty="0" err="1">
                <a:solidFill>
                  <a:srgbClr val="000000"/>
                </a:solidFill>
              </a:rPr>
              <a:t>самогубства</a:t>
            </a:r>
            <a:r>
              <a:rPr lang="ru-RU" sz="2000" dirty="0">
                <a:solidFill>
                  <a:srgbClr val="000000"/>
                </a:solidFill>
              </a:rPr>
              <a:t>, і </a:t>
            </a:r>
            <a:r>
              <a:rPr lang="ru-RU" sz="2000" dirty="0" err="1">
                <a:solidFill>
                  <a:srgbClr val="000000"/>
                </a:solidFill>
              </a:rPr>
              <a:t>якщо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ru-RU" sz="2000" dirty="0" err="1">
                <a:solidFill>
                  <a:srgbClr val="000000"/>
                </a:solidFill>
              </a:rPr>
              <a:t>перебував</a:t>
            </a:r>
            <a:r>
              <a:rPr lang="ru-RU" sz="2000" dirty="0">
                <a:solidFill>
                  <a:srgbClr val="000000"/>
                </a:solidFill>
              </a:rPr>
              <a:t> у </a:t>
            </a:r>
            <a:r>
              <a:rPr lang="ru-RU" sz="2000" dirty="0" err="1">
                <a:solidFill>
                  <a:srgbClr val="000000"/>
                </a:solidFill>
              </a:rPr>
              <a:t>цьому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ru-RU" sz="2000" dirty="0" err="1">
                <a:solidFill>
                  <a:srgbClr val="000000"/>
                </a:solidFill>
              </a:rPr>
              <a:t>стані</a:t>
            </a:r>
            <a:r>
              <a:rPr lang="ru-RU" sz="2000" dirty="0">
                <a:solidFill>
                  <a:srgbClr val="000000"/>
                </a:solidFill>
              </a:rPr>
              <a:t>, </a:t>
            </a:r>
            <a:r>
              <a:rPr lang="ru-RU" sz="2000" dirty="0" err="1">
                <a:solidFill>
                  <a:srgbClr val="000000"/>
                </a:solidFill>
              </a:rPr>
              <a:t>чим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ru-RU" sz="2000" dirty="0" err="1">
                <a:solidFill>
                  <a:srgbClr val="000000"/>
                </a:solidFill>
              </a:rPr>
              <a:t>він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ru-RU" sz="2000" dirty="0" err="1">
                <a:solidFill>
                  <a:srgbClr val="000000"/>
                </a:solidFill>
              </a:rPr>
              <a:t>міг</a:t>
            </a:r>
            <a:r>
              <a:rPr lang="ru-RU" sz="2000" dirty="0">
                <a:solidFill>
                  <a:srgbClr val="000000"/>
                </a:solidFill>
              </a:rPr>
              <a:t> бути </a:t>
            </a:r>
            <a:r>
              <a:rPr lang="ru-RU" sz="2000" dirty="0" err="1">
                <a:solidFill>
                  <a:srgbClr val="000000"/>
                </a:solidFill>
              </a:rPr>
              <a:t>викликаний</a:t>
            </a:r>
            <a:r>
              <a:rPr lang="ru-RU" sz="2000" dirty="0">
                <a:solidFill>
                  <a:srgbClr val="000000"/>
                </a:solidFill>
              </a:rPr>
              <a:t>.</a:t>
            </a:r>
          </a:p>
          <a:p>
            <a:pPr algn="just"/>
            <a:endParaRPr lang="ru-RU" sz="2000" dirty="0"/>
          </a:p>
          <a:p>
            <a:pPr algn="just"/>
            <a:endParaRPr lang="ru-RU" sz="2000" b="0" i="0" dirty="0">
              <a:solidFill>
                <a:srgbClr val="000000"/>
              </a:solidFill>
              <a:effectLst/>
            </a:endParaRPr>
          </a:p>
          <a:p>
            <a:pPr algn="just"/>
            <a:r>
              <a:rPr lang="ru-RU" sz="2000" b="1" dirty="0">
                <a:solidFill>
                  <a:srgbClr val="FF0000"/>
                </a:solidFill>
              </a:rPr>
              <a:t>Не </a:t>
            </a:r>
            <a:r>
              <a:rPr lang="ru-RU" sz="2000" b="1" dirty="0" err="1">
                <a:solidFill>
                  <a:srgbClr val="FF0000"/>
                </a:solidFill>
              </a:rPr>
              <a:t>належить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>
                <a:solidFill>
                  <a:srgbClr val="000000"/>
                </a:solidFill>
              </a:rPr>
              <a:t>д</a:t>
            </a:r>
            <a:r>
              <a:rPr lang="ru-RU" sz="2000" b="1" i="0" dirty="0">
                <a:solidFill>
                  <a:srgbClr val="000000"/>
                </a:solidFill>
                <a:effectLst/>
              </a:rPr>
              <a:t>о </a:t>
            </a:r>
            <a:r>
              <a:rPr lang="ru-RU" sz="2000" b="1" i="0" dirty="0" err="1">
                <a:solidFill>
                  <a:srgbClr val="000000"/>
                </a:solidFill>
                <a:effectLst/>
              </a:rPr>
              <a:t>компетенції</a:t>
            </a:r>
            <a:r>
              <a:rPr lang="ru-RU" sz="2000" b="1" i="0" dirty="0">
                <a:solidFill>
                  <a:srgbClr val="000000"/>
                </a:solidFill>
                <a:effectLst/>
              </a:rPr>
              <a:t> </a:t>
            </a:r>
            <a:r>
              <a:rPr lang="ru-RU" sz="2000" b="1" i="0" dirty="0" err="1">
                <a:solidFill>
                  <a:srgbClr val="000000"/>
                </a:solidFill>
                <a:effectLst/>
              </a:rPr>
              <a:t>судово-психологічної</a:t>
            </a:r>
            <a:r>
              <a:rPr lang="ru-RU" sz="2000" b="1" i="0" dirty="0">
                <a:solidFill>
                  <a:srgbClr val="000000"/>
                </a:solidFill>
                <a:effectLst/>
              </a:rPr>
              <a:t> </a:t>
            </a:r>
            <a:r>
              <a:rPr lang="ru-RU" sz="2000" b="1" i="0" dirty="0" err="1">
                <a:solidFill>
                  <a:srgbClr val="000000"/>
                </a:solidFill>
                <a:effectLst/>
              </a:rPr>
              <a:t>експертизи</a:t>
            </a:r>
            <a:r>
              <a:rPr lang="ru-RU" sz="2000" b="1" i="0" dirty="0">
                <a:solidFill>
                  <a:srgbClr val="000000"/>
                </a:solidFill>
                <a:effectLst/>
              </a:rPr>
              <a:t>:</a:t>
            </a:r>
          </a:p>
          <a:p>
            <a:pPr algn="just"/>
            <a:endParaRPr lang="ru-RU" sz="2000" b="0" i="0" dirty="0">
              <a:solidFill>
                <a:srgbClr val="000000"/>
              </a:solidFill>
              <a:effectLst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2000" b="0" i="0" dirty="0" err="1">
                <a:solidFill>
                  <a:srgbClr val="000000"/>
                </a:solidFill>
                <a:effectLst/>
              </a:rPr>
              <a:t>осудність</a:t>
            </a:r>
            <a:r>
              <a:rPr lang="ru-RU" sz="2000" b="0" i="0" dirty="0">
                <a:solidFill>
                  <a:srgbClr val="000000"/>
                </a:solidFill>
                <a:effectLst/>
              </a:rPr>
              <a:t>/</a:t>
            </a:r>
            <a:r>
              <a:rPr lang="ru-RU" sz="2000" b="0" i="0" dirty="0" err="1">
                <a:solidFill>
                  <a:srgbClr val="000000"/>
                </a:solidFill>
                <a:effectLst/>
              </a:rPr>
              <a:t>неосудність</a:t>
            </a:r>
            <a:r>
              <a:rPr lang="ru-RU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</a:rPr>
              <a:t>підекспертної</a:t>
            </a:r>
            <a:r>
              <a:rPr lang="ru-RU" sz="2000" b="0" i="0" dirty="0">
                <a:solidFill>
                  <a:srgbClr val="000000"/>
                </a:solidFill>
                <a:effectLst/>
              </a:rPr>
              <a:t> особи;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2000" b="0" i="0" dirty="0" err="1">
                <a:solidFill>
                  <a:srgbClr val="000000"/>
                </a:solidFill>
                <a:effectLst/>
              </a:rPr>
              <a:t>оцінка</a:t>
            </a:r>
            <a:r>
              <a:rPr lang="ru-RU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</a:rPr>
              <a:t>юридичних</a:t>
            </a:r>
            <a:r>
              <a:rPr lang="ru-RU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</a:rPr>
              <a:t>ознак</a:t>
            </a:r>
            <a:r>
              <a:rPr lang="ru-RU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</a:rPr>
              <a:t>суб'єктивної</a:t>
            </a:r>
            <a:r>
              <a:rPr lang="ru-RU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</a:rPr>
              <a:t>сторони</a:t>
            </a:r>
            <a:r>
              <a:rPr lang="ru-RU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</a:rPr>
              <a:t>злочину</a:t>
            </a:r>
            <a:r>
              <a:rPr lang="ru-RU" sz="2000" b="0" i="0" dirty="0">
                <a:solidFill>
                  <a:srgbClr val="000000"/>
                </a:solidFill>
                <a:effectLst/>
              </a:rPr>
              <a:t>;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2000" b="0" i="0" dirty="0" err="1">
                <a:solidFill>
                  <a:srgbClr val="000000"/>
                </a:solidFill>
                <a:effectLst/>
              </a:rPr>
              <a:t>юридична</a:t>
            </a:r>
            <a:r>
              <a:rPr lang="ru-RU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</a:rPr>
              <a:t>кваліфікація</a:t>
            </a:r>
            <a:r>
              <a:rPr lang="ru-RU" sz="2000" b="0" i="0" dirty="0">
                <a:solidFill>
                  <a:srgbClr val="000000"/>
                </a:solidFill>
                <a:effectLst/>
              </a:rPr>
              <a:t>;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2000" b="0" i="0" dirty="0">
                <a:solidFill>
                  <a:srgbClr val="000000"/>
                </a:solidFill>
                <a:effectLst/>
              </a:rPr>
              <a:t>моральна </a:t>
            </a:r>
            <a:r>
              <a:rPr lang="ru-RU" sz="2000" b="0" i="0" dirty="0" err="1">
                <a:solidFill>
                  <a:srgbClr val="000000"/>
                </a:solidFill>
                <a:effectLst/>
              </a:rPr>
              <a:t>оцінка</a:t>
            </a:r>
            <a:r>
              <a:rPr lang="ru-RU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</a:rPr>
              <a:t>особистості</a:t>
            </a:r>
            <a:r>
              <a:rPr lang="ru-RU" sz="2000" b="0" i="0" dirty="0">
                <a:solidFill>
                  <a:srgbClr val="000000"/>
                </a:solidFill>
                <a:effectLst/>
              </a:rPr>
              <a:t> та </a:t>
            </a:r>
            <a:r>
              <a:rPr lang="ru-RU" sz="2000" b="0" i="0" dirty="0" err="1">
                <a:solidFill>
                  <a:srgbClr val="000000"/>
                </a:solidFill>
                <a:effectLst/>
              </a:rPr>
              <a:t>підекспертної</a:t>
            </a:r>
            <a:r>
              <a:rPr lang="ru-RU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</a:rPr>
              <a:t>поведінки</a:t>
            </a:r>
            <a:r>
              <a:rPr lang="ru-RU" sz="2000" b="0" i="0" dirty="0">
                <a:solidFill>
                  <a:srgbClr val="000000"/>
                </a:solidFill>
                <a:effectLst/>
              </a:rPr>
              <a:t>;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2000" b="0" i="0" dirty="0" err="1">
                <a:solidFill>
                  <a:srgbClr val="000000"/>
                </a:solidFill>
                <a:effectLst/>
              </a:rPr>
              <a:t>достовірність</a:t>
            </a:r>
            <a:r>
              <a:rPr lang="ru-RU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</a:rPr>
              <a:t>показань</a:t>
            </a:r>
            <a:r>
              <a:rPr lang="ru-RU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</a:rPr>
              <a:t>допитуваних</a:t>
            </a:r>
            <a:r>
              <a:rPr lang="ru-RU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</a:rPr>
              <a:t>осіб</a:t>
            </a:r>
            <a:r>
              <a:rPr lang="ru-RU" sz="2000" b="0" i="0" dirty="0">
                <a:solidFill>
                  <a:srgbClr val="000000"/>
                </a:solidFill>
                <a:effectLst/>
              </a:rPr>
              <a:t>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2000" b="0" i="0" dirty="0" err="1">
                <a:solidFill>
                  <a:srgbClr val="000000"/>
                </a:solidFill>
                <a:effectLst/>
              </a:rPr>
              <a:t>вирішення</a:t>
            </a:r>
            <a:r>
              <a:rPr lang="ru-RU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</a:rPr>
              <a:t>питань</a:t>
            </a:r>
            <a:r>
              <a:rPr lang="ru-RU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</a:rPr>
              <a:t>медичної</a:t>
            </a:r>
            <a:r>
              <a:rPr lang="ru-RU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</a:rPr>
              <a:t>діагностики</a:t>
            </a:r>
            <a:r>
              <a:rPr lang="ru-RU" sz="2000" b="0" i="0" dirty="0">
                <a:solidFill>
                  <a:srgbClr val="000000"/>
                </a:solidFill>
                <a:effectLst/>
              </a:rPr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1305968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A3FF200-CE9C-97BA-3F28-27AC5AE6B238}"/>
              </a:ext>
            </a:extLst>
          </p:cNvPr>
          <p:cNvSpPr txBox="1"/>
          <p:nvPr/>
        </p:nvSpPr>
        <p:spPr>
          <a:xfrm>
            <a:off x="470719" y="698790"/>
            <a:ext cx="8202561" cy="59400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>
                <a:solidFill>
                  <a:schemeClr val="accent1"/>
                </a:solidFill>
              </a:rPr>
              <a:t>Методи</a:t>
            </a:r>
            <a:r>
              <a:rPr lang="ru-RU" sz="2400" b="1" dirty="0">
                <a:solidFill>
                  <a:schemeClr val="accent1"/>
                </a:solidFill>
              </a:rPr>
              <a:t> </a:t>
            </a:r>
            <a:r>
              <a:rPr lang="ru-RU" sz="2400" b="1" dirty="0" err="1">
                <a:solidFill>
                  <a:schemeClr val="accent1"/>
                </a:solidFill>
              </a:rPr>
              <a:t>судово-психологічної</a:t>
            </a:r>
            <a:r>
              <a:rPr lang="ru-RU" sz="2400" b="1" dirty="0">
                <a:solidFill>
                  <a:schemeClr val="accent1"/>
                </a:solidFill>
              </a:rPr>
              <a:t> </a:t>
            </a:r>
            <a:r>
              <a:rPr lang="ru-RU" sz="2400" b="1" dirty="0" err="1">
                <a:solidFill>
                  <a:schemeClr val="accent1"/>
                </a:solidFill>
              </a:rPr>
              <a:t>експертизи</a:t>
            </a:r>
            <a:endParaRPr lang="ru-RU" sz="2400" b="1" dirty="0">
              <a:solidFill>
                <a:schemeClr val="accent1"/>
              </a:solidFill>
            </a:endParaRPr>
          </a:p>
          <a:p>
            <a:pPr algn="ctr"/>
            <a:endParaRPr lang="ru-RU" sz="2000" b="1" dirty="0"/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2000" b="1" i="1" dirty="0" err="1"/>
              <a:t>Вивчення</a:t>
            </a:r>
            <a:r>
              <a:rPr lang="ru-RU" sz="2000" b="1" i="1" dirty="0"/>
              <a:t> </a:t>
            </a:r>
            <a:r>
              <a:rPr lang="ru-RU" sz="2000" b="1" i="1" dirty="0" err="1"/>
              <a:t>матеріалів</a:t>
            </a:r>
            <a:r>
              <a:rPr lang="ru-RU" sz="2000" b="1" i="1" dirty="0"/>
              <a:t> </a:t>
            </a:r>
            <a:r>
              <a:rPr lang="ru-RU" sz="2000" b="1" i="1" dirty="0" err="1"/>
              <a:t>кримінальної</a:t>
            </a:r>
            <a:r>
              <a:rPr lang="ru-RU" sz="2000" b="1" i="1" dirty="0"/>
              <a:t> </a:t>
            </a:r>
            <a:r>
              <a:rPr lang="ru-RU" sz="2000" b="1" i="1" dirty="0" err="1"/>
              <a:t>справи</a:t>
            </a:r>
            <a:r>
              <a:rPr lang="ru-RU" sz="2000" b="1" i="1" dirty="0"/>
              <a:t> </a:t>
            </a:r>
            <a:r>
              <a:rPr lang="ru-RU" sz="2000" dirty="0"/>
              <a:t>яке становить основу для ретроспективного </a:t>
            </a:r>
            <a:r>
              <a:rPr lang="ru-RU" sz="2000" dirty="0" err="1"/>
              <a:t>психологічного</a:t>
            </a:r>
            <a:r>
              <a:rPr lang="ru-RU" sz="2000" dirty="0"/>
              <a:t> </a:t>
            </a:r>
            <a:r>
              <a:rPr lang="ru-RU" sz="2000" dirty="0" err="1"/>
              <a:t>аналізу</a:t>
            </a:r>
            <a:r>
              <a:rPr lang="ru-RU" sz="2000" dirty="0"/>
              <a:t> </a:t>
            </a:r>
            <a:r>
              <a:rPr lang="ru-RU" sz="2000" dirty="0" err="1"/>
              <a:t>діяльності</a:t>
            </a:r>
            <a:r>
              <a:rPr lang="ru-RU" sz="2000" dirty="0"/>
              <a:t> </a:t>
            </a:r>
            <a:r>
              <a:rPr lang="ru-RU" sz="2000" dirty="0" err="1"/>
              <a:t>учасників</a:t>
            </a:r>
            <a:r>
              <a:rPr lang="ru-RU" sz="2000" dirty="0"/>
              <a:t> </a:t>
            </a:r>
            <a:r>
              <a:rPr lang="ru-RU" sz="2000" dirty="0" err="1"/>
              <a:t>події</a:t>
            </a:r>
            <a:r>
              <a:rPr lang="ru-RU" sz="2000" dirty="0"/>
              <a:t>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2000" b="1" i="1" dirty="0" err="1"/>
              <a:t>Біографічного</a:t>
            </a:r>
            <a:r>
              <a:rPr lang="ru-RU" sz="2000" b="1" i="1" dirty="0"/>
              <a:t> метод </a:t>
            </a:r>
            <a:r>
              <a:rPr lang="ru-RU" sz="2000" dirty="0"/>
              <a:t>(</a:t>
            </a:r>
            <a:r>
              <a:rPr lang="ru-RU" sz="2000" dirty="0" err="1"/>
              <a:t>дані</a:t>
            </a:r>
            <a:r>
              <a:rPr lang="ru-RU" sz="2000" dirty="0"/>
              <a:t> про </a:t>
            </a:r>
            <a:r>
              <a:rPr lang="ru-RU" sz="2000" dirty="0" err="1"/>
              <a:t>батьків</a:t>
            </a:r>
            <a:r>
              <a:rPr lang="ru-RU" sz="2000" dirty="0"/>
              <a:t> </a:t>
            </a:r>
            <a:r>
              <a:rPr lang="ru-RU" sz="2000" dirty="0" err="1"/>
              <a:t>підекспертного</a:t>
            </a:r>
            <a:r>
              <a:rPr lang="ru-RU" sz="2000" dirty="0"/>
              <a:t>, </a:t>
            </a:r>
            <a:r>
              <a:rPr lang="ru-RU" sz="2000" dirty="0" err="1"/>
              <a:t>його</a:t>
            </a:r>
            <a:r>
              <a:rPr lang="ru-RU" sz="2000" dirty="0"/>
              <a:t> </a:t>
            </a:r>
            <a:r>
              <a:rPr lang="ru-RU" sz="2000" dirty="0" err="1"/>
              <a:t>стосунки</a:t>
            </a:r>
            <a:r>
              <a:rPr lang="ru-RU" sz="2000" dirty="0"/>
              <a:t> у </a:t>
            </a:r>
            <a:r>
              <a:rPr lang="ru-RU" sz="2000" dirty="0" err="1"/>
              <a:t>сімейному</a:t>
            </a:r>
            <a:r>
              <a:rPr lang="ru-RU" sz="2000" dirty="0"/>
              <a:t> </a:t>
            </a:r>
            <a:r>
              <a:rPr lang="ru-RU" sz="2000" dirty="0" err="1"/>
              <a:t>колі</a:t>
            </a:r>
            <a:r>
              <a:rPr lang="ru-RU" sz="2000" dirty="0"/>
              <a:t> (з батьками, </a:t>
            </a:r>
            <a:r>
              <a:rPr lang="ru-RU" sz="2000" dirty="0" err="1"/>
              <a:t>братами</a:t>
            </a:r>
            <a:r>
              <a:rPr lang="ru-RU" sz="2000" dirty="0"/>
              <a:t>, сестрами), </a:t>
            </a:r>
            <a:r>
              <a:rPr lang="ru-RU" sz="2000" dirty="0" err="1"/>
              <a:t>найважливіші</a:t>
            </a:r>
            <a:r>
              <a:rPr lang="ru-RU" sz="2000" dirty="0"/>
              <a:t> </a:t>
            </a:r>
            <a:r>
              <a:rPr lang="ru-RU" sz="2000" dirty="0" err="1"/>
              <a:t>етапи</a:t>
            </a:r>
            <a:r>
              <a:rPr lang="ru-RU" sz="2000" dirty="0"/>
              <a:t> </a:t>
            </a:r>
            <a:r>
              <a:rPr lang="ru-RU" sz="2000" dirty="0" err="1"/>
              <a:t>його</a:t>
            </a:r>
            <a:r>
              <a:rPr lang="ru-RU" sz="2000" dirty="0"/>
              <a:t> </a:t>
            </a:r>
            <a:r>
              <a:rPr lang="ru-RU" sz="2000" dirty="0" err="1"/>
              <a:t>життя</a:t>
            </a:r>
            <a:r>
              <a:rPr lang="ru-RU" sz="2000" dirty="0"/>
              <a:t> (характеристика </a:t>
            </a:r>
            <a:r>
              <a:rPr lang="ru-RU" sz="2000" dirty="0" err="1"/>
              <a:t>дошкільного</a:t>
            </a:r>
            <a:r>
              <a:rPr lang="ru-RU" sz="2000" dirty="0"/>
              <a:t>, </a:t>
            </a:r>
            <a:r>
              <a:rPr lang="ru-RU" sz="2000" dirty="0" err="1"/>
              <a:t>шкільного</a:t>
            </a:r>
            <a:r>
              <a:rPr lang="ru-RU" sz="2000" dirty="0"/>
              <a:t> </a:t>
            </a:r>
            <a:r>
              <a:rPr lang="ru-RU" sz="2000" dirty="0" err="1"/>
              <a:t>періодів</a:t>
            </a:r>
            <a:r>
              <a:rPr lang="ru-RU" sz="2000" dirty="0"/>
              <a:t> і </a:t>
            </a:r>
            <a:r>
              <a:rPr lang="ru-RU" sz="2000" dirty="0" err="1"/>
              <a:t>дорослості</a:t>
            </a:r>
            <a:r>
              <a:rPr lang="ru-RU" sz="2000" dirty="0"/>
              <a:t> </a:t>
            </a:r>
            <a:r>
              <a:rPr lang="ru-RU" sz="2000" dirty="0" err="1"/>
              <a:t>тощо</a:t>
            </a:r>
            <a:r>
              <a:rPr lang="ru-RU" sz="2000" dirty="0"/>
              <a:t>)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2000" b="1" i="1" dirty="0"/>
              <a:t>Метод </a:t>
            </a:r>
            <a:r>
              <a:rPr lang="ru-RU" sz="2000" b="1" i="1" dirty="0" err="1"/>
              <a:t>незалежних</a:t>
            </a:r>
            <a:r>
              <a:rPr lang="ru-RU" sz="2000" b="1" i="1" dirty="0"/>
              <a:t> характеристик </a:t>
            </a:r>
            <a:r>
              <a:rPr lang="ru-RU" sz="2000" dirty="0"/>
              <a:t>(</a:t>
            </a:r>
            <a:r>
              <a:rPr lang="ru-RU" sz="2000" dirty="0" err="1"/>
              <a:t>одержання</a:t>
            </a:r>
            <a:r>
              <a:rPr lang="ru-RU" sz="2000" dirty="0"/>
              <a:t> </a:t>
            </a:r>
            <a:r>
              <a:rPr lang="ru-RU" sz="2000" dirty="0" err="1"/>
              <a:t>об’єктивного</a:t>
            </a:r>
            <a:r>
              <a:rPr lang="ru-RU" sz="2000" dirty="0"/>
              <a:t> </a:t>
            </a:r>
            <a:r>
              <a:rPr lang="ru-RU" sz="2000" dirty="0" err="1"/>
              <a:t>уявлення</a:t>
            </a:r>
            <a:r>
              <a:rPr lang="ru-RU" sz="2000" dirty="0"/>
              <a:t> про </a:t>
            </a:r>
            <a:r>
              <a:rPr lang="ru-RU" sz="2000" dirty="0" err="1"/>
              <a:t>психологічні</a:t>
            </a:r>
            <a:r>
              <a:rPr lang="ru-RU" sz="2000" dirty="0"/>
              <a:t> </a:t>
            </a:r>
            <a:r>
              <a:rPr lang="ru-RU" sz="2000" dirty="0" err="1"/>
              <a:t>особливості</a:t>
            </a:r>
            <a:r>
              <a:rPr lang="ru-RU" sz="2000" dirty="0"/>
              <a:t> особи, яку </a:t>
            </a:r>
            <a:r>
              <a:rPr lang="ru-RU" sz="2000" dirty="0" err="1"/>
              <a:t>випробовують</a:t>
            </a:r>
            <a:r>
              <a:rPr lang="ru-RU" sz="2000" dirty="0"/>
              <a:t>: характеристики з </a:t>
            </a:r>
            <a:r>
              <a:rPr lang="ru-RU" sz="2000" dirty="0" err="1"/>
              <a:t>місця</a:t>
            </a:r>
            <a:r>
              <a:rPr lang="ru-RU" sz="2000" dirty="0"/>
              <a:t> </a:t>
            </a:r>
            <a:r>
              <a:rPr lang="ru-RU" sz="2000" dirty="0" err="1"/>
              <a:t>роботи</a:t>
            </a:r>
            <a:r>
              <a:rPr lang="ru-RU" sz="2000" dirty="0"/>
              <a:t>, </a:t>
            </a:r>
            <a:r>
              <a:rPr lang="ru-RU" sz="2000" dirty="0" err="1"/>
              <a:t>місця</a:t>
            </a:r>
            <a:r>
              <a:rPr lang="ru-RU" sz="2000" dirty="0"/>
              <a:t> </a:t>
            </a:r>
            <a:r>
              <a:rPr lang="ru-RU" sz="2000" dirty="0" err="1"/>
              <a:t>проживання</a:t>
            </a:r>
            <a:r>
              <a:rPr lang="ru-RU" sz="2000" dirty="0"/>
              <a:t> </a:t>
            </a:r>
            <a:r>
              <a:rPr lang="ru-RU" sz="2000" dirty="0" err="1"/>
              <a:t>або</a:t>
            </a:r>
            <a:r>
              <a:rPr lang="ru-RU" sz="2000" dirty="0"/>
              <a:t> </a:t>
            </a:r>
            <a:r>
              <a:rPr lang="ru-RU" sz="2000" dirty="0" err="1"/>
              <a:t>навчання</a:t>
            </a:r>
            <a:r>
              <a:rPr lang="ru-RU" sz="2000" dirty="0"/>
              <a:t>; </a:t>
            </a:r>
            <a:r>
              <a:rPr lang="ru-RU" sz="2000" dirty="0" err="1"/>
              <a:t>відомості</a:t>
            </a:r>
            <a:r>
              <a:rPr lang="ru-RU" sz="2000" dirty="0"/>
              <a:t> про </a:t>
            </a:r>
            <a:r>
              <a:rPr lang="ru-RU" sz="2000" dirty="0" err="1"/>
              <a:t>підекспертного</a:t>
            </a:r>
            <a:r>
              <a:rPr lang="ru-RU" sz="2000" dirty="0"/>
              <a:t>, </a:t>
            </a:r>
            <a:r>
              <a:rPr lang="ru-RU" sz="2000" dirty="0" err="1"/>
              <a:t>які</a:t>
            </a:r>
            <a:r>
              <a:rPr lang="ru-RU" sz="2000" dirty="0"/>
              <a:t> </a:t>
            </a:r>
            <a:r>
              <a:rPr lang="ru-RU" sz="2000" dirty="0" err="1"/>
              <a:t>містяться</a:t>
            </a:r>
            <a:r>
              <a:rPr lang="ru-RU" sz="2000" dirty="0"/>
              <a:t> у протоколах </a:t>
            </a:r>
            <a:r>
              <a:rPr lang="ru-RU" sz="2000" dirty="0" err="1"/>
              <a:t>допиту</a:t>
            </a:r>
            <a:r>
              <a:rPr lang="ru-RU" sz="2000" dirty="0"/>
              <a:t> </a:t>
            </a:r>
            <a:r>
              <a:rPr lang="ru-RU" sz="2000" dirty="0" err="1"/>
              <a:t>батьків</a:t>
            </a:r>
            <a:r>
              <a:rPr lang="ru-RU" sz="2000" dirty="0"/>
              <a:t>, </a:t>
            </a:r>
            <a:r>
              <a:rPr lang="ru-RU" sz="2000" dirty="0" err="1"/>
              <a:t>друзів</a:t>
            </a:r>
            <a:r>
              <a:rPr lang="ru-RU" sz="2000" dirty="0"/>
              <a:t>, </a:t>
            </a:r>
            <a:r>
              <a:rPr lang="ru-RU" sz="2000" dirty="0" err="1"/>
              <a:t>знайомих</a:t>
            </a:r>
            <a:r>
              <a:rPr lang="ru-RU" sz="2000" dirty="0"/>
              <a:t>, </a:t>
            </a:r>
            <a:r>
              <a:rPr lang="ru-RU" sz="2000" dirty="0" err="1"/>
              <a:t>колег</a:t>
            </a:r>
            <a:r>
              <a:rPr lang="ru-RU" sz="2000" dirty="0"/>
              <a:t> по </a:t>
            </a:r>
            <a:r>
              <a:rPr lang="ru-RU" sz="2000" dirty="0" err="1"/>
              <a:t>роботі</a:t>
            </a:r>
            <a:r>
              <a:rPr lang="ru-RU" sz="2000" dirty="0"/>
              <a:t> та </a:t>
            </a:r>
            <a:r>
              <a:rPr lang="ru-RU" sz="2000" dirty="0" err="1"/>
              <a:t>ін</a:t>
            </a:r>
            <a:r>
              <a:rPr lang="ru-RU" sz="2000" dirty="0"/>
              <a:t>.).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2000" b="1" i="1" dirty="0"/>
              <a:t>Метод</a:t>
            </a:r>
            <a:r>
              <a:rPr lang="ru-RU" sz="2000" dirty="0"/>
              <a:t> </a:t>
            </a:r>
            <a:r>
              <a:rPr lang="ru-RU" sz="2000" b="1" i="1" dirty="0" err="1"/>
              <a:t>бесіди</a:t>
            </a:r>
            <a:r>
              <a:rPr lang="ru-RU" sz="2000" dirty="0"/>
              <a:t> (</a:t>
            </a:r>
            <a:r>
              <a:rPr lang="ru-RU" sz="2000" dirty="0" err="1"/>
              <a:t>встановлення</a:t>
            </a:r>
            <a:r>
              <a:rPr lang="ru-RU" sz="2000" dirty="0"/>
              <a:t> </a:t>
            </a:r>
            <a:r>
              <a:rPr lang="ru-RU" sz="2000" dirty="0" err="1"/>
              <a:t>психологічного</a:t>
            </a:r>
            <a:r>
              <a:rPr lang="ru-RU" sz="2000" dirty="0"/>
              <a:t> контакту з </a:t>
            </a:r>
            <a:r>
              <a:rPr lang="ru-RU" sz="2000" dirty="0" err="1"/>
              <a:t>випробовуваним</a:t>
            </a:r>
            <a:r>
              <a:rPr lang="ru-RU" sz="2000" dirty="0"/>
              <a:t>, </a:t>
            </a:r>
            <a:r>
              <a:rPr lang="ru-RU" sz="2000" dirty="0" err="1"/>
              <a:t>перілік</a:t>
            </a:r>
            <a:r>
              <a:rPr lang="ru-RU" sz="2000" dirty="0"/>
              <a:t> </a:t>
            </a:r>
            <a:r>
              <a:rPr lang="ru-RU" sz="2000" dirty="0" err="1"/>
              <a:t>запитань</a:t>
            </a:r>
            <a:r>
              <a:rPr lang="ru-RU" sz="2000" dirty="0"/>
              <a:t>)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2000" b="1" i="1" dirty="0"/>
              <a:t>Метод </a:t>
            </a:r>
            <a:r>
              <a:rPr lang="ru-RU" sz="2000" b="1" i="1" dirty="0" err="1"/>
              <a:t>спостереження</a:t>
            </a:r>
            <a:endParaRPr lang="ru-RU" sz="2000" b="1" i="1" dirty="0"/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2000" b="1" i="1" dirty="0" err="1"/>
              <a:t>Психодіагностичне</a:t>
            </a:r>
            <a:r>
              <a:rPr lang="ru-RU" sz="2000" b="1" i="1" dirty="0"/>
              <a:t> </a:t>
            </a:r>
            <a:r>
              <a:rPr lang="ru-RU" sz="2000" b="1" i="1" dirty="0" err="1"/>
              <a:t>обстеження</a:t>
            </a:r>
            <a:endParaRPr lang="ru-RU" sz="2000" b="1" i="1" dirty="0"/>
          </a:p>
          <a:p>
            <a:pPr algn="just"/>
            <a:endParaRPr lang="ru-RU" dirty="0"/>
          </a:p>
          <a:p>
            <a:pPr algn="just"/>
            <a:r>
              <a:rPr lang="ru-RU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723827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A3FF200-CE9C-97BA-3F28-27AC5AE6B238}"/>
              </a:ext>
            </a:extLst>
          </p:cNvPr>
          <p:cNvSpPr txBox="1"/>
          <p:nvPr/>
        </p:nvSpPr>
        <p:spPr>
          <a:xfrm>
            <a:off x="470718" y="289679"/>
            <a:ext cx="8319321" cy="35086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dirty="0" err="1"/>
              <a:t>Процес</a:t>
            </a:r>
            <a:r>
              <a:rPr lang="ru-RU" sz="2000" b="1" dirty="0"/>
              <a:t> </a:t>
            </a:r>
            <a:r>
              <a:rPr lang="ru-RU" sz="2000" b="1" dirty="0" err="1"/>
              <a:t>призначення</a:t>
            </a:r>
            <a:r>
              <a:rPr lang="ru-RU" sz="2000" b="1" dirty="0"/>
              <a:t> </a:t>
            </a:r>
            <a:r>
              <a:rPr lang="ru-RU" sz="2000" b="1" dirty="0" err="1"/>
              <a:t>судової</a:t>
            </a:r>
            <a:r>
              <a:rPr lang="ru-RU" sz="2000" b="1" dirty="0"/>
              <a:t> </a:t>
            </a:r>
            <a:r>
              <a:rPr lang="ru-RU" sz="2000" b="1" dirty="0" err="1"/>
              <a:t>експертизи</a:t>
            </a:r>
            <a:r>
              <a:rPr lang="ru-RU" sz="2000" b="1" dirty="0"/>
              <a:t> </a:t>
            </a:r>
            <a:r>
              <a:rPr lang="ru-RU" sz="2000" b="1" dirty="0" err="1"/>
              <a:t>містить</a:t>
            </a:r>
            <a:r>
              <a:rPr lang="ru-RU" sz="2000" b="1" dirty="0"/>
              <a:t> </a:t>
            </a:r>
            <a:r>
              <a:rPr lang="ru-RU" sz="2000" b="1" dirty="0" err="1"/>
              <a:t>основні</a:t>
            </a:r>
            <a:r>
              <a:rPr lang="ru-RU" sz="2000" b="1" dirty="0"/>
              <a:t> </a:t>
            </a:r>
            <a:r>
              <a:rPr lang="ru-RU" sz="2000" b="1" dirty="0" err="1"/>
              <a:t>елементи</a:t>
            </a:r>
            <a:r>
              <a:rPr lang="ru-RU" sz="2000" b="1" dirty="0"/>
              <a:t>:</a:t>
            </a:r>
          </a:p>
          <a:p>
            <a:pPr algn="ctr"/>
            <a:r>
              <a:rPr lang="ru-RU" sz="2000" dirty="0"/>
              <a:t> </a:t>
            </a:r>
          </a:p>
          <a:p>
            <a:pPr algn="just"/>
            <a:r>
              <a:rPr lang="ru-RU" dirty="0"/>
              <a:t>1) </a:t>
            </a:r>
            <a:r>
              <a:rPr lang="ru-RU" dirty="0" err="1"/>
              <a:t>збирання</a:t>
            </a:r>
            <a:r>
              <a:rPr lang="ru-RU" dirty="0"/>
              <a:t> </a:t>
            </a:r>
            <a:r>
              <a:rPr lang="ru-RU" dirty="0" err="1"/>
              <a:t>необхідних</a:t>
            </a:r>
            <a:r>
              <a:rPr lang="ru-RU" dirty="0"/>
              <a:t> </a:t>
            </a:r>
            <a:r>
              <a:rPr lang="ru-RU" dirty="0" err="1"/>
              <a:t>матеріалів</a:t>
            </a:r>
            <a:r>
              <a:rPr lang="ru-RU" dirty="0"/>
              <a:t>; </a:t>
            </a:r>
          </a:p>
          <a:p>
            <a:pPr algn="just"/>
            <a:r>
              <a:rPr lang="ru-RU" dirty="0"/>
              <a:t>2) </a:t>
            </a:r>
            <a:r>
              <a:rPr lang="ru-RU" dirty="0" err="1"/>
              <a:t>обрання</a:t>
            </a:r>
            <a:r>
              <a:rPr lang="ru-RU" dirty="0"/>
              <a:t> моменту </a:t>
            </a:r>
            <a:r>
              <a:rPr lang="ru-RU" dirty="0" err="1"/>
              <a:t>призначення</a:t>
            </a:r>
            <a:r>
              <a:rPr lang="ru-RU" dirty="0"/>
              <a:t> </a:t>
            </a:r>
            <a:r>
              <a:rPr lang="ru-RU" dirty="0" err="1"/>
              <a:t>експертизи</a:t>
            </a:r>
            <a:r>
              <a:rPr lang="ru-RU" dirty="0"/>
              <a:t>; </a:t>
            </a:r>
          </a:p>
          <a:p>
            <a:pPr algn="just"/>
            <a:r>
              <a:rPr lang="ru-RU" dirty="0"/>
              <a:t>3) </a:t>
            </a:r>
            <a:r>
              <a:rPr lang="ru-RU" dirty="0" err="1"/>
              <a:t>визначення</a:t>
            </a:r>
            <a:r>
              <a:rPr lang="ru-RU" dirty="0"/>
              <a:t> предмета </a:t>
            </a:r>
            <a:r>
              <a:rPr lang="ru-RU" dirty="0" err="1"/>
              <a:t>судової</a:t>
            </a:r>
            <a:r>
              <a:rPr lang="ru-RU" dirty="0"/>
              <a:t> </a:t>
            </a:r>
            <a:r>
              <a:rPr lang="ru-RU" dirty="0" err="1"/>
              <a:t>експертизи</a:t>
            </a:r>
            <a:r>
              <a:rPr lang="ru-RU" dirty="0"/>
              <a:t>;</a:t>
            </a:r>
          </a:p>
          <a:p>
            <a:pPr algn="just"/>
            <a:r>
              <a:rPr lang="ru-RU" dirty="0"/>
              <a:t>4) </a:t>
            </a:r>
            <a:r>
              <a:rPr lang="ru-RU" dirty="0" err="1"/>
              <a:t>формулювання</a:t>
            </a:r>
            <a:r>
              <a:rPr lang="ru-RU" dirty="0"/>
              <a:t> </a:t>
            </a:r>
            <a:r>
              <a:rPr lang="ru-RU" dirty="0" err="1"/>
              <a:t>запитань</a:t>
            </a:r>
            <a:r>
              <a:rPr lang="ru-RU" dirty="0"/>
              <a:t> </a:t>
            </a:r>
            <a:r>
              <a:rPr lang="ru-RU" dirty="0" err="1"/>
              <a:t>експерту</a:t>
            </a:r>
            <a:r>
              <a:rPr lang="ru-RU" dirty="0"/>
              <a:t>; </a:t>
            </a:r>
          </a:p>
          <a:p>
            <a:pPr algn="just"/>
            <a:r>
              <a:rPr lang="ru-RU" dirty="0"/>
              <a:t>5) </a:t>
            </a:r>
            <a:r>
              <a:rPr lang="ru-RU" dirty="0" err="1"/>
              <a:t>обрання</a:t>
            </a:r>
            <a:r>
              <a:rPr lang="ru-RU" dirty="0"/>
              <a:t> </a:t>
            </a:r>
            <a:r>
              <a:rPr lang="ru-RU" dirty="0" err="1"/>
              <a:t>експертної</a:t>
            </a:r>
            <a:r>
              <a:rPr lang="ru-RU" dirty="0"/>
              <a:t> установи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експерта</a:t>
            </a:r>
            <a:r>
              <a:rPr lang="ru-RU" dirty="0"/>
              <a:t>. </a:t>
            </a:r>
          </a:p>
          <a:p>
            <a:pPr algn="just"/>
            <a:endParaRPr lang="ru-RU" sz="2000" dirty="0"/>
          </a:p>
          <a:p>
            <a:pPr algn="just"/>
            <a:endParaRPr lang="ru-RU" dirty="0"/>
          </a:p>
          <a:p>
            <a:pPr algn="just"/>
            <a:endParaRPr lang="ru-RU" dirty="0"/>
          </a:p>
          <a:p>
            <a:pPr algn="just"/>
            <a:endParaRPr lang="ru-RU" dirty="0"/>
          </a:p>
          <a:p>
            <a:pPr algn="just"/>
            <a:r>
              <a:rPr lang="ru-RU" dirty="0"/>
              <a:t> 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9913A97-5E6F-3BA5-BF5D-43F98DEF7181}"/>
              </a:ext>
            </a:extLst>
          </p:cNvPr>
          <p:cNvSpPr txBox="1"/>
          <p:nvPr/>
        </p:nvSpPr>
        <p:spPr>
          <a:xfrm>
            <a:off x="470718" y="2863264"/>
            <a:ext cx="8319320" cy="14773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b="1" dirty="0" err="1"/>
              <a:t>Висновок</a:t>
            </a:r>
            <a:r>
              <a:rPr lang="ru-RU" b="1" dirty="0"/>
              <a:t> </a:t>
            </a:r>
            <a:r>
              <a:rPr lang="ru-RU" b="1" dirty="0" err="1"/>
              <a:t>експерта</a:t>
            </a:r>
            <a:r>
              <a:rPr lang="ru-RU" b="1" dirty="0"/>
              <a:t> </a:t>
            </a:r>
            <a:r>
              <a:rPr lang="ru-RU" dirty="0"/>
              <a:t>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докладний</a:t>
            </a:r>
            <a:r>
              <a:rPr lang="ru-RU" dirty="0"/>
              <a:t> </a:t>
            </a:r>
            <a:r>
              <a:rPr lang="ru-RU" dirty="0" err="1"/>
              <a:t>опис</a:t>
            </a:r>
            <a:r>
              <a:rPr lang="ru-RU" dirty="0"/>
              <a:t> </a:t>
            </a:r>
            <a:r>
              <a:rPr lang="ru-RU" dirty="0" err="1"/>
              <a:t>проведених</a:t>
            </a:r>
            <a:r>
              <a:rPr lang="ru-RU" dirty="0"/>
              <a:t> </a:t>
            </a:r>
            <a:r>
              <a:rPr lang="ru-RU" dirty="0" err="1"/>
              <a:t>експертом</a:t>
            </a:r>
            <a:r>
              <a:rPr lang="ru-RU" dirty="0"/>
              <a:t> </a:t>
            </a:r>
            <a:r>
              <a:rPr lang="ru-RU" dirty="0" err="1"/>
              <a:t>досліджень</a:t>
            </a:r>
            <a:r>
              <a:rPr lang="ru-RU" dirty="0"/>
              <a:t> та </a:t>
            </a:r>
            <a:r>
              <a:rPr lang="ru-RU" dirty="0" err="1"/>
              <a:t>зроблені</a:t>
            </a:r>
            <a:r>
              <a:rPr lang="ru-RU" dirty="0"/>
              <a:t> за </a:t>
            </a:r>
            <a:r>
              <a:rPr lang="ru-RU" dirty="0" err="1"/>
              <a:t>їх</a:t>
            </a:r>
            <a:r>
              <a:rPr lang="ru-RU" dirty="0"/>
              <a:t> результатами </a:t>
            </a:r>
            <a:r>
              <a:rPr lang="ru-RU" dirty="0" err="1"/>
              <a:t>висновки</a:t>
            </a:r>
            <a:r>
              <a:rPr lang="ru-RU" dirty="0"/>
              <a:t>, </a:t>
            </a:r>
            <a:r>
              <a:rPr lang="ru-RU" dirty="0" err="1"/>
              <a:t>обґрунтовані</a:t>
            </a:r>
            <a:r>
              <a:rPr lang="ru-RU" dirty="0"/>
              <a:t> </a:t>
            </a:r>
            <a:r>
              <a:rPr lang="ru-RU" dirty="0" err="1"/>
              <a:t>відповіді</a:t>
            </a:r>
            <a:r>
              <a:rPr lang="ru-RU" dirty="0"/>
              <a:t> на </a:t>
            </a:r>
            <a:r>
              <a:rPr lang="ru-RU" dirty="0" err="1"/>
              <a:t>запитання</a:t>
            </a:r>
            <a:r>
              <a:rPr lang="ru-RU" dirty="0"/>
              <a:t>, </a:t>
            </a:r>
            <a:r>
              <a:rPr lang="ru-RU" dirty="0" err="1"/>
              <a:t>поставлені</a:t>
            </a:r>
            <a:r>
              <a:rPr lang="ru-RU" dirty="0"/>
              <a:t> особою, яка залучила </a:t>
            </a:r>
            <a:r>
              <a:rPr lang="ru-RU" dirty="0" err="1"/>
              <a:t>експерта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 </a:t>
            </a:r>
            <a:r>
              <a:rPr lang="ru-RU" dirty="0" err="1"/>
              <a:t>слідчим</a:t>
            </a:r>
            <a:r>
              <a:rPr lang="ru-RU" dirty="0"/>
              <a:t>, </a:t>
            </a:r>
            <a:r>
              <a:rPr lang="ru-RU" dirty="0" err="1"/>
              <a:t>суддею</a:t>
            </a:r>
            <a:r>
              <a:rPr lang="ru-RU" dirty="0"/>
              <a:t> </a:t>
            </a:r>
            <a:r>
              <a:rPr lang="ru-RU" dirty="0" err="1"/>
              <a:t>чи</a:t>
            </a:r>
            <a:r>
              <a:rPr lang="ru-RU" dirty="0"/>
              <a:t> судом,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доручив</a:t>
            </a:r>
            <a:r>
              <a:rPr lang="ru-RU" dirty="0"/>
              <a:t>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експертизи</a:t>
            </a:r>
            <a:r>
              <a:rPr lang="ru-RU" dirty="0"/>
              <a:t>. </a:t>
            </a:r>
            <a:r>
              <a:rPr lang="ru-RU" dirty="0" err="1"/>
              <a:t>Експерт</a:t>
            </a:r>
            <a:r>
              <a:rPr lang="ru-RU" dirty="0"/>
              <a:t> </a:t>
            </a:r>
            <a:r>
              <a:rPr lang="ru-RU" dirty="0" err="1"/>
              <a:t>дає</a:t>
            </a:r>
            <a:r>
              <a:rPr lang="ru-RU" dirty="0"/>
              <a:t> </a:t>
            </a:r>
            <a:r>
              <a:rPr lang="ru-RU" dirty="0" err="1"/>
              <a:t>висновок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свого</a:t>
            </a:r>
            <a:r>
              <a:rPr lang="ru-RU" dirty="0"/>
              <a:t> </a:t>
            </a:r>
            <a:r>
              <a:rPr lang="ru-RU" dirty="0" err="1"/>
              <a:t>імені</a:t>
            </a:r>
            <a:r>
              <a:rPr lang="ru-RU" dirty="0"/>
              <a:t> і </a:t>
            </a:r>
            <a:r>
              <a:rPr lang="ru-RU" dirty="0" err="1"/>
              <a:t>несе</a:t>
            </a:r>
            <a:r>
              <a:rPr lang="ru-RU" dirty="0"/>
              <a:t> за </a:t>
            </a:r>
            <a:r>
              <a:rPr lang="ru-RU" dirty="0" err="1"/>
              <a:t>нього</a:t>
            </a:r>
            <a:r>
              <a:rPr lang="ru-RU" dirty="0"/>
              <a:t> особисту </a:t>
            </a:r>
            <a:r>
              <a:rPr lang="ru-RU" dirty="0" err="1"/>
              <a:t>відповідальність</a:t>
            </a:r>
            <a:r>
              <a:rPr lang="ru-RU" dirty="0"/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4CF74AC-B7C4-9264-64D5-627F1CF7379C}"/>
              </a:ext>
            </a:extLst>
          </p:cNvPr>
          <p:cNvSpPr txBox="1"/>
          <p:nvPr/>
        </p:nvSpPr>
        <p:spPr>
          <a:xfrm>
            <a:off x="470718" y="4715703"/>
            <a:ext cx="831932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dirty="0" err="1"/>
              <a:t>Експерт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дає</a:t>
            </a:r>
            <a:r>
              <a:rPr lang="ru-RU" dirty="0"/>
              <a:t> </a:t>
            </a:r>
            <a:r>
              <a:rPr lang="ru-RU" dirty="0" err="1"/>
              <a:t>висновок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i="1" dirty="0" err="1"/>
              <a:t>психічного</a:t>
            </a:r>
            <a:r>
              <a:rPr lang="ru-RU" i="1" dirty="0"/>
              <a:t> стану </a:t>
            </a:r>
            <a:r>
              <a:rPr lang="ru-RU" i="1" dirty="0" err="1"/>
              <a:t>підозрюваного</a:t>
            </a:r>
            <a:r>
              <a:rPr lang="ru-RU" i="1" dirty="0"/>
              <a:t>, </a:t>
            </a:r>
            <a:r>
              <a:rPr lang="ru-RU" i="1" dirty="0" err="1"/>
              <a:t>обвинуваченого</a:t>
            </a:r>
            <a:r>
              <a:rPr lang="ru-RU" dirty="0"/>
              <a:t>, </a:t>
            </a:r>
          </a:p>
          <a:p>
            <a:pPr algn="just"/>
            <a:r>
              <a:rPr lang="ru-RU" b="1" dirty="0"/>
              <a:t>не </a:t>
            </a:r>
            <a:r>
              <a:rPr lang="ru-RU" b="1" dirty="0" err="1"/>
              <a:t>має</a:t>
            </a:r>
            <a:r>
              <a:rPr lang="ru-RU" b="1" dirty="0"/>
              <a:t> права </a:t>
            </a:r>
            <a:r>
              <a:rPr lang="ru-RU" dirty="0" err="1"/>
              <a:t>стверджувати</a:t>
            </a:r>
            <a:r>
              <a:rPr lang="ru-RU" dirty="0"/>
              <a:t> у </a:t>
            </a:r>
            <a:r>
              <a:rPr lang="ru-RU" dirty="0" err="1"/>
              <a:t>висновку</a:t>
            </a:r>
            <a:r>
              <a:rPr lang="ru-RU" dirty="0"/>
              <a:t>, </a:t>
            </a:r>
            <a:r>
              <a:rPr lang="ru-RU" dirty="0" err="1"/>
              <a:t>чи</a:t>
            </a:r>
            <a:r>
              <a:rPr lang="ru-RU" dirty="0"/>
              <a:t> мав </a:t>
            </a:r>
            <a:r>
              <a:rPr lang="ru-RU" dirty="0" err="1"/>
              <a:t>підозрюваний</a:t>
            </a:r>
            <a:r>
              <a:rPr lang="ru-RU" dirty="0"/>
              <a:t>, </a:t>
            </a:r>
            <a:r>
              <a:rPr lang="ru-RU" dirty="0" err="1"/>
              <a:t>обвинувачений</a:t>
            </a:r>
            <a:r>
              <a:rPr lang="ru-RU" dirty="0"/>
              <a:t> </a:t>
            </a:r>
            <a:r>
              <a:rPr lang="ru-RU" dirty="0" err="1"/>
              <a:t>такий</a:t>
            </a:r>
            <a:r>
              <a:rPr lang="ru-RU" dirty="0"/>
              <a:t> </a:t>
            </a:r>
            <a:r>
              <a:rPr lang="ru-RU" dirty="0" err="1"/>
              <a:t>психічний</a:t>
            </a:r>
            <a:r>
              <a:rPr lang="ru-RU" dirty="0"/>
              <a:t> стан, </a:t>
            </a:r>
            <a:r>
              <a:rPr lang="ru-RU" dirty="0" err="1"/>
              <a:t>який</a:t>
            </a:r>
            <a:r>
              <a:rPr lang="ru-RU" dirty="0"/>
              <a:t> становить </a:t>
            </a:r>
            <a:r>
              <a:rPr lang="ru-RU" dirty="0" err="1"/>
              <a:t>елемент</a:t>
            </a:r>
            <a:r>
              <a:rPr lang="ru-RU" dirty="0"/>
              <a:t> </a:t>
            </a:r>
            <a:r>
              <a:rPr lang="ru-RU" dirty="0" err="1"/>
              <a:t>кримінального</a:t>
            </a:r>
            <a:r>
              <a:rPr lang="ru-RU" dirty="0"/>
              <a:t> </a:t>
            </a:r>
            <a:r>
              <a:rPr lang="ru-RU" dirty="0" err="1"/>
              <a:t>правопорушення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елемент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виключає</a:t>
            </a:r>
            <a:r>
              <a:rPr lang="ru-RU" dirty="0"/>
              <a:t> </a:t>
            </a:r>
            <a:r>
              <a:rPr lang="ru-RU" dirty="0" err="1"/>
              <a:t>відповідальність</a:t>
            </a:r>
            <a:r>
              <a:rPr lang="ru-RU" dirty="0"/>
              <a:t> за </a:t>
            </a:r>
            <a:r>
              <a:rPr lang="ru-RU" dirty="0" err="1"/>
              <a:t>кримінальне</a:t>
            </a:r>
            <a:r>
              <a:rPr lang="ru-RU" dirty="0"/>
              <a:t> </a:t>
            </a:r>
            <a:r>
              <a:rPr lang="ru-RU" dirty="0" err="1"/>
              <a:t>правопорушення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441160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A3FF200-CE9C-97BA-3F28-27AC5AE6B238}"/>
              </a:ext>
            </a:extLst>
          </p:cNvPr>
          <p:cNvSpPr txBox="1"/>
          <p:nvPr/>
        </p:nvSpPr>
        <p:spPr>
          <a:xfrm>
            <a:off x="417871" y="628233"/>
            <a:ext cx="8308258" cy="56630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>
                <a:solidFill>
                  <a:srgbClr val="C00000"/>
                </a:solidFill>
              </a:rPr>
              <a:t>Зміст</a:t>
            </a:r>
            <a:r>
              <a:rPr lang="ru-RU" sz="2400" b="1" dirty="0">
                <a:solidFill>
                  <a:srgbClr val="C00000"/>
                </a:solidFill>
              </a:rPr>
              <a:t> </a:t>
            </a:r>
            <a:r>
              <a:rPr lang="ru-RU" sz="2400" b="1" dirty="0" err="1">
                <a:solidFill>
                  <a:srgbClr val="C00000"/>
                </a:solidFill>
              </a:rPr>
              <a:t>експертного</a:t>
            </a:r>
            <a:r>
              <a:rPr lang="ru-RU" sz="2400" b="1" dirty="0">
                <a:solidFill>
                  <a:srgbClr val="C00000"/>
                </a:solidFill>
              </a:rPr>
              <a:t> </a:t>
            </a:r>
            <a:r>
              <a:rPr lang="ru-RU" sz="2400" b="1" dirty="0" err="1">
                <a:solidFill>
                  <a:srgbClr val="C00000"/>
                </a:solidFill>
              </a:rPr>
              <a:t>висновку</a:t>
            </a:r>
            <a:endParaRPr lang="ru-RU" sz="2400" b="1" dirty="0">
              <a:solidFill>
                <a:srgbClr val="C00000"/>
              </a:solidFill>
            </a:endParaRPr>
          </a:p>
          <a:p>
            <a:pPr algn="ctr"/>
            <a:endParaRPr lang="ru-RU" sz="2000" b="1" dirty="0"/>
          </a:p>
          <a:p>
            <a:pPr algn="ctr"/>
            <a:r>
              <a:rPr lang="ru-RU" sz="2000" b="1" dirty="0" err="1"/>
              <a:t>Висновок</a:t>
            </a:r>
            <a:r>
              <a:rPr lang="ru-RU" sz="2000" b="1" dirty="0"/>
              <a:t> </a:t>
            </a:r>
            <a:r>
              <a:rPr lang="ru-RU" sz="2000" b="1" dirty="0" err="1"/>
              <a:t>експерта</a:t>
            </a:r>
            <a:r>
              <a:rPr lang="ru-RU" sz="2000" b="1" dirty="0"/>
              <a:t> </a:t>
            </a:r>
            <a:r>
              <a:rPr lang="ru-RU" sz="2000" dirty="0"/>
              <a:t>– </a:t>
            </a:r>
            <a:r>
              <a:rPr lang="ru-RU" sz="2000" dirty="0" err="1"/>
              <a:t>це</a:t>
            </a:r>
            <a:r>
              <a:rPr lang="ru-RU" sz="2000" dirty="0"/>
              <a:t> </a:t>
            </a:r>
            <a:r>
              <a:rPr lang="ru-RU" sz="2000" dirty="0" err="1"/>
              <a:t>процесуальний</a:t>
            </a:r>
            <a:r>
              <a:rPr lang="ru-RU" sz="2000" dirty="0"/>
              <a:t> документ, </a:t>
            </a:r>
            <a:r>
              <a:rPr lang="ru-RU" sz="2000" dirty="0" err="1"/>
              <a:t>який</a:t>
            </a:r>
            <a:r>
              <a:rPr lang="ru-RU" sz="2000" dirty="0"/>
              <a:t> </a:t>
            </a:r>
            <a:r>
              <a:rPr lang="ru-RU" sz="2000" dirty="0" err="1"/>
              <a:t>складається</a:t>
            </a:r>
            <a:r>
              <a:rPr lang="ru-RU" sz="2000" dirty="0"/>
              <a:t> з </a:t>
            </a:r>
            <a:r>
              <a:rPr lang="ru-RU" sz="2000" dirty="0" err="1"/>
              <a:t>трьох</a:t>
            </a:r>
            <a:r>
              <a:rPr lang="ru-RU" sz="2000" dirty="0"/>
              <a:t> </a:t>
            </a:r>
            <a:r>
              <a:rPr lang="ru-RU" sz="2000" dirty="0" err="1"/>
              <a:t>частин</a:t>
            </a:r>
            <a:r>
              <a:rPr lang="ru-RU" sz="2000" dirty="0"/>
              <a:t>: </a:t>
            </a:r>
            <a:r>
              <a:rPr lang="ru-RU" sz="2000" dirty="0" err="1"/>
              <a:t>вступної</a:t>
            </a:r>
            <a:r>
              <a:rPr lang="ru-RU" sz="2000" dirty="0"/>
              <a:t>, </a:t>
            </a:r>
            <a:r>
              <a:rPr lang="ru-RU" sz="2000" dirty="0" err="1"/>
              <a:t>дослідницької</a:t>
            </a:r>
            <a:r>
              <a:rPr lang="ru-RU" sz="2000" dirty="0"/>
              <a:t>, </a:t>
            </a:r>
            <a:r>
              <a:rPr lang="ru-RU" sz="2000" dirty="0" err="1"/>
              <a:t>заключної</a:t>
            </a:r>
            <a:r>
              <a:rPr lang="ru-RU" sz="2000" dirty="0"/>
              <a:t> (ст. 200 КПК </a:t>
            </a:r>
            <a:r>
              <a:rPr lang="ru-RU" sz="2000" dirty="0" err="1"/>
              <a:t>України</a:t>
            </a:r>
            <a:r>
              <a:rPr lang="ru-RU" sz="2000" dirty="0"/>
              <a:t>). </a:t>
            </a:r>
          </a:p>
          <a:p>
            <a:pPr algn="ctr"/>
            <a:endParaRPr lang="ru-RU" sz="2000" b="1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/>
              <a:t>У </a:t>
            </a:r>
            <a:r>
              <a:rPr lang="ru-RU" sz="2000" b="1" dirty="0" err="1"/>
              <a:t>вступній</a:t>
            </a:r>
            <a:r>
              <a:rPr lang="ru-RU" sz="2000" b="1" dirty="0"/>
              <a:t> </a:t>
            </a:r>
            <a:r>
              <a:rPr lang="ru-RU" sz="2000" b="1" dirty="0" err="1"/>
              <a:t>частині</a:t>
            </a:r>
            <a:r>
              <a:rPr lang="ru-RU" sz="2000" dirty="0"/>
              <a:t> </a:t>
            </a:r>
            <a:r>
              <a:rPr lang="ru-RU" sz="2000" dirty="0" err="1"/>
              <a:t>вказуються</a:t>
            </a:r>
            <a:r>
              <a:rPr lang="ru-RU" sz="2000" dirty="0"/>
              <a:t>: </a:t>
            </a:r>
            <a:r>
              <a:rPr lang="ru-RU" sz="2000" dirty="0" err="1"/>
              <a:t>найменування</a:t>
            </a:r>
            <a:r>
              <a:rPr lang="ru-RU" sz="2000" dirty="0"/>
              <a:t> </a:t>
            </a:r>
            <a:r>
              <a:rPr lang="ru-RU" sz="2000" dirty="0" err="1"/>
              <a:t>експертизи</a:t>
            </a:r>
            <a:r>
              <a:rPr lang="ru-RU" sz="2000" dirty="0"/>
              <a:t>; дата і </a:t>
            </a:r>
            <a:r>
              <a:rPr lang="ru-RU" sz="2000" dirty="0" err="1"/>
              <a:t>місце</a:t>
            </a:r>
            <a:r>
              <a:rPr lang="ru-RU" sz="2000" dirty="0"/>
              <a:t> </a:t>
            </a:r>
            <a:r>
              <a:rPr lang="ru-RU" sz="2000" dirty="0" err="1"/>
              <a:t>складання</a:t>
            </a:r>
            <a:r>
              <a:rPr lang="ru-RU" sz="2000" dirty="0"/>
              <a:t> </a:t>
            </a:r>
            <a:r>
              <a:rPr lang="ru-RU" sz="2000" dirty="0" err="1"/>
              <a:t>висновку</a:t>
            </a:r>
            <a:r>
              <a:rPr lang="ru-RU" sz="2000" dirty="0"/>
              <a:t>; дата постанови (</a:t>
            </a:r>
            <a:r>
              <a:rPr lang="ru-RU" sz="2000" dirty="0" err="1"/>
              <a:t>ухвали</a:t>
            </a:r>
            <a:r>
              <a:rPr lang="ru-RU" sz="2000" dirty="0"/>
              <a:t>) про </a:t>
            </a:r>
            <a:r>
              <a:rPr lang="ru-RU" sz="2000" dirty="0" err="1"/>
              <a:t>призначення</a:t>
            </a:r>
            <a:r>
              <a:rPr lang="ru-RU" sz="2000" dirty="0"/>
              <a:t> </a:t>
            </a:r>
            <a:r>
              <a:rPr lang="ru-RU" sz="2000" dirty="0" err="1"/>
              <a:t>експертизи</a:t>
            </a:r>
            <a:r>
              <a:rPr lang="ru-RU" sz="2000" dirty="0"/>
              <a:t> і </a:t>
            </a:r>
            <a:r>
              <a:rPr lang="ru-RU" sz="2000" dirty="0" err="1"/>
              <a:t>хто</a:t>
            </a:r>
            <a:r>
              <a:rPr lang="ru-RU" sz="2000" dirty="0"/>
              <a:t> </a:t>
            </a:r>
            <a:r>
              <a:rPr lang="ru-RU" sz="2000" dirty="0" err="1"/>
              <a:t>її</a:t>
            </a:r>
            <a:r>
              <a:rPr lang="ru-RU" sz="2000" dirty="0"/>
              <a:t> </a:t>
            </a:r>
            <a:r>
              <a:rPr lang="ru-RU" sz="2000" dirty="0" err="1"/>
              <a:t>виніс</a:t>
            </a:r>
            <a:r>
              <a:rPr lang="ru-RU" sz="2000" dirty="0"/>
              <a:t>; особа, яка </a:t>
            </a:r>
            <a:r>
              <a:rPr lang="ru-RU" sz="2000" dirty="0" err="1"/>
              <a:t>підлягає</a:t>
            </a:r>
            <a:r>
              <a:rPr lang="ru-RU" sz="2000" dirty="0"/>
              <a:t> </a:t>
            </a:r>
            <a:r>
              <a:rPr lang="ru-RU" sz="2000" dirty="0" err="1"/>
              <a:t>експертному</a:t>
            </a:r>
            <a:r>
              <a:rPr lang="ru-RU" sz="2000" dirty="0"/>
              <a:t> </a:t>
            </a:r>
            <a:r>
              <a:rPr lang="ru-RU" sz="2000" dirty="0" err="1"/>
              <a:t>обстеженню</a:t>
            </a:r>
            <a:r>
              <a:rPr lang="ru-RU" sz="2000" dirty="0"/>
              <a:t>, </a:t>
            </a:r>
            <a:r>
              <a:rPr lang="ru-RU" sz="2000" dirty="0" err="1"/>
              <a:t>її</a:t>
            </a:r>
            <a:r>
              <a:rPr lang="ru-RU" sz="2000" dirty="0"/>
              <a:t> </a:t>
            </a:r>
            <a:r>
              <a:rPr lang="ru-RU" sz="2000" dirty="0" err="1"/>
              <a:t>процесуальний</a:t>
            </a:r>
            <a:r>
              <a:rPr lang="ru-RU" sz="2000" dirty="0"/>
              <a:t> статус; </a:t>
            </a:r>
            <a:r>
              <a:rPr lang="ru-RU" sz="2000" dirty="0" err="1"/>
              <a:t>запитання</a:t>
            </a:r>
            <a:r>
              <a:rPr lang="ru-RU" sz="2000" dirty="0"/>
              <a:t>, </a:t>
            </a:r>
            <a:r>
              <a:rPr lang="ru-RU" sz="2000" dirty="0" err="1"/>
              <a:t>поставлені</a:t>
            </a:r>
            <a:r>
              <a:rPr lang="ru-RU" sz="2000" dirty="0"/>
              <a:t> перед </a:t>
            </a:r>
            <a:r>
              <a:rPr lang="ru-RU" sz="2000" dirty="0" err="1"/>
              <a:t>експертом</a:t>
            </a:r>
            <a:r>
              <a:rPr lang="ru-RU" sz="2000" dirty="0"/>
              <a:t>, </a:t>
            </a:r>
            <a:r>
              <a:rPr lang="ru-RU" sz="2000" dirty="0" err="1"/>
              <a:t>відомості</a:t>
            </a:r>
            <a:r>
              <a:rPr lang="ru-RU" sz="2000" dirty="0"/>
              <a:t> про </a:t>
            </a:r>
            <a:r>
              <a:rPr lang="ru-RU" sz="2000" dirty="0" err="1"/>
              <a:t>нього</a:t>
            </a:r>
            <a:r>
              <a:rPr lang="ru-RU" sz="2000" dirty="0"/>
              <a:t>; </a:t>
            </a:r>
            <a:r>
              <a:rPr lang="ru-RU" sz="2000" dirty="0" err="1"/>
              <a:t>прізвища</a:t>
            </a:r>
            <a:r>
              <a:rPr lang="ru-RU" sz="2000" dirty="0"/>
              <a:t> і </a:t>
            </a:r>
            <a:r>
              <a:rPr lang="ru-RU" sz="2000" dirty="0" err="1"/>
              <a:t>процесуальне</a:t>
            </a:r>
            <a:r>
              <a:rPr lang="ru-RU" sz="2000" dirty="0"/>
              <a:t> становище </a:t>
            </a:r>
            <a:r>
              <a:rPr lang="ru-RU" sz="2000" dirty="0" err="1"/>
              <a:t>осіб</a:t>
            </a:r>
            <a:r>
              <a:rPr lang="ru-RU" sz="2000" dirty="0"/>
              <a:t>, </a:t>
            </a:r>
            <a:r>
              <a:rPr lang="ru-RU" sz="2000" dirty="0" err="1"/>
              <a:t>які</a:t>
            </a:r>
            <a:r>
              <a:rPr lang="ru-RU" sz="2000" dirty="0"/>
              <a:t> брали участь в </a:t>
            </a:r>
            <a:r>
              <a:rPr lang="ru-RU" sz="2000" dirty="0" err="1"/>
              <a:t>експертизі</a:t>
            </a:r>
            <a:r>
              <a:rPr lang="ru-RU" sz="2000" dirty="0"/>
              <a:t>.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/>
              <a:t>У </a:t>
            </a:r>
            <a:r>
              <a:rPr lang="ru-RU" sz="2000" b="1" dirty="0" err="1"/>
              <a:t>дослідницькій</a:t>
            </a:r>
            <a:r>
              <a:rPr lang="ru-RU" sz="2000" b="1" dirty="0"/>
              <a:t> </a:t>
            </a:r>
            <a:r>
              <a:rPr lang="ru-RU" sz="2000" b="1" dirty="0" err="1"/>
              <a:t>частині</a:t>
            </a:r>
            <a:r>
              <a:rPr lang="ru-RU" sz="2000" b="1" dirty="0"/>
              <a:t> </a:t>
            </a:r>
            <a:r>
              <a:rPr lang="ru-RU" sz="2000" dirty="0" err="1"/>
              <a:t>висновку</a:t>
            </a:r>
            <a:r>
              <a:rPr lang="ru-RU" sz="2000" dirty="0"/>
              <a:t> </a:t>
            </a:r>
            <a:r>
              <a:rPr lang="ru-RU" sz="2000" dirty="0" err="1"/>
              <a:t>викладається</a:t>
            </a:r>
            <a:r>
              <a:rPr lang="ru-RU" sz="2000" dirty="0"/>
              <a:t> весь </a:t>
            </a:r>
            <a:r>
              <a:rPr lang="ru-RU" sz="2000" dirty="0" err="1"/>
              <a:t>процес</a:t>
            </a:r>
            <a:r>
              <a:rPr lang="ru-RU" sz="2000" dirty="0"/>
              <a:t> </a:t>
            </a:r>
            <a:r>
              <a:rPr lang="ru-RU" sz="2000" dirty="0" err="1"/>
              <a:t>експертного</a:t>
            </a:r>
            <a:r>
              <a:rPr lang="ru-RU" sz="2000" dirty="0"/>
              <a:t> </a:t>
            </a:r>
            <a:r>
              <a:rPr lang="ru-RU" sz="2000" dirty="0" err="1"/>
              <a:t>дослідження</a:t>
            </a:r>
            <a:r>
              <a:rPr lang="ru-RU" sz="2000" dirty="0"/>
              <a:t>, </a:t>
            </a:r>
            <a:r>
              <a:rPr lang="ru-RU" sz="2000" dirty="0" err="1"/>
              <a:t>описуються</a:t>
            </a:r>
            <a:r>
              <a:rPr lang="ru-RU" sz="2000" dirty="0"/>
              <a:t> </a:t>
            </a:r>
            <a:r>
              <a:rPr lang="ru-RU" sz="2000" dirty="0" err="1"/>
              <a:t>психодіагностичні</a:t>
            </a:r>
            <a:r>
              <a:rPr lang="ru-RU" sz="2000" dirty="0"/>
              <a:t> </a:t>
            </a:r>
            <a:r>
              <a:rPr lang="ru-RU" sz="2000" dirty="0" err="1"/>
              <a:t>методи</a:t>
            </a:r>
            <a:r>
              <a:rPr lang="ru-RU" sz="2000" dirty="0"/>
              <a:t> і методики,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були</a:t>
            </a:r>
            <a:r>
              <a:rPr lang="ru-RU" sz="2000" dirty="0"/>
              <a:t> </a:t>
            </a:r>
            <a:r>
              <a:rPr lang="ru-RU" sz="2000" dirty="0" err="1"/>
              <a:t>використані</a:t>
            </a:r>
            <a:r>
              <a:rPr lang="ru-RU" sz="2000" dirty="0"/>
              <a:t>.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/>
              <a:t>У </a:t>
            </a:r>
            <a:r>
              <a:rPr lang="ru-RU" sz="2000" b="1" dirty="0" err="1"/>
              <a:t>заключній</a:t>
            </a:r>
            <a:r>
              <a:rPr lang="ru-RU" sz="2000" b="1" dirty="0"/>
              <a:t> </a:t>
            </a:r>
            <a:r>
              <a:rPr lang="ru-RU" sz="2000" b="1" dirty="0" err="1"/>
              <a:t>частині</a:t>
            </a:r>
            <a:r>
              <a:rPr lang="ru-RU" sz="2000" b="1" dirty="0"/>
              <a:t> </a:t>
            </a:r>
            <a:r>
              <a:rPr lang="ru-RU" sz="2000" dirty="0" err="1"/>
              <a:t>містяться</a:t>
            </a:r>
            <a:r>
              <a:rPr lang="ru-RU" sz="2000" dirty="0"/>
              <a:t> </a:t>
            </a:r>
            <a:r>
              <a:rPr lang="ru-RU" sz="2000" dirty="0" err="1"/>
              <a:t>висновки</a:t>
            </a:r>
            <a:r>
              <a:rPr lang="ru-RU" sz="2000" dirty="0"/>
              <a:t> </a:t>
            </a:r>
            <a:r>
              <a:rPr lang="ru-RU" sz="2000" dirty="0" err="1"/>
              <a:t>експерта</a:t>
            </a:r>
            <a:r>
              <a:rPr lang="ru-RU" sz="2000" dirty="0"/>
              <a:t>, </a:t>
            </a:r>
            <a:r>
              <a:rPr lang="ru-RU" sz="2000" dirty="0" err="1"/>
              <a:t>тобто</a:t>
            </a:r>
            <a:r>
              <a:rPr lang="ru-RU" sz="2000" dirty="0"/>
              <a:t> </a:t>
            </a:r>
            <a:r>
              <a:rPr lang="ru-RU" sz="2000" dirty="0" err="1"/>
              <a:t>відповіді</a:t>
            </a:r>
            <a:r>
              <a:rPr lang="ru-RU" sz="2000" dirty="0"/>
              <a:t> на </a:t>
            </a:r>
            <a:r>
              <a:rPr lang="ru-RU" sz="2000" dirty="0" err="1"/>
              <a:t>поставлені</a:t>
            </a:r>
            <a:r>
              <a:rPr lang="ru-RU" sz="2000" dirty="0"/>
              <a:t> </a:t>
            </a:r>
            <a:r>
              <a:rPr lang="ru-RU" sz="2000" dirty="0" err="1"/>
              <a:t>запитання</a:t>
            </a:r>
            <a:r>
              <a:rPr lang="ru-RU" sz="2000" dirty="0"/>
              <a:t>. </a:t>
            </a:r>
            <a:r>
              <a:rPr lang="ru-RU" sz="2000" dirty="0" err="1"/>
              <a:t>Якщо</a:t>
            </a:r>
            <a:r>
              <a:rPr lang="ru-RU" sz="2000" dirty="0"/>
              <a:t> однозначна </a:t>
            </a:r>
            <a:r>
              <a:rPr lang="ru-RU" sz="2000" dirty="0" err="1"/>
              <a:t>відповідь</a:t>
            </a:r>
            <a:r>
              <a:rPr lang="ru-RU" sz="2000" dirty="0"/>
              <a:t> </a:t>
            </a:r>
            <a:r>
              <a:rPr lang="ru-RU" sz="2000" dirty="0" err="1"/>
              <a:t>неможлива</a:t>
            </a:r>
            <a:r>
              <a:rPr lang="ru-RU" sz="2000" dirty="0"/>
              <a:t>, </a:t>
            </a:r>
            <a:r>
              <a:rPr lang="ru-RU" sz="2000" dirty="0" err="1"/>
              <a:t>висновок</a:t>
            </a:r>
            <a:r>
              <a:rPr lang="ru-RU" sz="2000" dirty="0"/>
              <a:t> </a:t>
            </a:r>
            <a:r>
              <a:rPr lang="ru-RU" sz="2000" dirty="0" err="1"/>
              <a:t>може</a:t>
            </a:r>
            <a:r>
              <a:rPr lang="ru-RU" sz="2000" dirty="0"/>
              <a:t> бути і </a:t>
            </a:r>
            <a:r>
              <a:rPr lang="ru-RU" sz="2000" dirty="0" err="1"/>
              <a:t>ймовірнісним</a:t>
            </a:r>
            <a:r>
              <a:rPr lang="ru-RU" sz="2000" dirty="0"/>
              <a:t>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3954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Тема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Тема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Тема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Тема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Тема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Тема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Тема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</TotalTime>
  <Words>2136</Words>
  <Application>Microsoft Office PowerPoint</Application>
  <PresentationFormat>Экран (4:3)</PresentationFormat>
  <Paragraphs>147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Natalia Kalaitan</dc:creator>
  <cp:lastModifiedBy>Natalia Kalaitan</cp:lastModifiedBy>
  <cp:revision>14</cp:revision>
  <dcterms:created xsi:type="dcterms:W3CDTF">2023-05-16T17:39:46Z</dcterms:created>
  <dcterms:modified xsi:type="dcterms:W3CDTF">2023-05-16T19:30:26Z</dcterms:modified>
</cp:coreProperties>
</file>