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8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6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0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6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4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7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9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0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3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28A3-FE69-4025-807D-5AAFF4C9263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574E-7E9C-4015-8962-0A49F104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617220-ECB9-97DF-9275-27BF9298250E}"/>
              </a:ext>
            </a:extLst>
          </p:cNvPr>
          <p:cNvSpPr txBox="1"/>
          <p:nvPr/>
        </p:nvSpPr>
        <p:spPr>
          <a:xfrm>
            <a:off x="2875936" y="232521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 err="1"/>
              <a:t>Психологія</a:t>
            </a:r>
            <a:r>
              <a:rPr lang="ru-RU" sz="2400" b="1" dirty="0"/>
              <a:t> </a:t>
            </a:r>
            <a:r>
              <a:rPr lang="ru-RU" sz="2400" b="1" dirty="0" err="1"/>
              <a:t>очної</a:t>
            </a:r>
            <a:r>
              <a:rPr lang="ru-RU" sz="2400" b="1" dirty="0"/>
              <a:t> ставки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05E00F-6AB1-864F-795F-990C286C4080}"/>
              </a:ext>
            </a:extLst>
          </p:cNvPr>
          <p:cNvSpPr txBox="1"/>
          <p:nvPr/>
        </p:nvSpPr>
        <p:spPr>
          <a:xfrm>
            <a:off x="422787" y="914510"/>
            <a:ext cx="829842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/>
              <a:t>Очна</a:t>
            </a:r>
            <a:r>
              <a:rPr lang="ru-RU" sz="2000" b="1" dirty="0"/>
              <a:t> ставка </a:t>
            </a:r>
            <a:r>
              <a:rPr lang="ru-RU" sz="2000" dirty="0"/>
              <a:t>—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слідча</a:t>
            </a:r>
            <a:r>
              <a:rPr lang="ru-RU" sz="2000" dirty="0"/>
              <a:t> (</a:t>
            </a:r>
            <a:r>
              <a:rPr lang="ru-RU" sz="2000" dirty="0" err="1"/>
              <a:t>судова</a:t>
            </a:r>
            <a:r>
              <a:rPr lang="ru-RU" sz="2000" dirty="0"/>
              <a:t>) </a:t>
            </a:r>
            <a:r>
              <a:rPr lang="ru-RU" sz="2000" dirty="0" err="1"/>
              <a:t>дія</a:t>
            </a:r>
            <a:r>
              <a:rPr lang="ru-RU" sz="2000" dirty="0"/>
              <a:t>, яка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одночасний</a:t>
            </a:r>
            <a:r>
              <a:rPr lang="ru-RU" sz="2000" dirty="0"/>
              <a:t> допит </a:t>
            </a:r>
            <a:r>
              <a:rPr lang="ru-RU" sz="2000" dirty="0" err="1"/>
              <a:t>раніше</a:t>
            </a:r>
            <a:r>
              <a:rPr lang="ru-RU" sz="2000" dirty="0"/>
              <a:t> </a:t>
            </a:r>
            <a:r>
              <a:rPr lang="ru-RU" sz="2000" dirty="0" err="1"/>
              <a:t>допитаних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про </a:t>
            </a:r>
            <a:r>
              <a:rPr lang="ru-RU" sz="2000" dirty="0" err="1"/>
              <a:t>обставини</a:t>
            </a:r>
            <a:r>
              <a:rPr lang="ru-RU" sz="2000" dirty="0"/>
              <a:t>,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дані</a:t>
            </a:r>
            <a:r>
              <a:rPr lang="ru-RU" sz="2000" dirty="0"/>
              <a:t> </a:t>
            </a:r>
            <a:r>
              <a:rPr lang="ru-RU" sz="2000" dirty="0" err="1"/>
              <a:t>істотно</a:t>
            </a:r>
            <a:r>
              <a:rPr lang="ru-RU" sz="2000" dirty="0"/>
              <a:t> </a:t>
            </a:r>
            <a:r>
              <a:rPr lang="ru-RU" sz="2000" dirty="0" err="1"/>
              <a:t>суперечливі</a:t>
            </a:r>
            <a:r>
              <a:rPr lang="ru-RU" sz="2000" dirty="0"/>
              <a:t> </a:t>
            </a:r>
            <a:r>
              <a:rPr lang="ru-RU" sz="2000" dirty="0" err="1"/>
              <a:t>показання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Очна</a:t>
            </a:r>
            <a:r>
              <a:rPr lang="ru-RU" sz="2000" dirty="0"/>
              <a:t> ставка </a:t>
            </a:r>
            <a:r>
              <a:rPr lang="ru-RU" sz="2000" dirty="0" err="1"/>
              <a:t>може</a:t>
            </a:r>
            <a:r>
              <a:rPr lang="ru-RU" sz="2000" dirty="0"/>
              <a:t> бути проведена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двома</a:t>
            </a:r>
            <a:r>
              <a:rPr lang="ru-RU" sz="2000" dirty="0"/>
              <a:t> </a:t>
            </a:r>
            <a:r>
              <a:rPr lang="ru-RU" sz="2000" dirty="0" err="1"/>
              <a:t>допитаними</a:t>
            </a:r>
            <a:r>
              <a:rPr lang="ru-RU" sz="2000" dirty="0"/>
              <a:t> </a:t>
            </a:r>
            <a:r>
              <a:rPr lang="ru-RU" sz="2000" dirty="0" err="1"/>
              <a:t>раніше</a:t>
            </a:r>
            <a:r>
              <a:rPr lang="ru-RU" sz="2000" dirty="0"/>
              <a:t> </a:t>
            </a:r>
            <a:r>
              <a:rPr lang="ru-RU" sz="2000" dirty="0" err="1"/>
              <a:t>свідками</a:t>
            </a:r>
            <a:r>
              <a:rPr lang="ru-RU" sz="2000" dirty="0"/>
              <a:t>,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двома</a:t>
            </a:r>
            <a:r>
              <a:rPr lang="ru-RU" sz="2000" dirty="0"/>
              <a:t> </a:t>
            </a:r>
            <a:r>
              <a:rPr lang="ru-RU" sz="2000" dirty="0" err="1"/>
              <a:t>обвинуваченими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підозрюваними</a:t>
            </a:r>
            <a:r>
              <a:rPr lang="ru-RU" sz="2000" dirty="0"/>
              <a:t>.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очної</a:t>
            </a:r>
            <a:r>
              <a:rPr lang="ru-RU" sz="2000" dirty="0"/>
              <a:t> ставки </a:t>
            </a:r>
            <a:r>
              <a:rPr lang="ru-RU" sz="2000" dirty="0" err="1"/>
              <a:t>допитуваним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дозволено </a:t>
            </a:r>
            <a:r>
              <a:rPr lang="ru-RU" sz="2000" dirty="0" err="1"/>
              <a:t>ставити</a:t>
            </a:r>
            <a:r>
              <a:rPr lang="ru-RU" sz="2000" dirty="0"/>
              <a:t> </a:t>
            </a:r>
            <a:r>
              <a:rPr lang="ru-RU" sz="2000" dirty="0" err="1"/>
              <a:t>запитання</a:t>
            </a:r>
            <a:r>
              <a:rPr lang="ru-RU" sz="2000" dirty="0"/>
              <a:t> один одному.</a:t>
            </a:r>
          </a:p>
          <a:p>
            <a:pPr algn="just"/>
            <a:endParaRPr lang="ru-RU" sz="2000" dirty="0"/>
          </a:p>
          <a:p>
            <a:pPr algn="ctr"/>
            <a:r>
              <a:rPr lang="ru-RU" sz="2000" b="1" dirty="0" err="1"/>
              <a:t>Основні</a:t>
            </a:r>
            <a:r>
              <a:rPr lang="ru-RU" sz="2000" b="1" dirty="0"/>
              <a:t> </a:t>
            </a:r>
            <a:r>
              <a:rPr lang="ru-RU" sz="2000" b="1" dirty="0" err="1"/>
              <a:t>завдання</a:t>
            </a:r>
            <a:r>
              <a:rPr lang="ru-RU" sz="2000" b="1" dirty="0"/>
              <a:t> </a:t>
            </a:r>
            <a:r>
              <a:rPr lang="ru-RU" sz="2000" b="1" dirty="0" err="1"/>
              <a:t>очної</a:t>
            </a:r>
            <a:r>
              <a:rPr lang="ru-RU" sz="2000" b="1" dirty="0"/>
              <a:t> ставки: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усунення</a:t>
            </a:r>
            <a:r>
              <a:rPr lang="ru-RU" sz="2000" dirty="0"/>
              <a:t> </a:t>
            </a:r>
            <a:r>
              <a:rPr lang="ru-RU" sz="2000" dirty="0" err="1"/>
              <a:t>істотних</a:t>
            </a:r>
            <a:r>
              <a:rPr lang="ru-RU" sz="2000" dirty="0"/>
              <a:t> </a:t>
            </a:r>
            <a:r>
              <a:rPr lang="ru-RU" sz="2000" dirty="0" err="1"/>
              <a:t>суперечностей</a:t>
            </a:r>
            <a:r>
              <a:rPr lang="ru-RU" sz="2000" dirty="0"/>
              <a:t> у </a:t>
            </a:r>
            <a:r>
              <a:rPr lang="ru-RU" sz="2000" dirty="0" err="1"/>
              <a:t>показаннях</a:t>
            </a:r>
            <a:r>
              <a:rPr lang="ru-RU" sz="200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Подолання</a:t>
            </a:r>
            <a:r>
              <a:rPr lang="ru-RU" sz="2000" dirty="0"/>
              <a:t> </a:t>
            </a:r>
            <a:r>
              <a:rPr lang="ru-RU" sz="2000" dirty="0" err="1"/>
              <a:t>добросовісних</a:t>
            </a:r>
            <a:r>
              <a:rPr lang="ru-RU" sz="2000" dirty="0"/>
              <a:t> </a:t>
            </a:r>
            <a:r>
              <a:rPr lang="ru-RU" sz="2000" dirty="0" err="1"/>
              <a:t>помилок</a:t>
            </a:r>
            <a:r>
              <a:rPr lang="ru-RU" sz="2000" dirty="0"/>
              <a:t> </a:t>
            </a:r>
            <a:r>
              <a:rPr lang="ru-RU" sz="2000" dirty="0" err="1"/>
              <a:t>допитуваних</a:t>
            </a:r>
            <a:r>
              <a:rPr lang="ru-RU" sz="20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перевірка</a:t>
            </a:r>
            <a:r>
              <a:rPr lang="ru-RU" sz="2000" dirty="0"/>
              <a:t> </a:t>
            </a:r>
            <a:r>
              <a:rPr lang="ru-RU" sz="2000" dirty="0" err="1"/>
              <a:t>правдивості</a:t>
            </a:r>
            <a:r>
              <a:rPr lang="ru-RU" sz="2000" dirty="0"/>
              <a:t> </a:t>
            </a:r>
            <a:r>
              <a:rPr lang="ru-RU" sz="2000" dirty="0" err="1"/>
              <a:t>показань</a:t>
            </a:r>
            <a:r>
              <a:rPr lang="ru-RU" sz="2000" dirty="0"/>
              <a:t> </a:t>
            </a:r>
            <a:r>
              <a:rPr lang="ru-RU" sz="2000" dirty="0" err="1"/>
              <a:t>раніше</a:t>
            </a:r>
            <a:r>
              <a:rPr lang="ru-RU" sz="2000" dirty="0"/>
              <a:t> </a:t>
            </a:r>
            <a:r>
              <a:rPr lang="ru-RU" sz="2000" dirty="0" err="1"/>
              <a:t>допитаних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з’ясування</a:t>
            </a:r>
            <a:r>
              <a:rPr lang="ru-RU" sz="2000" dirty="0"/>
              <a:t> причин </a:t>
            </a:r>
            <a:r>
              <a:rPr lang="ru-RU" sz="2000" dirty="0" err="1"/>
              <a:t>походження</a:t>
            </a:r>
            <a:r>
              <a:rPr lang="ru-RU" sz="2000" dirty="0"/>
              <a:t> </a:t>
            </a:r>
            <a:r>
              <a:rPr lang="ru-RU" sz="2000" dirty="0" err="1"/>
              <a:t>істотних</a:t>
            </a:r>
            <a:r>
              <a:rPr lang="ru-RU" sz="2000" dirty="0"/>
              <a:t> </a:t>
            </a:r>
            <a:r>
              <a:rPr lang="ru-RU" sz="2000" dirty="0" err="1"/>
              <a:t>суперечностей</a:t>
            </a:r>
            <a:r>
              <a:rPr lang="ru-RU" sz="20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перевірка</a:t>
            </a:r>
            <a:r>
              <a:rPr lang="ru-RU" sz="2000" dirty="0"/>
              <a:t> та </a:t>
            </a:r>
            <a:r>
              <a:rPr lang="ru-RU" sz="2000" dirty="0" err="1"/>
              <a:t>оцінювання</a:t>
            </a:r>
            <a:r>
              <a:rPr lang="ru-RU" sz="2000" dirty="0"/>
              <a:t> </a:t>
            </a:r>
            <a:r>
              <a:rPr lang="ru-RU" sz="2000" dirty="0" err="1"/>
              <a:t>криміналістичних</a:t>
            </a:r>
            <a:r>
              <a:rPr lang="ru-RU" sz="2000" dirty="0"/>
              <a:t> </a:t>
            </a:r>
            <a:r>
              <a:rPr lang="ru-RU" sz="2000" dirty="0" err="1"/>
              <a:t>версій</a:t>
            </a:r>
            <a:r>
              <a:rPr lang="ru-RU" sz="20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викривлення</a:t>
            </a:r>
            <a:r>
              <a:rPr lang="ru-RU" sz="2000" dirty="0"/>
              <a:t> </a:t>
            </a:r>
            <a:r>
              <a:rPr lang="ru-RU" sz="2000" dirty="0" err="1"/>
              <a:t>неправди</a:t>
            </a:r>
            <a:r>
              <a:rPr lang="ru-RU" sz="2000" dirty="0"/>
              <a:t> в </a:t>
            </a:r>
            <a:r>
              <a:rPr lang="ru-RU" sz="2000" dirty="0" err="1"/>
              <a:t>показаннях</a:t>
            </a:r>
            <a:r>
              <a:rPr lang="ru-RU" sz="2000" dirty="0"/>
              <a:t> </a:t>
            </a:r>
            <a:r>
              <a:rPr lang="ru-RU" sz="2000" dirty="0" err="1"/>
              <a:t>допитуваних</a:t>
            </a:r>
            <a:r>
              <a:rPr lang="ru-RU" sz="2000" dirty="0"/>
              <a:t> (</a:t>
            </a:r>
            <a:r>
              <a:rPr lang="ru-RU" sz="2000" dirty="0" err="1"/>
              <a:t>неправдиве</a:t>
            </a:r>
            <a:r>
              <a:rPr lang="ru-RU" sz="2000" dirty="0"/>
              <a:t> </a:t>
            </a:r>
            <a:r>
              <a:rPr lang="ru-RU" sz="2000" dirty="0" err="1"/>
              <a:t>алібі</a:t>
            </a:r>
            <a:r>
              <a:rPr lang="ru-RU" sz="2000" dirty="0"/>
              <a:t>, </a:t>
            </a:r>
            <a:r>
              <a:rPr lang="ru-RU" sz="2000" dirty="0" err="1"/>
              <a:t>обмова</a:t>
            </a:r>
            <a:r>
              <a:rPr lang="ru-RU" sz="2000" dirty="0"/>
              <a:t>, </a:t>
            </a:r>
            <a:r>
              <a:rPr lang="ru-RU" sz="2000" dirty="0" err="1"/>
              <a:t>самообмова</a:t>
            </a:r>
            <a:r>
              <a:rPr lang="ru-RU" sz="2000" dirty="0"/>
              <a:t> та </a:t>
            </a:r>
            <a:r>
              <a:rPr lang="ru-RU" sz="2000" dirty="0" err="1"/>
              <a:t>ін</a:t>
            </a:r>
            <a:r>
              <a:rPr lang="ru-RU" sz="2000" dirty="0"/>
              <a:t>.);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перевірка</a:t>
            </a:r>
            <a:r>
              <a:rPr lang="ru-RU" sz="2000" dirty="0"/>
              <a:t> </a:t>
            </a:r>
            <a:r>
              <a:rPr lang="ru-RU" sz="2000" dirty="0" err="1"/>
              <a:t>зібраних</a:t>
            </a:r>
            <a:r>
              <a:rPr lang="ru-RU" sz="2000" dirty="0"/>
              <a:t> </a:t>
            </a:r>
            <a:r>
              <a:rPr lang="ru-RU" sz="2000" dirty="0" err="1"/>
              <a:t>раніше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 у </a:t>
            </a:r>
            <a:r>
              <a:rPr lang="ru-RU" sz="2000" dirty="0" err="1"/>
              <a:t>справі</a:t>
            </a:r>
            <a:r>
              <a:rPr lang="ru-RU" sz="20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підсилення</a:t>
            </a:r>
            <a:r>
              <a:rPr lang="ru-RU" sz="2000" dirty="0"/>
              <a:t> </a:t>
            </a:r>
            <a:r>
              <a:rPr lang="ru-RU" sz="2000" dirty="0" err="1"/>
              <a:t>позиції</a:t>
            </a:r>
            <a:r>
              <a:rPr lang="ru-RU" sz="2000" dirty="0"/>
              <a:t> тих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дали </a:t>
            </a:r>
            <a:r>
              <a:rPr lang="ru-RU" sz="2000" dirty="0" err="1"/>
              <a:t>правдиві</a:t>
            </a:r>
            <a:r>
              <a:rPr lang="ru-RU" sz="2000" dirty="0"/>
              <a:t> </a:t>
            </a:r>
            <a:r>
              <a:rPr lang="ru-RU" sz="2000" dirty="0" err="1"/>
              <a:t>показання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2881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22938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79CFD-A794-7B2D-03B5-5E9FD6AA37B2}"/>
              </a:ext>
            </a:extLst>
          </p:cNvPr>
          <p:cNvSpPr txBox="1"/>
          <p:nvPr/>
        </p:nvSpPr>
        <p:spPr>
          <a:xfrm>
            <a:off x="496529" y="833844"/>
            <a:ext cx="826155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/>
              <a:t>Перевірка</a:t>
            </a:r>
            <a:r>
              <a:rPr lang="ru-RU" sz="2000" b="1" dirty="0"/>
              <a:t> </a:t>
            </a:r>
            <a:r>
              <a:rPr lang="ru-RU" sz="2000" b="1" dirty="0" err="1"/>
              <a:t>показань</a:t>
            </a:r>
            <a:r>
              <a:rPr lang="ru-RU" sz="2000" b="1" dirty="0"/>
              <a:t> на </a:t>
            </a:r>
            <a:r>
              <a:rPr lang="ru-RU" sz="2000" b="1" dirty="0" err="1"/>
              <a:t>місці</a:t>
            </a:r>
            <a:r>
              <a:rPr lang="ru-RU" sz="2000" b="1" dirty="0"/>
              <a:t> </a:t>
            </a:r>
            <a:r>
              <a:rPr lang="ru-RU" sz="2000" dirty="0"/>
              <a:t>— </a:t>
            </a:r>
            <a:r>
              <a:rPr lang="ru-RU" sz="2000" dirty="0" err="1"/>
              <a:t>слідча</a:t>
            </a:r>
            <a:r>
              <a:rPr lang="ru-RU" sz="2000" dirty="0"/>
              <a:t> </a:t>
            </a:r>
            <a:r>
              <a:rPr lang="ru-RU" sz="2000" dirty="0" err="1"/>
              <a:t>дія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полягає</a:t>
            </a:r>
            <a:r>
              <a:rPr lang="ru-RU" sz="2000" dirty="0"/>
              <a:t> у </a:t>
            </a:r>
            <a:r>
              <a:rPr lang="ru-RU" sz="2000" dirty="0" err="1"/>
              <a:t>зіставленні</a:t>
            </a:r>
            <a:r>
              <a:rPr lang="ru-RU" sz="2000" dirty="0"/>
              <a:t> </a:t>
            </a:r>
            <a:r>
              <a:rPr lang="ru-RU" sz="2000" dirty="0" err="1"/>
              <a:t>показань</a:t>
            </a:r>
            <a:r>
              <a:rPr lang="ru-RU" sz="2000" dirty="0"/>
              <a:t> про </a:t>
            </a:r>
            <a:r>
              <a:rPr lang="ru-RU" sz="2000" dirty="0" err="1"/>
              <a:t>пов’язані</a:t>
            </a:r>
            <a:r>
              <a:rPr lang="ru-RU" sz="2000" dirty="0"/>
              <a:t> з </a:t>
            </a:r>
            <a:r>
              <a:rPr lang="ru-RU" sz="2000" dirty="0" err="1"/>
              <a:t>певним</a:t>
            </a:r>
            <a:r>
              <a:rPr lang="ru-RU" sz="2000" dirty="0"/>
              <a:t> </a:t>
            </a:r>
            <a:r>
              <a:rPr lang="ru-RU" sz="2000" dirty="0" err="1"/>
              <a:t>місцем</a:t>
            </a:r>
            <a:r>
              <a:rPr lang="ru-RU" sz="2000" dirty="0"/>
              <a:t> </a:t>
            </a:r>
            <a:r>
              <a:rPr lang="ru-RU" sz="2000" dirty="0" err="1"/>
              <a:t>обставини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 з фактичною </a:t>
            </a:r>
            <a:r>
              <a:rPr lang="ru-RU" sz="2000" dirty="0" err="1"/>
              <a:t>обстановкою</a:t>
            </a:r>
            <a:r>
              <a:rPr lang="ru-RU" sz="2000" dirty="0"/>
              <a:t> на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місці</a:t>
            </a:r>
            <a:r>
              <a:rPr lang="ru-RU" sz="2000" dirty="0"/>
              <a:t>, </a:t>
            </a:r>
            <a:r>
              <a:rPr lang="ru-RU" sz="2000" dirty="0" err="1"/>
              <a:t>показаною</a:t>
            </a:r>
            <a:r>
              <a:rPr lang="ru-RU" sz="2000" dirty="0"/>
              <a:t> </a:t>
            </a:r>
            <a:r>
              <a:rPr lang="ru-RU" sz="2000" dirty="0" err="1"/>
              <a:t>слідчому</a:t>
            </a:r>
            <a:r>
              <a:rPr lang="ru-RU" sz="2000" dirty="0"/>
              <a:t> в </a:t>
            </a:r>
            <a:r>
              <a:rPr lang="ru-RU" sz="2000" dirty="0" err="1"/>
              <a:t>присутності</a:t>
            </a:r>
            <a:r>
              <a:rPr lang="ru-RU" sz="2000" dirty="0"/>
              <a:t> </a:t>
            </a:r>
            <a:r>
              <a:rPr lang="ru-RU" sz="2000" dirty="0" err="1"/>
              <a:t>понятих</a:t>
            </a:r>
            <a:r>
              <a:rPr lang="ru-RU" sz="2000" dirty="0"/>
              <a:t> особою, яка дала </a:t>
            </a:r>
            <a:r>
              <a:rPr lang="ru-RU" sz="2000" dirty="0" err="1"/>
              <a:t>показання</a:t>
            </a:r>
            <a:r>
              <a:rPr lang="ru-RU" sz="2000" dirty="0"/>
              <a:t>, з метою </a:t>
            </a:r>
            <a:r>
              <a:rPr lang="ru-RU" sz="2000" dirty="0" err="1"/>
              <a:t>з’ясування</a:t>
            </a:r>
            <a:r>
              <a:rPr lang="ru-RU" sz="2000" dirty="0"/>
              <a:t> </a:t>
            </a:r>
            <a:r>
              <a:rPr lang="ru-RU" sz="2000" dirty="0" err="1"/>
              <a:t>їхньої</a:t>
            </a:r>
            <a:r>
              <a:rPr lang="ru-RU" sz="2000" dirty="0"/>
              <a:t> </a:t>
            </a:r>
            <a:r>
              <a:rPr lang="ru-RU" sz="2000" dirty="0" err="1"/>
              <a:t>достовірності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Перевірка</a:t>
            </a:r>
            <a:r>
              <a:rPr lang="ru-RU" sz="2000" dirty="0"/>
              <a:t> </a:t>
            </a:r>
            <a:r>
              <a:rPr lang="ru-RU" sz="2000" dirty="0" err="1"/>
              <a:t>показань</a:t>
            </a:r>
            <a:r>
              <a:rPr lang="ru-RU" sz="2000" dirty="0"/>
              <a:t> на </a:t>
            </a:r>
            <a:r>
              <a:rPr lang="ru-RU" sz="2000" dirty="0" err="1"/>
              <a:t>місці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на </a:t>
            </a:r>
            <a:r>
              <a:rPr lang="ru-RU" sz="2000" dirty="0" err="1"/>
              <a:t>меті</a:t>
            </a:r>
            <a:r>
              <a:rPr lang="ru-RU" sz="2000" dirty="0"/>
              <a:t> </a:t>
            </a:r>
            <a:r>
              <a:rPr lang="ru-RU" sz="2000" dirty="0" err="1"/>
              <a:t>одержання</a:t>
            </a:r>
            <a:r>
              <a:rPr lang="ru-RU" sz="2000" dirty="0"/>
              <a:t> </a:t>
            </a:r>
            <a:r>
              <a:rPr lang="ru-RU" sz="2000" dirty="0" err="1"/>
              <a:t>нових</a:t>
            </a:r>
            <a:r>
              <a:rPr lang="ru-RU" sz="2000" dirty="0"/>
              <a:t> </a:t>
            </a:r>
            <a:r>
              <a:rPr lang="ru-RU" sz="2000" dirty="0" err="1"/>
              <a:t>фактів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перевірку</a:t>
            </a:r>
            <a:r>
              <a:rPr lang="ru-RU" sz="2000" dirty="0"/>
              <a:t>, </a:t>
            </a:r>
            <a:r>
              <a:rPr lang="ru-RU" sz="2000" dirty="0" err="1"/>
              <a:t>уточнення</a:t>
            </a:r>
            <a:r>
              <a:rPr lang="ru-RU" sz="2000" dirty="0"/>
              <a:t> </a:t>
            </a:r>
            <a:r>
              <a:rPr lang="ru-RU" sz="2000" dirty="0" err="1"/>
              <a:t>фактів</a:t>
            </a:r>
            <a:r>
              <a:rPr lang="ru-RU" sz="2000" dirty="0"/>
              <a:t>, </a:t>
            </a:r>
            <a:r>
              <a:rPr lang="ru-RU" sz="2000" dirty="0" err="1"/>
              <a:t>вже</a:t>
            </a:r>
            <a:r>
              <a:rPr lang="ru-RU" sz="2000" dirty="0"/>
              <a:t> </a:t>
            </a:r>
            <a:r>
              <a:rPr lang="ru-RU" sz="2000" dirty="0" err="1"/>
              <a:t>встановлених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розслідування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До </a:t>
            </a:r>
            <a:r>
              <a:rPr lang="ru-RU" sz="2000" b="1" dirty="0" err="1"/>
              <a:t>психологічних</a:t>
            </a:r>
            <a:r>
              <a:rPr lang="ru-RU" sz="2000" dirty="0"/>
              <a:t> </a:t>
            </a:r>
            <a:r>
              <a:rPr lang="ru-RU" sz="2000" dirty="0" err="1"/>
              <a:t>закономірностей</a:t>
            </a:r>
            <a:r>
              <a:rPr lang="ru-RU" sz="2000" dirty="0"/>
              <a:t>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слідчої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належать: </a:t>
            </a:r>
          </a:p>
          <a:p>
            <a:pPr marL="457200" indent="-457200" algn="just">
              <a:buAutoNum type="arabicParenR"/>
            </a:pPr>
            <a:r>
              <a:rPr lang="ru-RU" sz="2000" dirty="0" err="1"/>
              <a:t>здатність</a:t>
            </a:r>
            <a:r>
              <a:rPr lang="ru-RU" sz="2000" dirty="0"/>
              <a:t> особи </a:t>
            </a:r>
            <a:r>
              <a:rPr lang="ru-RU" sz="2000" dirty="0" err="1"/>
              <a:t>сприймати</a:t>
            </a:r>
            <a:r>
              <a:rPr lang="ru-RU" sz="2000" dirty="0"/>
              <a:t> і </a:t>
            </a:r>
            <a:r>
              <a:rPr lang="ru-RU" sz="2000" dirty="0" err="1"/>
              <a:t>запам’ятовувати</a:t>
            </a:r>
            <a:r>
              <a:rPr lang="ru-RU" sz="2000" dirty="0"/>
              <a:t> обстановку,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та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інша</a:t>
            </a:r>
            <a:r>
              <a:rPr lang="ru-RU" sz="2000" dirty="0"/>
              <a:t> </a:t>
            </a:r>
            <a:r>
              <a:rPr lang="ru-RU" sz="2000" dirty="0" err="1"/>
              <a:t>подія</a:t>
            </a:r>
            <a:r>
              <a:rPr lang="ru-RU" sz="2000" dirty="0"/>
              <a:t>; </a:t>
            </a:r>
          </a:p>
          <a:p>
            <a:pPr marL="457200" indent="-457200" algn="just">
              <a:buAutoNum type="arabicParenR"/>
            </a:pPr>
            <a:r>
              <a:rPr lang="ru-RU" sz="2000" dirty="0" err="1"/>
              <a:t>просторова</a:t>
            </a:r>
            <a:r>
              <a:rPr lang="ru-RU" sz="2000" dirty="0"/>
              <a:t> </a:t>
            </a:r>
            <a:r>
              <a:rPr lang="ru-RU" sz="2000" dirty="0" err="1"/>
              <a:t>орієнтація</a:t>
            </a:r>
            <a:r>
              <a:rPr lang="ru-RU" sz="2000" dirty="0"/>
              <a:t> особи при </a:t>
            </a:r>
            <a:r>
              <a:rPr lang="ru-RU" sz="2000" dirty="0" err="1"/>
              <a:t>відтворенні</a:t>
            </a:r>
            <a:r>
              <a:rPr lang="ru-RU" sz="2000" dirty="0"/>
              <a:t> обстановки в </a:t>
            </a:r>
            <a:r>
              <a:rPr lang="ru-RU" sz="2000" dirty="0" err="1"/>
              <a:t>загальному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фрагментарному </a:t>
            </a:r>
            <a:r>
              <a:rPr lang="ru-RU" sz="2000" dirty="0" err="1"/>
              <a:t>вигляді</a:t>
            </a:r>
            <a:r>
              <a:rPr lang="ru-RU" sz="2000" dirty="0"/>
              <a:t>, природному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видозміненому</a:t>
            </a:r>
            <a:r>
              <a:rPr lang="ru-RU" sz="2000" dirty="0"/>
              <a:t>; </a:t>
            </a:r>
          </a:p>
          <a:p>
            <a:pPr marL="457200" indent="-457200" algn="just">
              <a:buAutoNum type="arabicParenR"/>
            </a:pPr>
            <a:r>
              <a:rPr lang="ru-RU" sz="2000" dirty="0" err="1"/>
              <a:t>психічний</a:t>
            </a:r>
            <a:r>
              <a:rPr lang="ru-RU" sz="2000" dirty="0"/>
              <a:t> </a:t>
            </a:r>
            <a:r>
              <a:rPr lang="ru-RU" sz="2000" dirty="0" err="1"/>
              <a:t>вплив</a:t>
            </a:r>
            <a:r>
              <a:rPr lang="ru-RU" sz="2000" dirty="0"/>
              <a:t> обстановки </a:t>
            </a:r>
            <a:r>
              <a:rPr lang="ru-RU" sz="2000" dirty="0" err="1"/>
              <a:t>події</a:t>
            </a:r>
            <a:r>
              <a:rPr lang="ru-RU" sz="2000" dirty="0"/>
              <a:t> на особу, яка повторно </a:t>
            </a:r>
            <a:r>
              <a:rPr lang="ru-RU" sz="2000" dirty="0" err="1"/>
              <a:t>перебуває</a:t>
            </a:r>
            <a:r>
              <a:rPr lang="ru-RU" sz="2000" dirty="0"/>
              <a:t> на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місці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992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22938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79CFD-A794-7B2D-03B5-5E9FD6AA37B2}"/>
              </a:ext>
            </a:extLst>
          </p:cNvPr>
          <p:cNvSpPr txBox="1"/>
          <p:nvPr/>
        </p:nvSpPr>
        <p:spPr>
          <a:xfrm>
            <a:off x="366251" y="570539"/>
            <a:ext cx="8411497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 </a:t>
            </a:r>
            <a:r>
              <a:rPr lang="ru-RU" sz="2000" b="1" dirty="0" err="1"/>
              <a:t>Обшук</a:t>
            </a:r>
            <a:r>
              <a:rPr lang="ru-RU" sz="2000" b="1" dirty="0"/>
              <a:t> </a:t>
            </a:r>
            <a:r>
              <a:rPr lang="ru-RU" sz="2000" dirty="0"/>
              <a:t>— </a:t>
            </a:r>
            <a:r>
              <a:rPr lang="ru-RU" sz="2000" dirty="0" err="1"/>
              <a:t>слідча</a:t>
            </a:r>
            <a:r>
              <a:rPr lang="ru-RU" sz="2000" dirty="0"/>
              <a:t> </a:t>
            </a:r>
            <a:r>
              <a:rPr lang="ru-RU" sz="2000" dirty="0" err="1"/>
              <a:t>дія</a:t>
            </a:r>
            <a:r>
              <a:rPr lang="ru-RU" sz="2000" dirty="0"/>
              <a:t>, </a:t>
            </a:r>
            <a:r>
              <a:rPr lang="ru-RU" sz="2000" dirty="0" err="1"/>
              <a:t>змістом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є </a:t>
            </a:r>
            <a:r>
              <a:rPr lang="ru-RU" sz="2000" dirty="0" err="1"/>
              <a:t>примусове</a:t>
            </a:r>
            <a:r>
              <a:rPr lang="ru-RU" sz="2000" dirty="0"/>
              <a:t> </a:t>
            </a:r>
            <a:r>
              <a:rPr lang="ru-RU" sz="2000" dirty="0" err="1"/>
              <a:t>обстеження</a:t>
            </a:r>
            <a:r>
              <a:rPr lang="ru-RU" sz="2000" dirty="0"/>
              <a:t> </a:t>
            </a:r>
            <a:r>
              <a:rPr lang="ru-RU" sz="2000" dirty="0" err="1"/>
              <a:t>приміщень</a:t>
            </a:r>
            <a:r>
              <a:rPr lang="ru-RU" sz="2000" dirty="0"/>
              <a:t> і </a:t>
            </a:r>
            <a:r>
              <a:rPr lang="ru-RU" sz="2000" dirty="0" err="1"/>
              <a:t>споруд</a:t>
            </a:r>
            <a:r>
              <a:rPr lang="ru-RU" sz="2000" dirty="0"/>
              <a:t>, </a:t>
            </a:r>
            <a:r>
              <a:rPr lang="ru-RU" sz="2000" dirty="0" err="1"/>
              <a:t>ділянок</a:t>
            </a:r>
            <a:r>
              <a:rPr lang="ru-RU" sz="2000" dirty="0"/>
              <a:t> </a:t>
            </a:r>
            <a:r>
              <a:rPr lang="ru-RU" sz="2000" dirty="0" err="1"/>
              <a:t>місцевості</a:t>
            </a:r>
            <a:r>
              <a:rPr lang="ru-RU" sz="2000" dirty="0"/>
              <a:t>, </a:t>
            </a:r>
            <a:r>
              <a:rPr lang="ru-RU" sz="2000" dirty="0" err="1"/>
              <a:t>окремих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метою </a:t>
            </a:r>
            <a:r>
              <a:rPr lang="ru-RU" sz="2000" dirty="0" err="1"/>
              <a:t>відшукання</a:t>
            </a:r>
            <a:r>
              <a:rPr lang="ru-RU" sz="2000" dirty="0"/>
              <a:t> і </a:t>
            </a:r>
            <a:r>
              <a:rPr lang="ru-RU" sz="2000" dirty="0" err="1"/>
              <a:t>вилучення</a:t>
            </a:r>
            <a:r>
              <a:rPr lang="ru-RU" sz="2000" dirty="0"/>
              <a:t> </a:t>
            </a:r>
            <a:r>
              <a:rPr lang="ru-RU" sz="2000" dirty="0" err="1"/>
              <a:t>об’єктів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у </a:t>
            </a:r>
            <a:r>
              <a:rPr lang="ru-RU" sz="2000" dirty="0" err="1"/>
              <a:t>справі</a:t>
            </a:r>
            <a:r>
              <a:rPr lang="ru-RU" sz="2000" dirty="0"/>
              <a:t>.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обшуку</a:t>
            </a:r>
            <a:r>
              <a:rPr lang="ru-RU" sz="2000" dirty="0"/>
              <a:t> </a:t>
            </a:r>
            <a:r>
              <a:rPr lang="ru-RU" sz="2000" dirty="0" err="1"/>
              <a:t>пов’язане</a:t>
            </a:r>
            <a:r>
              <a:rPr lang="ru-RU" sz="2000" dirty="0"/>
              <a:t> з </a:t>
            </a:r>
            <a:r>
              <a:rPr lang="ru-RU" sz="2000" dirty="0" err="1"/>
              <a:t>порушеннями</a:t>
            </a:r>
            <a:r>
              <a:rPr lang="ru-RU" sz="2000" dirty="0"/>
              <a:t> прав </a:t>
            </a:r>
            <a:r>
              <a:rPr lang="ru-RU" sz="2000" dirty="0" err="1"/>
              <a:t>громадян</a:t>
            </a:r>
            <a:r>
              <a:rPr lang="ru-RU" sz="2000" dirty="0"/>
              <a:t> на </a:t>
            </a:r>
            <a:r>
              <a:rPr lang="ru-RU" sz="2000" dirty="0" err="1"/>
              <a:t>недоторканність</a:t>
            </a:r>
            <a:r>
              <a:rPr lang="ru-RU" sz="2000" dirty="0"/>
              <a:t> особи, </a:t>
            </a:r>
            <a:r>
              <a:rPr lang="ru-RU" sz="2000" dirty="0" err="1"/>
              <a:t>житла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 і </a:t>
            </a:r>
            <a:r>
              <a:rPr lang="ru-RU" sz="2000" dirty="0" err="1"/>
              <a:t>вимагає</a:t>
            </a:r>
            <a:r>
              <a:rPr lang="ru-RU" sz="2000" dirty="0"/>
              <a:t> </a:t>
            </a:r>
            <a:r>
              <a:rPr lang="ru-RU" sz="2000" dirty="0" err="1"/>
              <a:t>додержання</a:t>
            </a:r>
            <a:r>
              <a:rPr lang="ru-RU" sz="2000" dirty="0"/>
              <a:t> </a:t>
            </a:r>
            <a:r>
              <a:rPr lang="ru-RU" sz="2000" dirty="0" err="1"/>
              <a:t>встановлених</a:t>
            </a:r>
            <a:r>
              <a:rPr lang="ru-RU" sz="2000" dirty="0"/>
              <a:t> законом </a:t>
            </a:r>
            <a:r>
              <a:rPr lang="ru-RU" sz="2000" dirty="0" err="1"/>
              <a:t>гарантій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Пізнавальна</a:t>
            </a:r>
            <a:r>
              <a:rPr lang="ru-RU" sz="2000" dirty="0"/>
              <a:t> роль </a:t>
            </a:r>
            <a:r>
              <a:rPr lang="ru-RU" sz="2000" dirty="0" err="1"/>
              <a:t>психології</a:t>
            </a:r>
            <a:r>
              <a:rPr lang="ru-RU" sz="2000" dirty="0"/>
              <a:t> при </a:t>
            </a:r>
            <a:r>
              <a:rPr lang="ru-RU" sz="2000" dirty="0" err="1"/>
              <a:t>обшуку</a:t>
            </a:r>
            <a:r>
              <a:rPr lang="ru-RU" sz="2000" dirty="0"/>
              <a:t> </a:t>
            </a:r>
            <a:r>
              <a:rPr lang="ru-RU" sz="2000" dirty="0" err="1"/>
              <a:t>полягає</a:t>
            </a:r>
            <a:r>
              <a:rPr lang="ru-RU" sz="2000" dirty="0"/>
              <a:t> у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напрямах</a:t>
            </a:r>
            <a:r>
              <a:rPr lang="ru-RU" sz="2000" dirty="0"/>
              <a:t>: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000" dirty="0" err="1"/>
              <a:t>установленні</a:t>
            </a:r>
            <a:r>
              <a:rPr lang="ru-RU" sz="2000" dirty="0"/>
              <a:t> </a:t>
            </a:r>
            <a:r>
              <a:rPr lang="ru-RU" sz="2000" dirty="0" err="1"/>
              <a:t>психологічних</a:t>
            </a:r>
            <a:r>
              <a:rPr lang="ru-RU" sz="2000" dirty="0"/>
              <a:t> </a:t>
            </a:r>
            <a:r>
              <a:rPr lang="ru-RU" sz="2000" dirty="0" err="1"/>
              <a:t>закономірностей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складають</a:t>
            </a:r>
            <a:r>
              <a:rPr lang="ru-RU" sz="2000" dirty="0"/>
              <a:t> основу </a:t>
            </a:r>
            <a:r>
              <a:rPr lang="ru-RU" sz="2000" dirty="0" err="1"/>
              <a:t>приховування</a:t>
            </a:r>
            <a:r>
              <a:rPr lang="ru-RU" sz="2000" dirty="0"/>
              <a:t> тих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об’єктів</a:t>
            </a:r>
            <a:r>
              <a:rPr lang="ru-RU" sz="2000" dirty="0"/>
              <a:t>;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000" dirty="0" err="1"/>
              <a:t>розробленні</a:t>
            </a:r>
            <a:r>
              <a:rPr lang="ru-RU" sz="2000" dirty="0"/>
              <a:t> </a:t>
            </a:r>
            <a:r>
              <a:rPr lang="ru-RU" sz="2000" dirty="0" err="1"/>
              <a:t>тактичних</a:t>
            </a:r>
            <a:r>
              <a:rPr lang="ru-RU" sz="2000" dirty="0"/>
              <a:t> </a:t>
            </a:r>
            <a:r>
              <a:rPr lang="ru-RU" sz="2000" dirty="0" err="1"/>
              <a:t>прийомів</a:t>
            </a:r>
            <a:r>
              <a:rPr lang="ru-RU" sz="2000" dirty="0"/>
              <a:t>, </a:t>
            </a:r>
            <a:r>
              <a:rPr lang="ru-RU" sz="2000" dirty="0" err="1"/>
              <a:t>спрямованих</a:t>
            </a:r>
            <a:r>
              <a:rPr lang="ru-RU" sz="2000" dirty="0"/>
              <a:t> на </a:t>
            </a:r>
            <a:r>
              <a:rPr lang="ru-RU" sz="2000" dirty="0" err="1"/>
              <a:t>оптимальне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слідчої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ru-RU" sz="2000" dirty="0"/>
          </a:p>
          <a:p>
            <a:pPr algn="just"/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приховуючим</a:t>
            </a:r>
            <a:r>
              <a:rPr lang="ru-RU" sz="2000" dirty="0"/>
              <a:t> </a:t>
            </a:r>
            <a:r>
              <a:rPr lang="ru-RU" sz="2000" b="1" dirty="0" err="1"/>
              <a:t>суб’єктивної</a:t>
            </a:r>
            <a:r>
              <a:rPr lang="ru-RU" sz="2000" b="1" dirty="0"/>
              <a:t> </a:t>
            </a:r>
            <a:r>
              <a:rPr lang="ru-RU" sz="2000" b="1" dirty="0" err="1"/>
              <a:t>недоступності</a:t>
            </a:r>
            <a:r>
              <a:rPr lang="ru-RU" sz="2000" b="1" dirty="0"/>
              <a:t> </a:t>
            </a:r>
            <a:r>
              <a:rPr lang="ru-RU" sz="2000" b="1" dirty="0" err="1"/>
              <a:t>речі</a:t>
            </a:r>
            <a:r>
              <a:rPr lang="ru-RU" sz="2000" b="1" dirty="0"/>
              <a:t> </a:t>
            </a:r>
            <a:r>
              <a:rPr lang="ru-RU" sz="2000" dirty="0"/>
              <a:t>для особи, яка проводить </a:t>
            </a:r>
            <a:r>
              <a:rPr lang="ru-RU" sz="2000" dirty="0" err="1"/>
              <a:t>обшук</a:t>
            </a:r>
            <a:r>
              <a:rPr lang="ru-RU" sz="2000" dirty="0"/>
              <a:t>, </a:t>
            </a:r>
            <a:r>
              <a:rPr lang="ru-RU" sz="2000" dirty="0" err="1"/>
              <a:t>включає</a:t>
            </a:r>
            <a:r>
              <a:rPr lang="ru-RU" sz="2000" dirty="0"/>
              <a:t>: </a:t>
            </a:r>
          </a:p>
          <a:p>
            <a:pPr algn="just"/>
            <a:r>
              <a:rPr lang="ru-RU" sz="2000" dirty="0"/>
              <a:t>а) </a:t>
            </a:r>
            <a:r>
              <a:rPr lang="ru-RU" sz="2000" dirty="0" err="1"/>
              <a:t>обрання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приховування</a:t>
            </a:r>
            <a:r>
              <a:rPr lang="ru-RU" sz="2000" dirty="0"/>
              <a:t>; </a:t>
            </a:r>
          </a:p>
          <a:p>
            <a:pPr algn="just"/>
            <a:r>
              <a:rPr lang="ru-RU" sz="2000" dirty="0"/>
              <a:t>б) </a:t>
            </a:r>
            <a:r>
              <a:rPr lang="ru-RU" sz="2000" dirty="0" err="1"/>
              <a:t>маскування</a:t>
            </a:r>
            <a:r>
              <a:rPr lang="ru-RU" sz="2000" dirty="0"/>
              <a:t> </a:t>
            </a:r>
            <a:r>
              <a:rPr lang="ru-RU" sz="2000" dirty="0" err="1"/>
              <a:t>прихованого</a:t>
            </a:r>
            <a:r>
              <a:rPr lang="ru-RU" sz="2000" dirty="0"/>
              <a:t>; </a:t>
            </a:r>
          </a:p>
          <a:p>
            <a:pPr algn="just"/>
            <a:r>
              <a:rPr lang="ru-RU" sz="2000" dirty="0"/>
              <a:t>в) </a:t>
            </a:r>
            <a:r>
              <a:rPr lang="ru-RU" sz="2000" dirty="0" err="1"/>
              <a:t>вибір</a:t>
            </a:r>
            <a:r>
              <a:rPr lang="ru-RU" sz="2000" dirty="0"/>
              <a:t> </a:t>
            </a:r>
            <a:r>
              <a:rPr lang="ru-RU" sz="2000" dirty="0" err="1"/>
              <a:t>лінії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передує</a:t>
            </a:r>
            <a:r>
              <a:rPr lang="ru-RU" sz="2000" dirty="0"/>
              <a:t> </a:t>
            </a:r>
            <a:r>
              <a:rPr lang="ru-RU" sz="2000" dirty="0" err="1"/>
              <a:t>обшуку</a:t>
            </a:r>
            <a:r>
              <a:rPr lang="ru-RU" sz="2000" dirty="0"/>
              <a:t> і </a:t>
            </a:r>
            <a:r>
              <a:rPr lang="ru-RU" sz="2000" dirty="0" err="1"/>
              <a:t>супроводжує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9481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22938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79CFD-A794-7B2D-03B5-5E9FD6AA37B2}"/>
              </a:ext>
            </a:extLst>
          </p:cNvPr>
          <p:cNvSpPr txBox="1"/>
          <p:nvPr/>
        </p:nvSpPr>
        <p:spPr>
          <a:xfrm>
            <a:off x="366251" y="612844"/>
            <a:ext cx="841149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/>
              <a:t>Маскування</a:t>
            </a:r>
            <a:r>
              <a:rPr lang="ru-RU" sz="2000" b="1" dirty="0"/>
              <a:t> </a:t>
            </a:r>
            <a:r>
              <a:rPr lang="ru-RU" sz="2000" b="1" dirty="0" err="1"/>
              <a:t>обшукуваним</a:t>
            </a:r>
            <a:r>
              <a:rPr lang="ru-RU" sz="2000" b="1" dirty="0"/>
              <a:t> </a:t>
            </a:r>
            <a:r>
              <a:rPr lang="ru-RU" sz="2000" b="1" dirty="0" err="1"/>
              <a:t>своєї</a:t>
            </a:r>
            <a:r>
              <a:rPr lang="ru-RU" sz="2000" b="1" dirty="0"/>
              <a:t> </a:t>
            </a:r>
            <a:r>
              <a:rPr lang="ru-RU" sz="2000" b="1" dirty="0" err="1"/>
              <a:t>поведінки</a:t>
            </a:r>
            <a:r>
              <a:rPr lang="ru-RU" sz="2000" b="1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здійснюватися</a:t>
            </a:r>
            <a:r>
              <a:rPr lang="ru-RU" sz="2000" dirty="0"/>
              <a:t> у </a:t>
            </a:r>
            <a:r>
              <a:rPr lang="ru-RU" sz="2000" dirty="0" err="1"/>
              <a:t>двох</a:t>
            </a:r>
            <a:r>
              <a:rPr lang="ru-RU" sz="2000" dirty="0"/>
              <a:t> формах — </a:t>
            </a:r>
            <a:r>
              <a:rPr lang="ru-RU" sz="2000" dirty="0" err="1"/>
              <a:t>пасивній</a:t>
            </a:r>
            <a:r>
              <a:rPr lang="ru-RU" sz="2000" dirty="0"/>
              <a:t> і </a:t>
            </a:r>
            <a:r>
              <a:rPr lang="ru-RU" sz="2000" dirty="0" err="1"/>
              <a:t>активній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 err="1"/>
              <a:t>Мимовільні</a:t>
            </a:r>
            <a:r>
              <a:rPr lang="ru-RU" sz="2000" b="1" dirty="0"/>
              <a:t> та </a:t>
            </a:r>
            <a:r>
              <a:rPr lang="ru-RU" sz="2000" b="1" dirty="0" err="1"/>
              <a:t>довільні</a:t>
            </a:r>
            <a:r>
              <a:rPr lang="ru-RU" sz="2000" b="1" dirty="0"/>
              <a:t> </a:t>
            </a:r>
            <a:r>
              <a:rPr lang="ru-RU" sz="2000" b="1" dirty="0" err="1"/>
              <a:t>реакції</a:t>
            </a:r>
            <a:r>
              <a:rPr lang="ru-RU" sz="2000" b="1" dirty="0"/>
              <a:t> у </a:t>
            </a:r>
            <a:r>
              <a:rPr lang="ru-RU" sz="2000" b="1" dirty="0" err="1"/>
              <a:t>обшукуваного</a:t>
            </a:r>
            <a:r>
              <a:rPr lang="ru-RU" sz="2000" b="1" dirty="0"/>
              <a:t> </a:t>
            </a:r>
            <a:r>
              <a:rPr lang="ru-RU" sz="2000" dirty="0"/>
              <a:t>на </a:t>
            </a:r>
            <a:r>
              <a:rPr lang="ru-RU" sz="2000" dirty="0" err="1"/>
              <a:t>подразники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зумовлюються</a:t>
            </a:r>
            <a:r>
              <a:rPr lang="ru-RU" sz="2000" dirty="0"/>
              <a:t> </a:t>
            </a:r>
            <a:r>
              <a:rPr lang="ru-RU" sz="2000" dirty="0" err="1"/>
              <a:t>поведінкою</a:t>
            </a:r>
            <a:r>
              <a:rPr lang="ru-RU" sz="2000" dirty="0"/>
              <a:t> </a:t>
            </a:r>
            <a:r>
              <a:rPr lang="ru-RU" sz="2000" dirty="0" err="1"/>
              <a:t>слідчого</a:t>
            </a:r>
            <a:r>
              <a:rPr lang="ru-RU" sz="2000" dirty="0"/>
              <a:t>.</a:t>
            </a:r>
          </a:p>
          <a:p>
            <a:pPr algn="just"/>
            <a:r>
              <a:rPr lang="ru-RU" sz="2000" i="1" dirty="0" err="1"/>
              <a:t>Мимовільні</a:t>
            </a:r>
            <a:r>
              <a:rPr lang="ru-RU" sz="2000" i="1" dirty="0"/>
              <a:t> </a:t>
            </a:r>
            <a:r>
              <a:rPr lang="ru-RU" sz="2000" i="1" dirty="0" err="1"/>
              <a:t>реакції</a:t>
            </a:r>
            <a:r>
              <a:rPr lang="ru-RU" sz="2000" i="1" dirty="0"/>
              <a:t>: </a:t>
            </a:r>
            <a:r>
              <a:rPr lang="ru-RU" sz="2000" dirty="0" err="1"/>
              <a:t>виступання</a:t>
            </a:r>
            <a:r>
              <a:rPr lang="ru-RU" sz="2000" dirty="0"/>
              <a:t> поту, </a:t>
            </a:r>
            <a:r>
              <a:rPr lang="ru-RU" sz="2000" dirty="0" err="1"/>
              <a:t>тремтіння</a:t>
            </a:r>
            <a:r>
              <a:rPr lang="ru-RU" sz="2000" dirty="0"/>
              <a:t> рук, </a:t>
            </a:r>
            <a:r>
              <a:rPr lang="ru-RU" sz="2000" dirty="0" err="1"/>
              <a:t>зміна</a:t>
            </a:r>
            <a:r>
              <a:rPr lang="ru-RU" sz="2000" dirty="0"/>
              <a:t> </a:t>
            </a:r>
            <a:r>
              <a:rPr lang="ru-RU" sz="2000" dirty="0" err="1"/>
              <a:t>кольору</a:t>
            </a:r>
            <a:r>
              <a:rPr lang="ru-RU" sz="2000" dirty="0"/>
              <a:t> </a:t>
            </a:r>
            <a:r>
              <a:rPr lang="ru-RU" sz="2000" dirty="0" err="1"/>
              <a:t>шкіри</a:t>
            </a:r>
            <a:r>
              <a:rPr lang="ru-RU" sz="2000" dirty="0"/>
              <a:t> </a:t>
            </a:r>
            <a:r>
              <a:rPr lang="ru-RU" sz="2000" dirty="0" err="1"/>
              <a:t>обличчя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</a:t>
            </a:r>
          </a:p>
          <a:p>
            <a:pPr algn="just"/>
            <a:r>
              <a:rPr lang="ru-RU" sz="2000" i="1" dirty="0" err="1"/>
              <a:t>Довільні</a:t>
            </a:r>
            <a:r>
              <a:rPr lang="ru-RU" sz="2000" i="1" dirty="0"/>
              <a:t> </a:t>
            </a:r>
            <a:r>
              <a:rPr lang="ru-RU" sz="2000" i="1" dirty="0" err="1"/>
              <a:t>реакції</a:t>
            </a:r>
            <a:r>
              <a:rPr lang="ru-RU" sz="2000" i="1" dirty="0"/>
              <a:t>:</a:t>
            </a:r>
            <a:r>
              <a:rPr lang="ru-RU" sz="2000" dirty="0"/>
              <a:t> </a:t>
            </a:r>
            <a:r>
              <a:rPr lang="ru-RU" sz="2000" dirty="0" err="1"/>
              <a:t>зайва</a:t>
            </a:r>
            <a:r>
              <a:rPr lang="ru-RU" sz="2000" dirty="0"/>
              <a:t> </a:t>
            </a:r>
            <a:r>
              <a:rPr lang="ru-RU" sz="2000" dirty="0" err="1"/>
              <a:t>зосередженість</a:t>
            </a:r>
            <a:r>
              <a:rPr lang="ru-RU" sz="2000" dirty="0"/>
              <a:t>, </a:t>
            </a:r>
            <a:r>
              <a:rPr lang="ru-RU" sz="2000" dirty="0" err="1"/>
              <a:t>загальмованість</a:t>
            </a:r>
            <a:r>
              <a:rPr lang="ru-RU" sz="2000" dirty="0"/>
              <a:t> </a:t>
            </a:r>
            <a:r>
              <a:rPr lang="ru-RU" sz="2000" dirty="0" err="1"/>
              <a:t>рухів</a:t>
            </a:r>
            <a:r>
              <a:rPr lang="ru-RU" sz="2000" dirty="0"/>
              <a:t> і </a:t>
            </a:r>
            <a:r>
              <a:rPr lang="ru-RU" sz="2000" dirty="0" err="1"/>
              <a:t>мови</a:t>
            </a:r>
            <a:r>
              <a:rPr lang="ru-RU" sz="2000" dirty="0"/>
              <a:t>, </a:t>
            </a:r>
            <a:r>
              <a:rPr lang="ru-RU" sz="2000" dirty="0" err="1"/>
              <a:t>обмірковування</a:t>
            </a:r>
            <a:r>
              <a:rPr lang="ru-RU" sz="2000" dirty="0"/>
              <a:t> </a:t>
            </a:r>
            <a:r>
              <a:rPr lang="ru-RU" sz="2000" dirty="0" err="1"/>
              <a:t>відповідей</a:t>
            </a:r>
            <a:r>
              <a:rPr lang="ru-RU" sz="2000" dirty="0"/>
              <a:t> на </a:t>
            </a:r>
            <a:r>
              <a:rPr lang="ru-RU" sz="2000" dirty="0" err="1"/>
              <a:t>запитання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Схема </a:t>
            </a:r>
            <a:r>
              <a:rPr lang="ru-RU" sz="2000" b="1" dirty="0" err="1"/>
              <a:t>приховування</a:t>
            </a:r>
            <a:r>
              <a:rPr lang="ru-RU" sz="2000" b="1" dirty="0"/>
              <a:t>: </a:t>
            </a:r>
            <a:r>
              <a:rPr lang="ru-RU" sz="2000" dirty="0" err="1"/>
              <a:t>приховуючий</a:t>
            </a:r>
            <a:r>
              <a:rPr lang="ru-RU" sz="2000" dirty="0"/>
              <a:t> </a:t>
            </a:r>
            <a:r>
              <a:rPr lang="ru-RU" sz="2000" dirty="0" err="1"/>
              <a:t>визначає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, на думку </a:t>
            </a:r>
            <a:r>
              <a:rPr lang="ru-RU" sz="2000" dirty="0" err="1"/>
              <a:t>обшукуючого</a:t>
            </a:r>
            <a:r>
              <a:rPr lang="ru-RU" sz="2000" dirty="0"/>
              <a:t> (</a:t>
            </a:r>
            <a:r>
              <a:rPr lang="ru-RU" sz="2000" dirty="0" err="1"/>
              <a:t>імітує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можливі</a:t>
            </a:r>
            <a:r>
              <a:rPr lang="ru-RU" sz="2000" dirty="0"/>
              <a:t> </a:t>
            </a:r>
            <a:r>
              <a:rPr lang="ru-RU" sz="2000" dirty="0" err="1"/>
              <a:t>уявлення</a:t>
            </a:r>
            <a:r>
              <a:rPr lang="ru-RU" sz="2000" dirty="0"/>
              <a:t>) </a:t>
            </a:r>
            <a:r>
              <a:rPr lang="ru-RU" sz="2000" dirty="0" err="1"/>
              <a:t>слугувати</a:t>
            </a:r>
            <a:r>
              <a:rPr lang="ru-RU" sz="2000" dirty="0"/>
              <a:t> для </a:t>
            </a:r>
            <a:r>
              <a:rPr lang="ru-RU" sz="2000" dirty="0" err="1"/>
              <a:t>приховування</a:t>
            </a:r>
            <a:r>
              <a:rPr lang="ru-RU" sz="2000" dirty="0"/>
              <a:t>. </a:t>
            </a:r>
            <a:r>
              <a:rPr lang="ru-RU" sz="2000" dirty="0" err="1"/>
              <a:t>Потім</a:t>
            </a:r>
            <a:r>
              <a:rPr lang="ru-RU" sz="2000" dirty="0"/>
              <a:t> </a:t>
            </a:r>
            <a:r>
              <a:rPr lang="ru-RU" sz="2000" dirty="0" err="1"/>
              <a:t>приховуючий</a:t>
            </a:r>
            <a:r>
              <a:rPr lang="ru-RU" sz="2000" dirty="0"/>
              <a:t> </a:t>
            </a:r>
            <a:r>
              <a:rPr lang="ru-RU" sz="2000" dirty="0" err="1"/>
              <a:t>виключає</a:t>
            </a:r>
            <a:r>
              <a:rPr lang="ru-RU" sz="2000" dirty="0"/>
              <a:t>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з числа тих,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використовувати</a:t>
            </a:r>
            <a:r>
              <a:rPr lang="ru-RU" sz="2000" dirty="0"/>
              <a:t> для </a:t>
            </a:r>
            <a:r>
              <a:rPr lang="ru-RU" sz="2000" dirty="0" err="1"/>
              <a:t>приховування</a:t>
            </a:r>
            <a:r>
              <a:rPr lang="ru-RU" sz="2000" dirty="0"/>
              <a:t>, і </a:t>
            </a:r>
            <a:r>
              <a:rPr lang="ru-RU" sz="2000" dirty="0" err="1"/>
              <a:t>продумує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варіанти</a:t>
            </a:r>
            <a:r>
              <a:rPr lang="ru-RU" sz="2000" dirty="0"/>
              <a:t> </a:t>
            </a:r>
            <a:r>
              <a:rPr lang="ru-RU" sz="2000" dirty="0" err="1"/>
              <a:t>приховування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вимагають</a:t>
            </a:r>
            <a:r>
              <a:rPr lang="ru-RU" sz="2000" dirty="0"/>
              <a:t> </a:t>
            </a:r>
            <a:r>
              <a:rPr lang="ru-RU" sz="2000" dirty="0" err="1"/>
              <a:t>особливих</a:t>
            </a:r>
            <a:r>
              <a:rPr lang="ru-RU" sz="2000" dirty="0"/>
              <a:t> </a:t>
            </a:r>
            <a:r>
              <a:rPr lang="ru-RU" sz="2000" dirty="0" err="1"/>
              <a:t>інтелектуальних</a:t>
            </a:r>
            <a:r>
              <a:rPr lang="ru-RU" sz="2000" dirty="0"/>
              <a:t> </a:t>
            </a:r>
            <a:r>
              <a:rPr lang="ru-RU" sz="2000" dirty="0" err="1"/>
              <a:t>зусиль</a:t>
            </a:r>
            <a:r>
              <a:rPr lang="ru-RU" sz="2000" dirty="0"/>
              <a:t> для </a:t>
            </a:r>
            <a:r>
              <a:rPr lang="ru-RU" sz="2000" dirty="0" err="1"/>
              <a:t>виявлення</a:t>
            </a:r>
            <a:r>
              <a:rPr lang="ru-RU" sz="2000" dirty="0"/>
              <a:t>. </a:t>
            </a:r>
            <a:r>
              <a:rPr lang="ru-RU" sz="2000" dirty="0" err="1"/>
              <a:t>Обираючи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для </a:t>
            </a:r>
            <a:r>
              <a:rPr lang="ru-RU" sz="2000" dirty="0" err="1"/>
              <a:t>приховування</a:t>
            </a:r>
            <a:r>
              <a:rPr lang="ru-RU" sz="2000" dirty="0"/>
              <a:t>, </a:t>
            </a:r>
            <a:r>
              <a:rPr lang="ru-RU" sz="2000" dirty="0" err="1"/>
              <a:t>приховуючий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використовувати</a:t>
            </a:r>
            <a:r>
              <a:rPr lang="ru-RU" sz="2000" dirty="0"/>
              <a:t> </a:t>
            </a:r>
            <a:r>
              <a:rPr lang="ru-RU" sz="2000" dirty="0" err="1"/>
              <a:t>власні</a:t>
            </a:r>
            <a:r>
              <a:rPr lang="ru-RU" sz="2000" dirty="0"/>
              <a:t> </a:t>
            </a:r>
            <a:r>
              <a:rPr lang="ru-RU" sz="2000" dirty="0" err="1"/>
              <a:t>професійні</a:t>
            </a:r>
            <a:r>
              <a:rPr lang="ru-RU" sz="2000" dirty="0"/>
              <a:t> </a:t>
            </a:r>
            <a:r>
              <a:rPr lang="ru-RU" sz="2000" dirty="0" err="1"/>
              <a:t>знання</a:t>
            </a:r>
            <a:r>
              <a:rPr lang="ru-RU" sz="2000" dirty="0"/>
              <a:t> і </a:t>
            </a:r>
            <a:r>
              <a:rPr lang="ru-RU" sz="2000" dirty="0" err="1"/>
              <a:t>навички</a:t>
            </a:r>
            <a:r>
              <a:rPr lang="ru-RU" sz="2000" dirty="0"/>
              <a:t>, </a:t>
            </a:r>
            <a:r>
              <a:rPr lang="ru-RU" sz="2000" dirty="0" err="1"/>
              <a:t>консультуватися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своїми</a:t>
            </a:r>
            <a:r>
              <a:rPr lang="ru-RU" sz="2000" dirty="0"/>
              <a:t> </a:t>
            </a:r>
            <a:r>
              <a:rPr lang="ru-RU" sz="2000" dirty="0" err="1"/>
              <a:t>знайомими</a:t>
            </a:r>
            <a:r>
              <a:rPr lang="ru-RU" sz="2000" dirty="0"/>
              <a:t>, </a:t>
            </a:r>
            <a:r>
              <a:rPr lang="ru-RU" sz="2000" dirty="0" err="1"/>
              <a:t>застосовувати</a:t>
            </a:r>
            <a:r>
              <a:rPr lang="ru-RU" sz="2000" dirty="0"/>
              <a:t> </a:t>
            </a:r>
            <a:r>
              <a:rPr lang="ru-RU" sz="2000" dirty="0" err="1"/>
              <a:t>всілякі</a:t>
            </a:r>
            <a:r>
              <a:rPr lang="ru-RU" sz="2000" dirty="0"/>
              <a:t> </a:t>
            </a:r>
            <a:r>
              <a:rPr lang="ru-RU" sz="2000" dirty="0" err="1"/>
              <a:t>хитрощі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8474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22938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79CFD-A794-7B2D-03B5-5E9FD6AA37B2}"/>
              </a:ext>
            </a:extLst>
          </p:cNvPr>
          <p:cNvSpPr txBox="1"/>
          <p:nvPr/>
        </p:nvSpPr>
        <p:spPr>
          <a:xfrm>
            <a:off x="431390" y="332399"/>
            <a:ext cx="8281219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Психологічна</a:t>
            </a:r>
            <a:r>
              <a:rPr lang="ru-RU" sz="2000" b="1" dirty="0"/>
              <a:t> </a:t>
            </a:r>
            <a:r>
              <a:rPr lang="ru-RU" sz="2000" b="1" dirty="0" err="1"/>
              <a:t>сутність</a:t>
            </a:r>
            <a:r>
              <a:rPr lang="ru-RU" sz="2000" b="1" dirty="0"/>
              <a:t> </a:t>
            </a:r>
            <a:r>
              <a:rPr lang="ru-RU" sz="2000" b="1" dirty="0" err="1"/>
              <a:t>проведення</a:t>
            </a:r>
            <a:r>
              <a:rPr lang="ru-RU" sz="2000" b="1" dirty="0"/>
              <a:t> </a:t>
            </a:r>
            <a:r>
              <a:rPr lang="ru-RU" sz="2000" b="1" dirty="0" err="1"/>
              <a:t>обшуку</a:t>
            </a:r>
            <a:r>
              <a:rPr lang="ru-RU" sz="2000" b="1" dirty="0"/>
              <a:t>:</a:t>
            </a:r>
          </a:p>
          <a:p>
            <a:pPr algn="ctr"/>
            <a:endParaRPr lang="ru-RU" sz="2000" b="1" dirty="0"/>
          </a:p>
          <a:p>
            <a:pPr marL="514350" indent="-514350" algn="just">
              <a:buFont typeface="+mj-lt"/>
              <a:buAutoNum type="romanUcPeriod"/>
            </a:pPr>
            <a:r>
              <a:rPr lang="ru-RU" sz="2000" dirty="0" err="1"/>
              <a:t>збирання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про </a:t>
            </a:r>
            <a:r>
              <a:rPr lang="ru-RU" sz="2000" dirty="0" err="1"/>
              <a:t>об’єкт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обшукується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створює</a:t>
            </a:r>
            <a:r>
              <a:rPr lang="ru-RU" sz="2000" dirty="0"/>
              <a:t> основу для рефлексивного </a:t>
            </a:r>
            <a:r>
              <a:rPr lang="ru-RU" sz="2000" dirty="0" err="1"/>
              <a:t>мислення</a:t>
            </a:r>
            <a:r>
              <a:rPr lang="ru-RU" sz="2000" dirty="0"/>
              <a:t>; 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sz="2000" dirty="0" err="1"/>
              <a:t>рефлексивне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оцінку</a:t>
            </a:r>
            <a:r>
              <a:rPr lang="ru-RU" sz="2000" dirty="0"/>
              <a:t> </a:t>
            </a:r>
            <a:r>
              <a:rPr lang="ru-RU" sz="2000" dirty="0" err="1"/>
              <a:t>зібраної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та </a:t>
            </a:r>
            <a:r>
              <a:rPr lang="ru-RU" sz="2000" dirty="0" err="1"/>
              <a:t>обрання</a:t>
            </a:r>
            <a:r>
              <a:rPr lang="ru-RU" sz="2000" dirty="0"/>
              <a:t> </a:t>
            </a:r>
            <a:r>
              <a:rPr lang="ru-RU" sz="2000" dirty="0" err="1"/>
              <a:t>можливих</a:t>
            </a:r>
            <a:r>
              <a:rPr lang="ru-RU" sz="2000" dirty="0"/>
              <a:t> </a:t>
            </a:r>
            <a:r>
              <a:rPr lang="ru-RU" sz="2000" dirty="0" err="1"/>
              <a:t>місць</a:t>
            </a:r>
            <a:r>
              <a:rPr lang="ru-RU" sz="2000" dirty="0"/>
              <a:t> </a:t>
            </a:r>
            <a:r>
              <a:rPr lang="ru-RU" sz="2000" dirty="0" err="1"/>
              <a:t>приховування</a:t>
            </a:r>
            <a:r>
              <a:rPr lang="ru-RU" sz="2000" dirty="0"/>
              <a:t> </a:t>
            </a:r>
            <a:r>
              <a:rPr lang="ru-RU" sz="2000" dirty="0" err="1"/>
              <a:t>шуканого</a:t>
            </a:r>
            <a:r>
              <a:rPr lang="ru-RU" sz="2000" dirty="0"/>
              <a:t>; 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sz="2000" dirty="0" err="1"/>
              <a:t>висування</a:t>
            </a:r>
            <a:r>
              <a:rPr lang="ru-RU" sz="2000" dirty="0"/>
              <a:t> </a:t>
            </a:r>
            <a:r>
              <a:rPr lang="ru-RU" sz="2000" dirty="0" err="1"/>
              <a:t>розшукових</a:t>
            </a:r>
            <a:r>
              <a:rPr lang="ru-RU" sz="2000" dirty="0"/>
              <a:t> </a:t>
            </a:r>
            <a:r>
              <a:rPr lang="ru-RU" sz="2000" dirty="0" err="1"/>
              <a:t>версій</a:t>
            </a:r>
            <a:r>
              <a:rPr lang="ru-RU" sz="2000" dirty="0"/>
              <a:t> як результат рефлексивного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дає</a:t>
            </a:r>
            <a:r>
              <a:rPr lang="ru-RU" sz="2000" dirty="0"/>
              <a:t> </a:t>
            </a:r>
            <a:r>
              <a:rPr lang="ru-RU" sz="2000" dirty="0" err="1"/>
              <a:t>змогу</a:t>
            </a:r>
            <a:r>
              <a:rPr lang="ru-RU" sz="2000" dirty="0"/>
              <a:t> </a:t>
            </a:r>
            <a:r>
              <a:rPr lang="ru-RU" sz="2000" dirty="0" err="1"/>
              <a:t>висловити</a:t>
            </a:r>
            <a:r>
              <a:rPr lang="ru-RU" sz="2000" dirty="0"/>
              <a:t> </a:t>
            </a:r>
            <a:r>
              <a:rPr lang="ru-RU" sz="2000" dirty="0" err="1"/>
              <a:t>обґрунтоване</a:t>
            </a:r>
            <a:r>
              <a:rPr lang="ru-RU" sz="2000" dirty="0"/>
              <a:t> </a:t>
            </a:r>
            <a:r>
              <a:rPr lang="ru-RU" sz="2000" dirty="0" err="1"/>
              <a:t>припущення</a:t>
            </a:r>
            <a:r>
              <a:rPr lang="ru-RU" sz="2000" dirty="0"/>
              <a:t>.</a:t>
            </a:r>
          </a:p>
          <a:p>
            <a:pPr marL="514350" indent="-514350" algn="just">
              <a:buFont typeface="+mj-lt"/>
              <a:buAutoNum type="romanUcPeriod"/>
            </a:pPr>
            <a:endParaRPr lang="ru-RU" sz="2000" dirty="0"/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Велике </a:t>
            </a:r>
            <a:r>
              <a:rPr lang="ru-RU" sz="2000" dirty="0" err="1"/>
              <a:t>значення</a:t>
            </a:r>
            <a:r>
              <a:rPr lang="ru-RU" sz="2000" dirty="0"/>
              <a:t> при </a:t>
            </a:r>
            <a:r>
              <a:rPr lang="ru-RU" sz="2000" dirty="0" err="1"/>
              <a:t>проведенні</a:t>
            </a:r>
            <a:r>
              <a:rPr lang="ru-RU" sz="2000" dirty="0"/>
              <a:t> </a:t>
            </a:r>
            <a:r>
              <a:rPr lang="ru-RU" sz="2000" dirty="0" err="1"/>
              <a:t>обшуку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b="1" dirty="0" err="1"/>
              <a:t>спостережливість</a:t>
            </a:r>
            <a:r>
              <a:rPr lang="ru-RU" sz="2000" b="1" dirty="0"/>
              <a:t> </a:t>
            </a:r>
            <a:r>
              <a:rPr lang="ru-RU" sz="2000" b="1" dirty="0" err="1"/>
              <a:t>слідчого</a:t>
            </a:r>
            <a:r>
              <a:rPr lang="ru-RU" sz="2000" b="1" dirty="0"/>
              <a:t>, </a:t>
            </a:r>
            <a:r>
              <a:rPr lang="ru-RU" sz="2000" b="1" dirty="0" err="1"/>
              <a:t>її</a:t>
            </a:r>
            <a:r>
              <a:rPr lang="ru-RU" sz="2000" b="1" dirty="0"/>
              <a:t> </a:t>
            </a:r>
            <a:r>
              <a:rPr lang="ru-RU" sz="2000" b="1" dirty="0" err="1"/>
              <a:t>вибірковість</a:t>
            </a:r>
            <a:r>
              <a:rPr lang="ru-RU" sz="2000" dirty="0"/>
              <a:t>. </a:t>
            </a:r>
            <a:r>
              <a:rPr lang="ru-RU" sz="2000" dirty="0" err="1"/>
              <a:t>Спостережливість</a:t>
            </a:r>
            <a:r>
              <a:rPr lang="ru-RU" sz="2000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широку</a:t>
            </a:r>
            <a:r>
              <a:rPr lang="ru-RU" sz="2000" dirty="0"/>
              <a:t> </a:t>
            </a:r>
            <a:r>
              <a:rPr lang="ru-RU" sz="2000" dirty="0" err="1"/>
              <a:t>фіксацію</a:t>
            </a:r>
            <a:r>
              <a:rPr lang="ru-RU" sz="2000" dirty="0"/>
              <a:t> в </a:t>
            </a:r>
            <a:r>
              <a:rPr lang="ru-RU" sz="2000" dirty="0" err="1"/>
              <a:t>мисленні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обставин</a:t>
            </a:r>
            <a:r>
              <a:rPr lang="ru-RU" sz="2000" dirty="0"/>
              <a:t> і обстановки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обшуку</a:t>
            </a:r>
            <a:r>
              <a:rPr lang="ru-RU" sz="2000" dirty="0"/>
              <a:t>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 err="1"/>
              <a:t>Спостережливість</a:t>
            </a:r>
            <a:r>
              <a:rPr lang="ru-RU" sz="2000" b="1" dirty="0"/>
              <a:t> </a:t>
            </a:r>
            <a:r>
              <a:rPr lang="ru-RU" sz="2000" b="1" dirty="0" err="1"/>
              <a:t>слідчого</a:t>
            </a:r>
            <a:r>
              <a:rPr lang="ru-RU" sz="2000" b="1" dirty="0"/>
              <a:t> </a:t>
            </a:r>
            <a:r>
              <a:rPr lang="ru-RU" sz="2000" dirty="0" err="1"/>
              <a:t>поширюється</a:t>
            </a:r>
            <a:r>
              <a:rPr lang="ru-RU" sz="2000" dirty="0"/>
              <a:t> не </a:t>
            </a:r>
            <a:r>
              <a:rPr lang="ru-RU" sz="2000" dirty="0" err="1"/>
              <a:t>тільки</a:t>
            </a:r>
            <a:r>
              <a:rPr lang="ru-RU" sz="2000" dirty="0"/>
              <a:t> на обстановку </a:t>
            </a:r>
            <a:r>
              <a:rPr lang="ru-RU" sz="2000" dirty="0" err="1"/>
              <a:t>приміщення</a:t>
            </a:r>
            <a:r>
              <a:rPr lang="ru-RU" sz="2000" dirty="0"/>
              <a:t>, а й на </a:t>
            </a:r>
            <a:r>
              <a:rPr lang="ru-RU" sz="2000" dirty="0" err="1"/>
              <a:t>поведінку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перебувають</a:t>
            </a:r>
            <a:r>
              <a:rPr lang="ru-RU" sz="2000" dirty="0"/>
              <a:t> у </a:t>
            </a:r>
            <a:r>
              <a:rPr lang="ru-RU" sz="2000" dirty="0" err="1"/>
              <a:t>ньому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Поведінка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</a:t>
            </a:r>
            <a:r>
              <a:rPr lang="ru-RU" sz="2000" dirty="0" err="1"/>
              <a:t>цікавить</a:t>
            </a:r>
            <a:r>
              <a:rPr lang="ru-RU" sz="2000" dirty="0"/>
              <a:t> </a:t>
            </a:r>
            <a:r>
              <a:rPr lang="ru-RU" sz="2000" dirty="0" err="1"/>
              <a:t>слідчого</a:t>
            </a:r>
            <a:r>
              <a:rPr lang="ru-RU" sz="2000" dirty="0"/>
              <a:t> не </a:t>
            </a:r>
            <a:r>
              <a:rPr lang="ru-RU" sz="2000" dirty="0" err="1"/>
              <a:t>взагалі</a:t>
            </a:r>
            <a:r>
              <a:rPr lang="ru-RU" sz="2000" dirty="0"/>
              <a:t>, а </a:t>
            </a:r>
            <a:r>
              <a:rPr lang="ru-RU" sz="2000" dirty="0" err="1"/>
              <a:t>лише</a:t>
            </a:r>
            <a:r>
              <a:rPr lang="ru-RU" sz="2000" dirty="0"/>
              <a:t> у </a:t>
            </a:r>
            <a:r>
              <a:rPr lang="ru-RU" sz="2000" dirty="0" err="1"/>
              <a:t>зв’язку</a:t>
            </a:r>
            <a:r>
              <a:rPr lang="ru-RU" sz="2000" dirty="0"/>
              <a:t> з </a:t>
            </a:r>
            <a:r>
              <a:rPr lang="ru-RU" sz="2000" dirty="0" err="1"/>
              <a:t>їхніми</a:t>
            </a:r>
            <a:r>
              <a:rPr lang="ru-RU" sz="2000" dirty="0"/>
              <a:t> </a:t>
            </a:r>
            <a:r>
              <a:rPr lang="ru-RU" sz="2000" dirty="0" err="1"/>
              <a:t>конкретними</a:t>
            </a:r>
            <a:r>
              <a:rPr lang="ru-RU" sz="2000" dirty="0"/>
              <a:t> </a:t>
            </a:r>
            <a:r>
              <a:rPr lang="ru-RU" sz="2000" dirty="0" err="1"/>
              <a:t>реакціями</a:t>
            </a:r>
            <a:r>
              <a:rPr lang="ru-RU" sz="2000" dirty="0"/>
              <a:t> на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та слова (</a:t>
            </a:r>
            <a:r>
              <a:rPr lang="ru-RU" sz="2000" dirty="0" err="1"/>
              <a:t>запитання</a:t>
            </a:r>
            <a:r>
              <a:rPr lang="ru-RU" sz="2000" dirty="0"/>
              <a:t>, </a:t>
            </a:r>
            <a:r>
              <a:rPr lang="ru-RU" sz="2000" dirty="0" err="1"/>
              <a:t>зауваження</a:t>
            </a:r>
            <a:r>
              <a:rPr lang="ru-RU" sz="2000" dirty="0"/>
              <a:t>, </a:t>
            </a:r>
            <a:r>
              <a:rPr lang="ru-RU" sz="2000" dirty="0" err="1"/>
              <a:t>звернення</a:t>
            </a:r>
            <a:r>
              <a:rPr lang="ru-RU" sz="2000" dirty="0"/>
              <a:t>).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975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705E00F-6AB1-864F-795F-990C286C4080}"/>
              </a:ext>
            </a:extLst>
          </p:cNvPr>
          <p:cNvSpPr txBox="1"/>
          <p:nvPr/>
        </p:nvSpPr>
        <p:spPr>
          <a:xfrm>
            <a:off x="776748" y="1307800"/>
            <a:ext cx="78363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530942" y="684976"/>
            <a:ext cx="815094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Характеристики </a:t>
            </a:r>
            <a:r>
              <a:rPr lang="ru-RU" sz="2400" b="1" dirty="0" err="1"/>
              <a:t>очної</a:t>
            </a:r>
            <a:r>
              <a:rPr lang="ru-RU" sz="2400" b="1" dirty="0"/>
              <a:t> ставки:</a:t>
            </a:r>
          </a:p>
          <a:p>
            <a:endParaRPr lang="ru-RU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/>
              <a:t>єдність</a:t>
            </a:r>
            <a:r>
              <a:rPr lang="ru-RU" sz="2000" b="1" dirty="0"/>
              <a:t> предмета </a:t>
            </a:r>
            <a:r>
              <a:rPr lang="ru-RU" sz="2000" dirty="0"/>
              <a:t>(особи </a:t>
            </a:r>
            <a:r>
              <a:rPr lang="ru-RU" sz="2000" dirty="0" err="1"/>
              <a:t>допитуються</a:t>
            </a:r>
            <a:r>
              <a:rPr lang="ru-RU" sz="2000" dirty="0"/>
              <a:t> з тих самих </a:t>
            </a:r>
            <a:r>
              <a:rPr lang="ru-RU" sz="2000" dirty="0" err="1"/>
              <a:t>обставин</a:t>
            </a:r>
            <a:r>
              <a:rPr lang="ru-RU" sz="2000" dirty="0"/>
              <a:t>);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/>
              <a:t>єдність</a:t>
            </a:r>
            <a:r>
              <a:rPr lang="ru-RU" sz="2000" b="1" dirty="0"/>
              <a:t> </a:t>
            </a:r>
            <a:r>
              <a:rPr lang="ru-RU" sz="2000" b="1" dirty="0" err="1"/>
              <a:t>об’єкта</a:t>
            </a:r>
            <a:r>
              <a:rPr lang="ru-RU" sz="2000" b="1" dirty="0"/>
              <a:t> </a:t>
            </a:r>
            <a:r>
              <a:rPr lang="ru-RU" sz="2000" dirty="0"/>
              <a:t>(</a:t>
            </a:r>
            <a:r>
              <a:rPr lang="ru-RU" sz="2000" dirty="0" err="1"/>
              <a:t>очна</a:t>
            </a:r>
            <a:r>
              <a:rPr lang="ru-RU" sz="2000" dirty="0"/>
              <a:t> ставка є </a:t>
            </a:r>
            <a:r>
              <a:rPr lang="ru-RU" sz="2000" dirty="0" err="1"/>
              <a:t>процесом</a:t>
            </a:r>
            <a:r>
              <a:rPr lang="ru-RU" sz="2000" dirty="0"/>
              <a:t> </a:t>
            </a:r>
            <a:r>
              <a:rPr lang="ru-RU" sz="2000" dirty="0" err="1"/>
              <a:t>безперервного</a:t>
            </a:r>
            <a:r>
              <a:rPr lang="ru-RU" sz="2000" dirty="0"/>
              <a:t> </a:t>
            </a:r>
            <a:r>
              <a:rPr lang="ru-RU" sz="2000" dirty="0" err="1"/>
              <a:t>порівняння</a:t>
            </a:r>
            <a:r>
              <a:rPr lang="ru-RU" sz="2000" dirty="0"/>
              <a:t> </a:t>
            </a:r>
            <a:r>
              <a:rPr lang="ru-RU" sz="2000" dirty="0" err="1"/>
              <a:t>показань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одночасно</a:t>
            </a:r>
            <a:r>
              <a:rPr lang="ru-RU" sz="2000" dirty="0"/>
              <a:t> (</a:t>
            </a:r>
            <a:r>
              <a:rPr lang="ru-RU" sz="2000" dirty="0" err="1"/>
              <a:t>поперемінно</a:t>
            </a:r>
            <a:r>
              <a:rPr lang="ru-RU" sz="2000" dirty="0"/>
              <a:t>) </a:t>
            </a:r>
            <a:r>
              <a:rPr lang="ru-RU" sz="2000" dirty="0" err="1"/>
              <a:t>допитуваних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);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/>
              <a:t>єдність</a:t>
            </a:r>
            <a:r>
              <a:rPr lang="ru-RU" sz="2000" b="1" dirty="0"/>
              <a:t> часу </a:t>
            </a:r>
            <a:r>
              <a:rPr lang="ru-RU" sz="2000" dirty="0"/>
              <a:t>(допит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</a:t>
            </a:r>
            <a:r>
              <a:rPr lang="ru-RU" sz="2000" dirty="0" err="1"/>
              <a:t>здійснюється</a:t>
            </a:r>
            <a:r>
              <a:rPr lang="ru-RU" sz="2000" dirty="0"/>
              <a:t> в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присутності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слідчої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);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/>
              <a:t>єдність</a:t>
            </a:r>
            <a:r>
              <a:rPr lang="ru-RU" sz="2000" b="1" dirty="0"/>
              <a:t> </a:t>
            </a:r>
            <a:r>
              <a:rPr lang="ru-RU" sz="2000" b="1" dirty="0" err="1"/>
              <a:t>місця</a:t>
            </a:r>
            <a:r>
              <a:rPr lang="ru-RU" sz="2000" b="1" dirty="0"/>
              <a:t> </a:t>
            </a:r>
            <a:r>
              <a:rPr lang="ru-RU" sz="2000" dirty="0"/>
              <a:t>(особи </a:t>
            </a:r>
            <a:r>
              <a:rPr lang="ru-RU" sz="2000" dirty="0" err="1"/>
              <a:t>допитуються</a:t>
            </a:r>
            <a:r>
              <a:rPr lang="ru-RU" sz="2000" dirty="0"/>
              <a:t> в одному </a:t>
            </a:r>
            <a:r>
              <a:rPr lang="ru-RU" sz="2000" dirty="0" err="1"/>
              <a:t>місці</a:t>
            </a:r>
            <a:r>
              <a:rPr lang="ru-RU" sz="2000" dirty="0"/>
              <a:t>);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err="1"/>
              <a:t>допитувані</a:t>
            </a:r>
            <a:r>
              <a:rPr lang="ru-RU" sz="2000" dirty="0"/>
              <a:t> особи </a:t>
            </a:r>
            <a:r>
              <a:rPr lang="ru-RU" sz="2000" dirty="0" err="1"/>
              <a:t>повинні</a:t>
            </a:r>
            <a:r>
              <a:rPr lang="ru-RU" sz="2000" dirty="0"/>
              <a:t> бути </a:t>
            </a:r>
            <a:r>
              <a:rPr lang="ru-RU" sz="2000" dirty="0" err="1"/>
              <a:t>поставлені</a:t>
            </a:r>
            <a:r>
              <a:rPr lang="ru-RU" sz="2000" dirty="0"/>
              <a:t> у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/>
              <a:t>сприйняття</a:t>
            </a:r>
            <a:r>
              <a:rPr lang="ru-RU" sz="2000" dirty="0"/>
              <a:t> </a:t>
            </a:r>
            <a:r>
              <a:rPr lang="ru-RU" sz="2000" dirty="0" err="1"/>
              <a:t>запитань</a:t>
            </a:r>
            <a:r>
              <a:rPr lang="ru-RU" sz="2000" dirty="0"/>
              <a:t> </a:t>
            </a:r>
            <a:r>
              <a:rPr lang="ru-RU" sz="2000" dirty="0" err="1"/>
              <a:t>слідчого</a:t>
            </a:r>
            <a:r>
              <a:rPr lang="ru-RU" sz="2000" dirty="0"/>
              <a:t> і </a:t>
            </a:r>
            <a:r>
              <a:rPr lang="ru-RU" sz="2000" dirty="0" err="1"/>
              <a:t>показань</a:t>
            </a:r>
            <a:r>
              <a:rPr lang="ru-RU" sz="2000" dirty="0"/>
              <a:t> один одного;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/>
              <a:t>єдність</a:t>
            </a:r>
            <a:r>
              <a:rPr lang="ru-RU" sz="2000" b="1" dirty="0"/>
              <a:t> </a:t>
            </a:r>
            <a:r>
              <a:rPr lang="ru-RU" sz="2000" b="1" dirty="0" err="1"/>
              <a:t>документування</a:t>
            </a:r>
            <a:r>
              <a:rPr lang="ru-RU" sz="2000" b="1" dirty="0"/>
              <a:t> </a:t>
            </a:r>
            <a:r>
              <a:rPr lang="ru-RU" sz="2000" dirty="0"/>
              <a:t>(процедура </a:t>
            </a:r>
            <a:r>
              <a:rPr lang="ru-RU" sz="2000" dirty="0" err="1"/>
              <a:t>очної</a:t>
            </a:r>
            <a:r>
              <a:rPr lang="ru-RU" sz="2000" dirty="0"/>
              <a:t> ставки </a:t>
            </a:r>
            <a:r>
              <a:rPr lang="ru-RU" sz="2000" dirty="0" err="1"/>
              <a:t>фіксується</a:t>
            </a:r>
            <a:r>
              <a:rPr lang="ru-RU" sz="2000" dirty="0"/>
              <a:t> в одному </a:t>
            </a:r>
            <a:r>
              <a:rPr lang="ru-RU" sz="2000" dirty="0" err="1"/>
              <a:t>протоколі</a:t>
            </a:r>
            <a:r>
              <a:rPr lang="ru-RU" sz="2000" dirty="0"/>
              <a:t> </a:t>
            </a:r>
            <a:r>
              <a:rPr lang="ru-RU" sz="2000" dirty="0" err="1"/>
              <a:t>слідчої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). </a:t>
            </a:r>
          </a:p>
          <a:p>
            <a:endParaRPr lang="ru-RU" sz="2000" dirty="0"/>
          </a:p>
          <a:p>
            <a:pPr algn="just"/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очної</a:t>
            </a:r>
            <a:r>
              <a:rPr lang="ru-RU" sz="2000" dirty="0"/>
              <a:t> ставки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b="1" dirty="0"/>
              <a:t>«</a:t>
            </a:r>
            <a:r>
              <a:rPr lang="ru-RU" sz="2000" b="1" dirty="0" err="1"/>
              <a:t>ефект</a:t>
            </a:r>
            <a:r>
              <a:rPr lang="ru-RU" sz="2000" b="1" dirty="0"/>
              <a:t> </a:t>
            </a:r>
            <a:r>
              <a:rPr lang="ru-RU" sz="2000" b="1" dirty="0" err="1"/>
              <a:t>присутності</a:t>
            </a:r>
            <a:r>
              <a:rPr lang="ru-RU" sz="2000" b="1" dirty="0"/>
              <a:t>» </a:t>
            </a:r>
            <a:r>
              <a:rPr lang="ru-RU" sz="2000" dirty="0"/>
              <a:t>(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соціальної</a:t>
            </a:r>
            <a:r>
              <a:rPr lang="ru-RU" sz="2000" dirty="0"/>
              <a:t> </a:t>
            </a:r>
            <a:r>
              <a:rPr lang="ru-RU" sz="2000" dirty="0" err="1"/>
              <a:t>інгібіції</a:t>
            </a:r>
            <a:r>
              <a:rPr lang="ru-RU" sz="2000" dirty="0"/>
              <a:t>), коли </a:t>
            </a:r>
            <a:r>
              <a:rPr lang="ru-RU" sz="2000" dirty="0" err="1"/>
              <a:t>обвинуваченому</a:t>
            </a:r>
            <a:r>
              <a:rPr lang="ru-RU" sz="2000" dirty="0"/>
              <a:t> </a:t>
            </a:r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давати</a:t>
            </a:r>
            <a:r>
              <a:rPr lang="ru-RU" sz="2000" dirty="0"/>
              <a:t> </a:t>
            </a:r>
            <a:r>
              <a:rPr lang="ru-RU" sz="2000" dirty="0" err="1"/>
              <a:t>показання</a:t>
            </a:r>
            <a:r>
              <a:rPr lang="ru-RU" sz="2000" dirty="0"/>
              <a:t> у </a:t>
            </a:r>
            <a:r>
              <a:rPr lang="ru-RU" sz="2000" dirty="0" err="1"/>
              <a:t>присутності</a:t>
            </a:r>
            <a:r>
              <a:rPr lang="ru-RU" sz="2000" dirty="0"/>
              <a:t> </a:t>
            </a:r>
            <a:r>
              <a:rPr lang="ru-RU" sz="2000" dirty="0" err="1"/>
              <a:t>іншої</a:t>
            </a:r>
            <a:r>
              <a:rPr lang="ru-RU" sz="2000" dirty="0"/>
              <a:t> особи, яка </a:t>
            </a:r>
            <a:r>
              <a:rPr lang="ru-RU" sz="2000" dirty="0" err="1"/>
              <a:t>знає</a:t>
            </a:r>
            <a:r>
              <a:rPr lang="ru-RU" sz="2000" dirty="0"/>
              <a:t> </a:t>
            </a:r>
            <a:r>
              <a:rPr lang="ru-RU" sz="2000" dirty="0" err="1"/>
              <a:t>дійсні</a:t>
            </a:r>
            <a:r>
              <a:rPr lang="ru-RU" sz="2000" dirty="0"/>
              <a:t> </a:t>
            </a:r>
            <a:r>
              <a:rPr lang="ru-RU" sz="2000" dirty="0" err="1"/>
              <a:t>обставини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відбулася</a:t>
            </a:r>
            <a:r>
              <a:rPr lang="ru-RU" sz="2000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836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705E00F-6AB1-864F-795F-990C286C4080}"/>
              </a:ext>
            </a:extLst>
          </p:cNvPr>
          <p:cNvSpPr txBox="1"/>
          <p:nvPr/>
        </p:nvSpPr>
        <p:spPr>
          <a:xfrm>
            <a:off x="235975" y="458956"/>
            <a:ext cx="867205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900" dirty="0" err="1"/>
              <a:t>Під</a:t>
            </a:r>
            <a:r>
              <a:rPr lang="ru-RU" sz="1900" dirty="0"/>
              <a:t> час </a:t>
            </a:r>
            <a:r>
              <a:rPr lang="ru-RU" sz="1900" dirty="0" err="1"/>
              <a:t>очної</a:t>
            </a:r>
            <a:r>
              <a:rPr lang="ru-RU" sz="1900" dirty="0"/>
              <a:t> ставки </a:t>
            </a:r>
            <a:r>
              <a:rPr lang="ru-RU" sz="1900" dirty="0" err="1"/>
              <a:t>відбувається</a:t>
            </a:r>
            <a:r>
              <a:rPr lang="ru-RU" sz="1900" dirty="0"/>
              <a:t> </a:t>
            </a:r>
            <a:r>
              <a:rPr lang="ru-RU" sz="1900" b="1" dirty="0" err="1"/>
              <a:t>спілкування</a:t>
            </a:r>
            <a:r>
              <a:rPr lang="ru-RU" sz="1900" b="1" dirty="0"/>
              <a:t> </a:t>
            </a:r>
            <a:r>
              <a:rPr lang="ru-RU" sz="1900" b="1" dirty="0" err="1"/>
              <a:t>між</a:t>
            </a:r>
            <a:r>
              <a:rPr lang="ru-RU" sz="1900" b="1" dirty="0"/>
              <a:t> </a:t>
            </a:r>
            <a:r>
              <a:rPr lang="ru-RU" sz="1900" b="1" dirty="0" err="1"/>
              <a:t>трьома</a:t>
            </a:r>
            <a:r>
              <a:rPr lang="ru-RU" sz="1900" b="1" dirty="0"/>
              <a:t> особами</a:t>
            </a:r>
            <a:r>
              <a:rPr lang="ru-RU" sz="1900" dirty="0"/>
              <a:t>: </a:t>
            </a:r>
            <a:r>
              <a:rPr lang="ru-RU" sz="1900" dirty="0" err="1"/>
              <a:t>слідчим</a:t>
            </a:r>
            <a:r>
              <a:rPr lang="ru-RU" sz="1900" dirty="0"/>
              <a:t> і </a:t>
            </a:r>
            <a:r>
              <a:rPr lang="ru-RU" sz="1900" dirty="0" err="1"/>
              <a:t>двома</a:t>
            </a:r>
            <a:r>
              <a:rPr lang="ru-RU" sz="1900" dirty="0"/>
              <a:t> </a:t>
            </a:r>
            <a:r>
              <a:rPr lang="ru-RU" sz="1900" dirty="0" err="1"/>
              <a:t>раніше</a:t>
            </a:r>
            <a:r>
              <a:rPr lang="ru-RU" sz="1900" dirty="0"/>
              <a:t> </a:t>
            </a:r>
            <a:r>
              <a:rPr lang="ru-RU" sz="1900" dirty="0" err="1"/>
              <a:t>допитаними</a:t>
            </a:r>
            <a:r>
              <a:rPr lang="ru-RU" sz="1900" dirty="0"/>
              <a:t> особами. Регулятором </a:t>
            </a:r>
            <a:r>
              <a:rPr lang="ru-RU" sz="1900" dirty="0" err="1"/>
              <a:t>процесу</a:t>
            </a:r>
            <a:r>
              <a:rPr lang="ru-RU" sz="1900" dirty="0"/>
              <a:t> </a:t>
            </a:r>
            <a:r>
              <a:rPr lang="ru-RU" sz="1900" dirty="0" err="1"/>
              <a:t>спілкування</a:t>
            </a:r>
            <a:r>
              <a:rPr lang="ru-RU" sz="1900" dirty="0"/>
              <a:t> є </a:t>
            </a:r>
            <a:r>
              <a:rPr lang="ru-RU" sz="1900" dirty="0" err="1"/>
              <a:t>слідчий</a:t>
            </a:r>
            <a:r>
              <a:rPr lang="ru-RU" sz="1900" dirty="0"/>
              <a:t>, </a:t>
            </a:r>
            <a:r>
              <a:rPr lang="ru-RU" sz="1900" dirty="0" err="1"/>
              <a:t>який</a:t>
            </a:r>
            <a:r>
              <a:rPr lang="ru-RU" sz="1900" dirty="0"/>
              <a:t> повинен </a:t>
            </a:r>
            <a:r>
              <a:rPr lang="ru-RU" sz="1900" dirty="0" err="1"/>
              <a:t>ураховувати</a:t>
            </a:r>
            <a:r>
              <a:rPr lang="ru-RU" sz="1900" dirty="0"/>
              <a:t> характер </a:t>
            </a:r>
            <a:r>
              <a:rPr lang="ru-RU" sz="1900" dirty="0" err="1"/>
              <a:t>стосунків</a:t>
            </a:r>
            <a:r>
              <a:rPr lang="ru-RU" sz="1900" dirty="0"/>
              <a:t> </a:t>
            </a:r>
            <a:r>
              <a:rPr lang="ru-RU" sz="1900" dirty="0" err="1"/>
              <a:t>між</a:t>
            </a:r>
            <a:r>
              <a:rPr lang="ru-RU" sz="1900" dirty="0"/>
              <a:t> </a:t>
            </a:r>
            <a:r>
              <a:rPr lang="ru-RU" sz="1900" dirty="0" err="1"/>
              <a:t>допитуваними</a:t>
            </a:r>
            <a:r>
              <a:rPr lang="ru-RU" sz="1900" dirty="0"/>
              <a:t>, </a:t>
            </a:r>
            <a:r>
              <a:rPr lang="ru-RU" sz="1900" dirty="0" err="1"/>
              <a:t>їхні</a:t>
            </a:r>
            <a:r>
              <a:rPr lang="ru-RU" sz="1900" dirty="0"/>
              <a:t> </a:t>
            </a:r>
            <a:r>
              <a:rPr lang="ru-RU" sz="1900" dirty="0" err="1"/>
              <a:t>соціально-психологічні</a:t>
            </a:r>
            <a:r>
              <a:rPr lang="ru-RU" sz="1900" dirty="0"/>
              <a:t> </a:t>
            </a:r>
            <a:r>
              <a:rPr lang="ru-RU" sz="1900" dirty="0" err="1"/>
              <a:t>особливості</a:t>
            </a:r>
            <a:r>
              <a:rPr lang="ru-RU" sz="1900" dirty="0"/>
              <a:t> (тип темпераменту, </a:t>
            </a:r>
            <a:r>
              <a:rPr lang="ru-RU" sz="1900" dirty="0" err="1"/>
              <a:t>риси</a:t>
            </a:r>
            <a:r>
              <a:rPr lang="ru-RU" sz="1900" dirty="0"/>
              <a:t> характеру, </a:t>
            </a:r>
            <a:r>
              <a:rPr lang="ru-RU" sz="1900" dirty="0" err="1"/>
              <a:t>вольові</a:t>
            </a:r>
            <a:r>
              <a:rPr lang="ru-RU" sz="1900" dirty="0"/>
              <a:t> </a:t>
            </a:r>
            <a:r>
              <a:rPr lang="ru-RU" sz="1900" dirty="0" err="1"/>
              <a:t>якості</a:t>
            </a:r>
            <a:r>
              <a:rPr lang="ru-RU" sz="1900" dirty="0"/>
              <a:t> та </a:t>
            </a:r>
            <a:r>
              <a:rPr lang="ru-RU" sz="1900" dirty="0" err="1"/>
              <a:t>ін</a:t>
            </a:r>
            <a:r>
              <a:rPr lang="ru-RU" sz="1900" dirty="0"/>
              <a:t>.), </a:t>
            </a:r>
            <a:r>
              <a:rPr lang="ru-RU" sz="1900" dirty="0" err="1"/>
              <a:t>злочинний</a:t>
            </a:r>
            <a:r>
              <a:rPr lang="ru-RU" sz="1900" dirty="0"/>
              <a:t> «</a:t>
            </a:r>
            <a:r>
              <a:rPr lang="ru-RU" sz="1900" dirty="0" err="1"/>
              <a:t>досвід</a:t>
            </a:r>
            <a:r>
              <a:rPr lang="ru-RU" sz="1900" dirty="0"/>
              <a:t>» </a:t>
            </a:r>
            <a:r>
              <a:rPr lang="ru-RU" sz="1900" dirty="0" err="1"/>
              <a:t>тощо</a:t>
            </a:r>
            <a:r>
              <a:rPr lang="ru-RU" sz="1900" dirty="0"/>
              <a:t>. </a:t>
            </a:r>
          </a:p>
          <a:p>
            <a:pPr algn="just"/>
            <a:endParaRPr lang="ru-RU" sz="1900" dirty="0"/>
          </a:p>
          <a:p>
            <a:pPr algn="just"/>
            <a:r>
              <a:rPr lang="ru-RU" sz="1900" dirty="0"/>
              <a:t>У </a:t>
            </a:r>
            <a:r>
              <a:rPr lang="ru-RU" sz="1900" dirty="0" err="1"/>
              <a:t>процесі</a:t>
            </a:r>
            <a:r>
              <a:rPr lang="ru-RU" sz="1900" dirty="0"/>
              <a:t> </a:t>
            </a:r>
            <a:r>
              <a:rPr lang="ru-RU" sz="1900" dirty="0" err="1"/>
              <a:t>очної</a:t>
            </a:r>
            <a:r>
              <a:rPr lang="ru-RU" sz="1900" dirty="0"/>
              <a:t> ставки </a:t>
            </a:r>
            <a:r>
              <a:rPr lang="ru-RU" sz="1900" dirty="0" err="1"/>
              <a:t>відбувається</a:t>
            </a:r>
            <a:r>
              <a:rPr lang="ru-RU" sz="1900" dirty="0"/>
              <a:t> </a:t>
            </a:r>
            <a:r>
              <a:rPr lang="ru-RU" sz="1900" b="1" dirty="0"/>
              <a:t>«</a:t>
            </a:r>
            <a:r>
              <a:rPr lang="ru-RU" sz="1900" b="1" dirty="0" err="1"/>
              <a:t>психологічне</a:t>
            </a:r>
            <a:r>
              <a:rPr lang="ru-RU" sz="1900" b="1" dirty="0"/>
              <a:t>» </a:t>
            </a:r>
            <a:r>
              <a:rPr lang="ru-RU" sz="1900" b="1" dirty="0" err="1"/>
              <a:t>протиборство</a:t>
            </a:r>
            <a:r>
              <a:rPr lang="ru-RU" sz="1900" b="1" dirty="0"/>
              <a:t>. </a:t>
            </a:r>
            <a:r>
              <a:rPr lang="ru-RU" sz="1900" dirty="0" err="1"/>
              <a:t>Усунення</a:t>
            </a:r>
            <a:r>
              <a:rPr lang="ru-RU" sz="1900" dirty="0"/>
              <a:t> </a:t>
            </a:r>
            <a:r>
              <a:rPr lang="ru-RU" sz="1900" dirty="0" err="1"/>
              <a:t>істотних</a:t>
            </a:r>
            <a:r>
              <a:rPr lang="ru-RU" sz="1900" dirty="0"/>
              <a:t> </a:t>
            </a:r>
            <a:r>
              <a:rPr lang="ru-RU" sz="1900" dirty="0" err="1"/>
              <a:t>суперечностей</a:t>
            </a:r>
            <a:r>
              <a:rPr lang="ru-RU" sz="1900" dirty="0"/>
              <a:t> </a:t>
            </a:r>
            <a:r>
              <a:rPr lang="ru-RU" sz="1900" dirty="0" err="1"/>
              <a:t>передбачає</a:t>
            </a:r>
            <a:r>
              <a:rPr lang="ru-RU" sz="1900" dirty="0"/>
              <a:t> </a:t>
            </a:r>
            <a:r>
              <a:rPr lang="ru-RU" sz="1900" dirty="0" err="1"/>
              <a:t>зміну</a:t>
            </a:r>
            <a:r>
              <a:rPr lang="ru-RU" sz="1900" dirty="0"/>
              <a:t> </a:t>
            </a:r>
            <a:r>
              <a:rPr lang="ru-RU" sz="1900" dirty="0" err="1"/>
              <a:t>конфлікту</a:t>
            </a:r>
            <a:r>
              <a:rPr lang="ru-RU" sz="1900" dirty="0"/>
              <a:t> </a:t>
            </a:r>
            <a:r>
              <a:rPr lang="ru-RU" sz="1900" dirty="0" err="1"/>
              <a:t>стосунків</a:t>
            </a:r>
            <a:r>
              <a:rPr lang="ru-RU" sz="1900" dirty="0"/>
              <a:t>. </a:t>
            </a:r>
            <a:r>
              <a:rPr lang="ru-RU" sz="1900" dirty="0" err="1"/>
              <a:t>Повідомлення</a:t>
            </a:r>
            <a:r>
              <a:rPr lang="ru-RU" sz="1900" dirty="0"/>
              <a:t> </a:t>
            </a:r>
            <a:r>
              <a:rPr lang="ru-RU" sz="1900" dirty="0" err="1"/>
              <a:t>правдивої</a:t>
            </a:r>
            <a:r>
              <a:rPr lang="ru-RU" sz="1900" dirty="0"/>
              <a:t> </a:t>
            </a:r>
            <a:r>
              <a:rPr lang="ru-RU" sz="1900" dirty="0" err="1"/>
              <a:t>інформації</a:t>
            </a:r>
            <a:r>
              <a:rPr lang="ru-RU" sz="1900" dirty="0"/>
              <a:t> є </a:t>
            </a:r>
            <a:r>
              <a:rPr lang="ru-RU" sz="1900" dirty="0" err="1"/>
              <a:t>засобом</a:t>
            </a:r>
            <a:r>
              <a:rPr lang="ru-RU" sz="1900" dirty="0"/>
              <a:t> </a:t>
            </a:r>
            <a:r>
              <a:rPr lang="ru-RU" sz="1900" dirty="0" err="1"/>
              <a:t>психологічного</a:t>
            </a:r>
            <a:r>
              <a:rPr lang="ru-RU" sz="1900" dirty="0"/>
              <a:t> </a:t>
            </a:r>
            <a:r>
              <a:rPr lang="ru-RU" sz="1900" dirty="0" err="1"/>
              <a:t>впливу</a:t>
            </a:r>
            <a:r>
              <a:rPr lang="ru-RU" sz="1900" dirty="0"/>
              <a:t>.</a:t>
            </a:r>
          </a:p>
          <a:p>
            <a:pPr algn="just"/>
            <a:endParaRPr lang="ru-RU" sz="1900" dirty="0"/>
          </a:p>
          <a:p>
            <a:pPr algn="ctr"/>
            <a:r>
              <a:rPr lang="ru-RU" sz="1900" b="1" dirty="0"/>
              <a:t>Тактико-</a:t>
            </a:r>
            <a:r>
              <a:rPr lang="ru-RU" sz="1900" b="1" dirty="0" err="1"/>
              <a:t>психологічні</a:t>
            </a:r>
            <a:r>
              <a:rPr lang="ru-RU" sz="1900" b="1" dirty="0"/>
              <a:t> </a:t>
            </a:r>
            <a:r>
              <a:rPr lang="ru-RU" sz="1900" b="1" dirty="0" err="1"/>
              <a:t>особливості</a:t>
            </a:r>
            <a:r>
              <a:rPr lang="ru-RU" sz="1900" b="1" dirty="0"/>
              <a:t> </a:t>
            </a:r>
            <a:r>
              <a:rPr lang="ru-RU" sz="1900" b="1" dirty="0" err="1"/>
              <a:t>очної</a:t>
            </a:r>
            <a:r>
              <a:rPr lang="ru-RU" sz="1900" b="1" dirty="0"/>
              <a:t> ставки</a:t>
            </a:r>
            <a:r>
              <a:rPr lang="ru-RU" sz="1900" dirty="0"/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900" dirty="0" err="1"/>
              <a:t>розширеним</a:t>
            </a:r>
            <a:r>
              <a:rPr lang="ru-RU" sz="1900" dirty="0"/>
              <a:t> складом </a:t>
            </a:r>
            <a:r>
              <a:rPr lang="ru-RU" sz="1900" dirty="0" err="1"/>
              <a:t>її</a:t>
            </a:r>
            <a:r>
              <a:rPr lang="ru-RU" sz="1900" dirty="0"/>
              <a:t> </a:t>
            </a:r>
            <a:r>
              <a:rPr lang="ru-RU" sz="1900" dirty="0" err="1"/>
              <a:t>учасників</a:t>
            </a:r>
            <a:r>
              <a:rPr lang="ru-RU" sz="1900" dirty="0"/>
              <a:t>, </a:t>
            </a:r>
            <a:r>
              <a:rPr lang="ru-RU" sz="1900" dirty="0" err="1"/>
              <a:t>ускладненим</a:t>
            </a:r>
            <a:r>
              <a:rPr lang="ru-RU" sz="1900" dirty="0"/>
              <a:t> </a:t>
            </a:r>
            <a:r>
              <a:rPr lang="ru-RU" sz="1900" dirty="0" err="1"/>
              <a:t>інформаційним</a:t>
            </a:r>
            <a:r>
              <a:rPr lang="ru-RU" sz="1900" dirty="0"/>
              <a:t> </a:t>
            </a:r>
            <a:r>
              <a:rPr lang="ru-RU" sz="1900" dirty="0" err="1"/>
              <a:t>обміном</a:t>
            </a:r>
            <a:r>
              <a:rPr lang="ru-RU" sz="1900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900" dirty="0" err="1"/>
              <a:t>сильним</a:t>
            </a:r>
            <a:r>
              <a:rPr lang="ru-RU" sz="1900" dirty="0"/>
              <a:t> </a:t>
            </a:r>
            <a:r>
              <a:rPr lang="ru-RU" sz="1900" dirty="0" err="1"/>
              <a:t>психологічним</a:t>
            </a:r>
            <a:r>
              <a:rPr lang="ru-RU" sz="1900" dirty="0"/>
              <a:t> </a:t>
            </a:r>
            <a:r>
              <a:rPr lang="ru-RU" sz="1900" dirty="0" err="1"/>
              <a:t>впливом</a:t>
            </a:r>
            <a:r>
              <a:rPr lang="ru-RU" sz="1900" dirty="0"/>
              <a:t> </a:t>
            </a:r>
            <a:r>
              <a:rPr lang="ru-RU" sz="1900" dirty="0" err="1"/>
              <a:t>учасників</a:t>
            </a:r>
            <a:r>
              <a:rPr lang="ru-RU" sz="1900" dirty="0"/>
              <a:t> </a:t>
            </a:r>
            <a:r>
              <a:rPr lang="ru-RU" sz="1900" dirty="0" err="1"/>
              <a:t>очної</a:t>
            </a:r>
            <a:r>
              <a:rPr lang="ru-RU" sz="1900" dirty="0"/>
              <a:t> ставки один на одного;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900" dirty="0" err="1"/>
              <a:t>зниженням</a:t>
            </a:r>
            <a:r>
              <a:rPr lang="ru-RU" sz="1900" dirty="0"/>
              <a:t> </a:t>
            </a:r>
            <a:r>
              <a:rPr lang="ru-RU" sz="1900" dirty="0" err="1"/>
              <a:t>рівня</a:t>
            </a:r>
            <a:r>
              <a:rPr lang="ru-RU" sz="1900" dirty="0"/>
              <a:t> прогнозу </a:t>
            </a:r>
            <a:r>
              <a:rPr lang="ru-RU" sz="1900" dirty="0" err="1"/>
              <a:t>слідчого</a:t>
            </a:r>
            <a:r>
              <a:rPr lang="ru-RU" sz="1900" dirty="0"/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900" dirty="0" err="1"/>
              <a:t>можливістю</a:t>
            </a:r>
            <a:r>
              <a:rPr lang="ru-RU" sz="1900" dirty="0"/>
              <a:t> </a:t>
            </a:r>
            <a:r>
              <a:rPr lang="ru-RU" sz="1900" dirty="0" err="1"/>
              <a:t>зміни</a:t>
            </a:r>
            <a:r>
              <a:rPr lang="ru-RU" sz="1900" dirty="0"/>
              <a:t> </a:t>
            </a:r>
            <a:r>
              <a:rPr lang="ru-RU" sz="1900" dirty="0" err="1"/>
              <a:t>показань</a:t>
            </a:r>
            <a:r>
              <a:rPr lang="ru-RU" sz="1900" dirty="0"/>
              <a:t>; </a:t>
            </a:r>
            <a:r>
              <a:rPr lang="ru-RU" sz="1900" dirty="0" err="1"/>
              <a:t>підвищеним</a:t>
            </a:r>
            <a:r>
              <a:rPr lang="ru-RU" sz="1900" dirty="0"/>
              <a:t> </a:t>
            </a:r>
            <a:r>
              <a:rPr lang="ru-RU" sz="1900" dirty="0" err="1"/>
              <a:t>ступенем</a:t>
            </a:r>
            <a:r>
              <a:rPr lang="ru-RU" sz="1900" dirty="0"/>
              <a:t> тактичного </a:t>
            </a:r>
            <a:r>
              <a:rPr lang="ru-RU" sz="1900" dirty="0" err="1"/>
              <a:t>ризику</a:t>
            </a:r>
            <a:r>
              <a:rPr lang="ru-RU" sz="1900" dirty="0"/>
              <a:t>. </a:t>
            </a:r>
          </a:p>
          <a:p>
            <a:pPr algn="just"/>
            <a:endParaRPr lang="ru-RU" sz="1900" dirty="0"/>
          </a:p>
          <a:p>
            <a:pPr algn="just"/>
            <a:r>
              <a:rPr lang="ru-RU" sz="1900" b="1" dirty="0" err="1"/>
              <a:t>Прийоми</a:t>
            </a:r>
            <a:r>
              <a:rPr lang="ru-RU" sz="1900" b="1" dirty="0"/>
              <a:t> </a:t>
            </a:r>
            <a:r>
              <a:rPr lang="ru-RU" sz="1900" b="1" dirty="0" err="1"/>
              <a:t>очної</a:t>
            </a:r>
            <a:r>
              <a:rPr lang="ru-RU" sz="1900" b="1" dirty="0"/>
              <a:t> ставки</a:t>
            </a:r>
            <a:r>
              <a:rPr lang="ru-RU" sz="1900" dirty="0"/>
              <a:t>: </a:t>
            </a:r>
            <a:r>
              <a:rPr lang="ru-RU" sz="1900" dirty="0" err="1"/>
              <a:t>супровід</a:t>
            </a:r>
            <a:r>
              <a:rPr lang="ru-RU" sz="1900" dirty="0"/>
              <a:t> </a:t>
            </a:r>
            <a:r>
              <a:rPr lang="ru-RU" sz="1900" dirty="0" err="1"/>
              <a:t>спілкування</a:t>
            </a:r>
            <a:r>
              <a:rPr lang="ru-RU" sz="1900" dirty="0"/>
              <a:t> </a:t>
            </a:r>
            <a:r>
              <a:rPr lang="ru-RU" sz="1900" dirty="0" err="1"/>
              <a:t>пред’явленням</a:t>
            </a:r>
            <a:r>
              <a:rPr lang="ru-RU" sz="1900" dirty="0"/>
              <a:t> </a:t>
            </a:r>
            <a:r>
              <a:rPr lang="ru-RU" sz="1900" dirty="0" err="1"/>
              <a:t>доказів</a:t>
            </a:r>
            <a:r>
              <a:rPr lang="ru-RU" sz="1900" dirty="0"/>
              <a:t>, </a:t>
            </a:r>
            <a:r>
              <a:rPr lang="ru-RU" sz="1900" dirty="0" err="1"/>
              <a:t>маскування</a:t>
            </a:r>
            <a:r>
              <a:rPr lang="ru-RU" sz="1900" dirty="0"/>
              <a:t> </a:t>
            </a:r>
            <a:r>
              <a:rPr lang="ru-RU" sz="1900" dirty="0" err="1"/>
              <a:t>цілей</a:t>
            </a:r>
            <a:r>
              <a:rPr lang="ru-RU" sz="1900" dirty="0"/>
              <a:t> </a:t>
            </a:r>
            <a:r>
              <a:rPr lang="ru-RU" sz="1900" dirty="0" err="1"/>
              <a:t>очної</a:t>
            </a:r>
            <a:r>
              <a:rPr lang="ru-RU" sz="1900" dirty="0"/>
              <a:t> ставки, </a:t>
            </a:r>
            <a:r>
              <a:rPr lang="ru-RU" sz="1900" dirty="0" err="1"/>
              <a:t>раптовість</a:t>
            </a:r>
            <a:r>
              <a:rPr lang="ru-RU" sz="1900" dirty="0"/>
              <a:t> </a:t>
            </a:r>
            <a:r>
              <a:rPr lang="ru-RU" sz="1900" dirty="0" err="1"/>
              <a:t>її</a:t>
            </a:r>
            <a:r>
              <a:rPr lang="ru-RU" sz="1900" dirty="0"/>
              <a:t> </a:t>
            </a:r>
            <a:r>
              <a:rPr lang="ru-RU" sz="1900" dirty="0" err="1"/>
              <a:t>проведення</a:t>
            </a:r>
            <a:r>
              <a:rPr lang="ru-RU" sz="1900" dirty="0"/>
              <a:t>, </a:t>
            </a:r>
            <a:r>
              <a:rPr lang="ru-RU" sz="1900" dirty="0" err="1"/>
              <a:t>приховування</a:t>
            </a:r>
            <a:r>
              <a:rPr lang="ru-RU" sz="1900" dirty="0"/>
              <a:t> </a:t>
            </a:r>
            <a:r>
              <a:rPr lang="ru-RU" sz="1900" dirty="0" err="1"/>
              <a:t>поінформованості</a:t>
            </a:r>
            <a:r>
              <a:rPr lang="ru-RU" sz="1900" dirty="0"/>
              <a:t> </a:t>
            </a:r>
            <a:r>
              <a:rPr lang="ru-RU" sz="1900" dirty="0" err="1"/>
              <a:t>слідчого</a:t>
            </a:r>
            <a:r>
              <a:rPr lang="ru-RU" sz="1900" dirty="0"/>
              <a:t> про </a:t>
            </a:r>
            <a:r>
              <a:rPr lang="ru-RU" sz="1900" dirty="0" err="1"/>
              <a:t>ті</a:t>
            </a:r>
            <a:r>
              <a:rPr lang="ru-RU" sz="1900" dirty="0"/>
              <a:t> </a:t>
            </a:r>
            <a:r>
              <a:rPr lang="ru-RU" sz="1900" dirty="0" err="1"/>
              <a:t>чи</a:t>
            </a:r>
            <a:r>
              <a:rPr lang="ru-RU" sz="1900" dirty="0"/>
              <a:t> </a:t>
            </a:r>
            <a:r>
              <a:rPr lang="ru-RU" sz="1900" dirty="0" err="1"/>
              <a:t>інші</a:t>
            </a:r>
            <a:r>
              <a:rPr lang="ru-RU" sz="1900" dirty="0"/>
              <a:t> </a:t>
            </a:r>
            <a:r>
              <a:rPr lang="ru-RU" sz="1900" dirty="0" err="1"/>
              <a:t>обставини</a:t>
            </a:r>
            <a:r>
              <a:rPr lang="ru-RU" sz="1900" dirty="0"/>
              <a:t>, </a:t>
            </a:r>
            <a:r>
              <a:rPr lang="ru-RU" sz="1900" dirty="0" err="1"/>
              <a:t>проведення</a:t>
            </a:r>
            <a:r>
              <a:rPr lang="ru-RU" sz="1900" dirty="0"/>
              <a:t> </a:t>
            </a:r>
            <a:r>
              <a:rPr lang="ru-RU" sz="1900" dirty="0" err="1"/>
              <a:t>декількох</a:t>
            </a:r>
            <a:r>
              <a:rPr lang="ru-RU" sz="1900" dirty="0"/>
              <a:t> </a:t>
            </a:r>
            <a:r>
              <a:rPr lang="ru-RU" sz="1900" dirty="0" err="1"/>
              <a:t>очних</a:t>
            </a:r>
            <a:r>
              <a:rPr lang="ru-RU" sz="1900" dirty="0"/>
              <a:t> ставок </a:t>
            </a:r>
            <a:r>
              <a:rPr lang="ru-RU" sz="1900" dirty="0" err="1"/>
              <a:t>підряд</a:t>
            </a:r>
            <a:r>
              <a:rPr lang="ru-RU" sz="1900" dirty="0"/>
              <a:t> </a:t>
            </a:r>
            <a:r>
              <a:rPr lang="ru-RU" sz="1900" dirty="0" err="1"/>
              <a:t>із</a:t>
            </a:r>
            <a:r>
              <a:rPr lang="ru-RU" sz="1900" dirty="0"/>
              <a:t> </a:t>
            </a:r>
            <a:r>
              <a:rPr lang="ru-RU" sz="1900" dirty="0" err="1"/>
              <a:t>несумлінним</a:t>
            </a:r>
            <a:r>
              <a:rPr lang="ru-RU" sz="1900" dirty="0"/>
              <a:t> </a:t>
            </a:r>
            <a:r>
              <a:rPr lang="ru-RU" sz="1900" dirty="0" err="1"/>
              <a:t>учасником</a:t>
            </a:r>
            <a:r>
              <a:rPr lang="ru-RU" sz="1900" dirty="0"/>
              <a:t> </a:t>
            </a:r>
            <a:r>
              <a:rPr lang="ru-RU" sz="1900" dirty="0" err="1"/>
              <a:t>чи</a:t>
            </a:r>
            <a:r>
              <a:rPr lang="ru-RU" sz="1900" dirty="0"/>
              <a:t> </a:t>
            </a:r>
            <a:r>
              <a:rPr lang="ru-RU" sz="1900" dirty="0" err="1"/>
              <a:t>проведення</a:t>
            </a:r>
            <a:r>
              <a:rPr lang="ru-RU" sz="1900" dirty="0"/>
              <a:t> </a:t>
            </a:r>
            <a:r>
              <a:rPr lang="ru-RU" sz="1900" dirty="0" err="1"/>
              <a:t>очної</a:t>
            </a:r>
            <a:r>
              <a:rPr lang="ru-RU" sz="1900" dirty="0"/>
              <a:t> ставки у </a:t>
            </a:r>
            <a:r>
              <a:rPr lang="ru-RU" sz="1900" dirty="0" err="1"/>
              <a:t>поєднанні</a:t>
            </a:r>
            <a:r>
              <a:rPr lang="ru-RU" sz="1900" dirty="0"/>
              <a:t> з допитом. </a:t>
            </a:r>
            <a:endParaRPr lang="en-US" sz="19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530942" y="68497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908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705E00F-6AB1-864F-795F-990C286C4080}"/>
              </a:ext>
            </a:extLst>
          </p:cNvPr>
          <p:cNvSpPr txBox="1"/>
          <p:nvPr/>
        </p:nvSpPr>
        <p:spPr>
          <a:xfrm>
            <a:off x="270387" y="223311"/>
            <a:ext cx="8672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Психологія</a:t>
            </a:r>
            <a:r>
              <a:rPr lang="ru-RU" sz="2400" b="1" dirty="0"/>
              <a:t> </a:t>
            </a:r>
            <a:r>
              <a:rPr lang="ru-RU" sz="2400" b="1" dirty="0" err="1"/>
              <a:t>пред’явлення</a:t>
            </a:r>
            <a:r>
              <a:rPr lang="ru-RU" sz="2400" b="1" dirty="0"/>
              <a:t> для </a:t>
            </a:r>
            <a:r>
              <a:rPr lang="ru-RU" sz="2400" b="1" dirty="0" err="1"/>
              <a:t>впізнання</a:t>
            </a:r>
            <a:endParaRPr lang="en-US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530942" y="68497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42DEBB-B611-8315-BED0-7F9FED13828C}"/>
              </a:ext>
            </a:extLst>
          </p:cNvPr>
          <p:cNvSpPr txBox="1"/>
          <p:nvPr/>
        </p:nvSpPr>
        <p:spPr>
          <a:xfrm>
            <a:off x="417870" y="812345"/>
            <a:ext cx="8377083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/>
              <a:t>Пред’явлення</a:t>
            </a:r>
            <a:r>
              <a:rPr lang="ru-RU" sz="1900" b="1" dirty="0"/>
              <a:t> для </a:t>
            </a:r>
            <a:r>
              <a:rPr lang="ru-RU" sz="1900" b="1" dirty="0" err="1"/>
              <a:t>впізнання</a:t>
            </a:r>
            <a:r>
              <a:rPr lang="ru-RU" sz="1900" b="1" dirty="0"/>
              <a:t> </a:t>
            </a:r>
            <a:r>
              <a:rPr lang="ru-RU" sz="1900" dirty="0"/>
              <a:t>— </a:t>
            </a:r>
            <a:r>
              <a:rPr lang="ru-RU" sz="1900" dirty="0" err="1"/>
              <a:t>слідча</a:t>
            </a:r>
            <a:r>
              <a:rPr lang="ru-RU" sz="1900" dirty="0"/>
              <a:t> (</a:t>
            </a:r>
            <a:r>
              <a:rPr lang="ru-RU" sz="1900" dirty="0" err="1"/>
              <a:t>судова</a:t>
            </a:r>
            <a:r>
              <a:rPr lang="ru-RU" sz="1900" dirty="0"/>
              <a:t>) </a:t>
            </a:r>
            <a:r>
              <a:rPr lang="ru-RU" sz="1900" dirty="0" err="1"/>
              <a:t>дія</a:t>
            </a:r>
            <a:r>
              <a:rPr lang="ru-RU" sz="1900" dirty="0"/>
              <a:t>, </a:t>
            </a:r>
            <a:r>
              <a:rPr lang="ru-RU" sz="1900" dirty="0" err="1"/>
              <a:t>сутність</a:t>
            </a:r>
            <a:r>
              <a:rPr lang="ru-RU" sz="1900" dirty="0"/>
              <a:t> </a:t>
            </a:r>
            <a:r>
              <a:rPr lang="ru-RU" sz="1900" dirty="0" err="1"/>
              <a:t>якої</a:t>
            </a:r>
            <a:r>
              <a:rPr lang="ru-RU" sz="1900" dirty="0"/>
              <a:t> </a:t>
            </a:r>
            <a:r>
              <a:rPr lang="ru-RU" sz="1900" dirty="0" err="1"/>
              <a:t>полягає</a:t>
            </a:r>
            <a:r>
              <a:rPr lang="ru-RU" sz="1900" dirty="0"/>
              <a:t> у </a:t>
            </a:r>
            <a:r>
              <a:rPr lang="ru-RU" sz="1900" dirty="0" err="1"/>
              <a:t>встановленні</a:t>
            </a:r>
            <a:r>
              <a:rPr lang="ru-RU" sz="1900" dirty="0"/>
              <a:t> </a:t>
            </a:r>
            <a:r>
              <a:rPr lang="ru-RU" sz="1900" dirty="0" err="1"/>
              <a:t>тотожності</a:t>
            </a:r>
            <a:r>
              <a:rPr lang="ru-RU" sz="1900" dirty="0"/>
              <a:t> </a:t>
            </a:r>
            <a:r>
              <a:rPr lang="ru-RU" sz="1900" dirty="0" err="1"/>
              <a:t>чи</a:t>
            </a:r>
            <a:r>
              <a:rPr lang="ru-RU" sz="1900" dirty="0"/>
              <a:t> </a:t>
            </a:r>
            <a:r>
              <a:rPr lang="ru-RU" sz="1900" dirty="0" err="1"/>
              <a:t>розбіжності</a:t>
            </a:r>
            <a:r>
              <a:rPr lang="ru-RU" sz="1900" dirty="0"/>
              <a:t> </a:t>
            </a:r>
            <a:r>
              <a:rPr lang="ru-RU" sz="1900" dirty="0" err="1"/>
              <a:t>пропонованого</a:t>
            </a:r>
            <a:r>
              <a:rPr lang="ru-RU" sz="1900" dirty="0"/>
              <a:t> </a:t>
            </a:r>
            <a:r>
              <a:rPr lang="ru-RU" sz="1900" dirty="0" err="1"/>
              <a:t>об’єкта</a:t>
            </a:r>
            <a:r>
              <a:rPr lang="ru-RU" sz="1900" dirty="0"/>
              <a:t> з </a:t>
            </a:r>
            <a:r>
              <a:rPr lang="ru-RU" sz="1900" dirty="0" err="1"/>
              <a:t>його</a:t>
            </a:r>
            <a:r>
              <a:rPr lang="ru-RU" sz="1900" dirty="0"/>
              <a:t> </a:t>
            </a:r>
            <a:r>
              <a:rPr lang="ru-RU" sz="1900" dirty="0" err="1"/>
              <a:t>уявним</a:t>
            </a:r>
            <a:r>
              <a:rPr lang="ru-RU" sz="1900" dirty="0"/>
              <a:t> образом, </a:t>
            </a:r>
            <a:r>
              <a:rPr lang="ru-RU" sz="1900" dirty="0" err="1"/>
              <a:t>відображеним</a:t>
            </a:r>
            <a:r>
              <a:rPr lang="ru-RU" sz="1900" dirty="0"/>
              <a:t> у </a:t>
            </a:r>
            <a:r>
              <a:rPr lang="ru-RU" sz="1900" dirty="0" err="1"/>
              <a:t>пам’яті</a:t>
            </a:r>
            <a:r>
              <a:rPr lang="ru-RU" sz="1900" dirty="0"/>
              <a:t> того, </a:t>
            </a:r>
            <a:r>
              <a:rPr lang="ru-RU" sz="1900" dirty="0" err="1"/>
              <a:t>хто</a:t>
            </a:r>
            <a:r>
              <a:rPr lang="ru-RU" sz="1900" dirty="0"/>
              <a:t> </a:t>
            </a:r>
            <a:r>
              <a:rPr lang="ru-RU" sz="1900" dirty="0" err="1"/>
              <a:t>впізнає</a:t>
            </a:r>
            <a:r>
              <a:rPr lang="ru-RU" sz="1900" dirty="0"/>
              <a:t>.</a:t>
            </a:r>
          </a:p>
          <a:p>
            <a:pPr algn="just"/>
            <a:endParaRPr lang="ru-RU" sz="1900" dirty="0"/>
          </a:p>
          <a:p>
            <a:pPr algn="ctr"/>
            <a:r>
              <a:rPr lang="ru-RU" sz="1900" b="1" dirty="0" err="1"/>
              <a:t>Суб’єктивні</a:t>
            </a:r>
            <a:r>
              <a:rPr lang="ru-RU" sz="1900" b="1" dirty="0"/>
              <a:t> і </a:t>
            </a:r>
            <a:r>
              <a:rPr lang="ru-RU" sz="1900" b="1" dirty="0" err="1"/>
              <a:t>об’єктивні</a:t>
            </a:r>
            <a:r>
              <a:rPr lang="ru-RU" sz="1900" b="1" dirty="0"/>
              <a:t> </a:t>
            </a:r>
            <a:r>
              <a:rPr lang="ru-RU" sz="1900" b="1" dirty="0" err="1"/>
              <a:t>чинники</a:t>
            </a:r>
            <a:r>
              <a:rPr lang="ru-RU" sz="1900" b="1" dirty="0"/>
              <a:t>, </a:t>
            </a:r>
            <a:r>
              <a:rPr lang="ru-RU" sz="1900" b="1" dirty="0" err="1"/>
              <a:t>які</a:t>
            </a:r>
            <a:r>
              <a:rPr lang="ru-RU" sz="1900" b="1" dirty="0"/>
              <a:t> </a:t>
            </a:r>
            <a:r>
              <a:rPr lang="ru-RU" sz="1900" b="1" dirty="0" err="1"/>
              <a:t>впливають</a:t>
            </a:r>
            <a:r>
              <a:rPr lang="ru-RU" sz="1900" b="1" dirty="0"/>
              <a:t> на </a:t>
            </a:r>
            <a:r>
              <a:rPr lang="ru-RU" sz="1900" b="1" dirty="0" err="1"/>
              <a:t>правильність</a:t>
            </a:r>
            <a:r>
              <a:rPr lang="ru-RU" sz="1900" b="1" dirty="0"/>
              <a:t> </a:t>
            </a:r>
            <a:r>
              <a:rPr lang="ru-RU" sz="1900" b="1" dirty="0" err="1"/>
              <a:t>сприйняття</a:t>
            </a:r>
            <a:endParaRPr lang="ru-RU" sz="1900" b="1" dirty="0"/>
          </a:p>
          <a:p>
            <a:pPr algn="just"/>
            <a:endParaRPr lang="ru-RU" sz="1900" i="1" dirty="0"/>
          </a:p>
          <a:p>
            <a:pPr algn="just"/>
            <a:r>
              <a:rPr lang="ru-RU" sz="1900" i="1" dirty="0"/>
              <a:t>До </a:t>
            </a:r>
            <a:r>
              <a:rPr lang="ru-RU" sz="1900" i="1" dirty="0" err="1"/>
              <a:t>системи</a:t>
            </a:r>
            <a:r>
              <a:rPr lang="ru-RU" sz="1900" i="1" dirty="0"/>
              <a:t> </a:t>
            </a:r>
            <a:r>
              <a:rPr lang="ru-RU" sz="1900" i="1" dirty="0" err="1"/>
              <a:t>суб’єктивних</a:t>
            </a:r>
            <a:r>
              <a:rPr lang="ru-RU" sz="1900" i="1" dirty="0"/>
              <a:t> </a:t>
            </a:r>
            <a:r>
              <a:rPr lang="ru-RU" sz="1900" i="1" dirty="0" err="1"/>
              <a:t>чинників</a:t>
            </a:r>
            <a:r>
              <a:rPr lang="ru-RU" sz="1900" i="1" dirty="0"/>
              <a:t> належать: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 err="1"/>
              <a:t>психічний</a:t>
            </a:r>
            <a:r>
              <a:rPr lang="ru-RU" sz="1900" dirty="0"/>
              <a:t> стан </a:t>
            </a:r>
            <a:r>
              <a:rPr lang="ru-RU" sz="1900" dirty="0" err="1"/>
              <a:t>людини</a:t>
            </a:r>
            <a:r>
              <a:rPr lang="ru-RU" sz="1900" dirty="0"/>
              <a:t> </a:t>
            </a:r>
            <a:r>
              <a:rPr lang="ru-RU" sz="1900" dirty="0" err="1"/>
              <a:t>під</a:t>
            </a:r>
            <a:r>
              <a:rPr lang="ru-RU" sz="1900" dirty="0"/>
              <a:t> час </a:t>
            </a:r>
            <a:r>
              <a:rPr lang="ru-RU" sz="1900" dirty="0" err="1"/>
              <a:t>сприйняття</a:t>
            </a:r>
            <a:r>
              <a:rPr lang="ru-RU" sz="1900" dirty="0"/>
              <a:t> (</a:t>
            </a:r>
            <a:r>
              <a:rPr lang="ru-RU" sz="1900" dirty="0" err="1"/>
              <a:t>хвилювання</a:t>
            </a:r>
            <a:r>
              <a:rPr lang="ru-RU" sz="1900" dirty="0"/>
              <a:t>, страх та </a:t>
            </a:r>
            <a:r>
              <a:rPr lang="ru-RU" sz="1900" dirty="0" err="1"/>
              <a:t>ін</a:t>
            </a:r>
            <a:r>
              <a:rPr lang="ru-RU" sz="1900" dirty="0"/>
              <a:t>., </a:t>
            </a:r>
            <a:r>
              <a:rPr lang="ru-RU" sz="1900" dirty="0" err="1"/>
              <a:t>гіперболізація</a:t>
            </a:r>
            <a:r>
              <a:rPr lang="ru-RU" sz="1900" dirty="0"/>
              <a:t> </a:t>
            </a:r>
            <a:r>
              <a:rPr lang="ru-RU" sz="1900" dirty="0" err="1"/>
              <a:t>зовншніх</a:t>
            </a:r>
            <a:r>
              <a:rPr lang="ru-RU" sz="1900" dirty="0"/>
              <a:t> </a:t>
            </a:r>
            <a:r>
              <a:rPr lang="ru-RU" sz="1900" dirty="0" err="1"/>
              <a:t>ознак</a:t>
            </a:r>
            <a:r>
              <a:rPr lang="ru-RU" sz="1900" dirty="0"/>
              <a:t>, роль </a:t>
            </a:r>
            <a:r>
              <a:rPr lang="ru-RU" sz="1900" dirty="0" err="1"/>
              <a:t>стереотипних</a:t>
            </a:r>
            <a:r>
              <a:rPr lang="ru-RU" sz="1900" dirty="0"/>
              <a:t> </a:t>
            </a:r>
            <a:r>
              <a:rPr lang="ru-RU" sz="1900" dirty="0" err="1"/>
              <a:t>уявлень</a:t>
            </a:r>
            <a:r>
              <a:rPr lang="ru-RU" sz="1900" dirty="0"/>
              <a:t>);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 err="1"/>
              <a:t>спрямованість</a:t>
            </a:r>
            <a:r>
              <a:rPr lang="ru-RU" sz="1900" dirty="0"/>
              <a:t> </a:t>
            </a:r>
            <a:r>
              <a:rPr lang="ru-RU" sz="1900" dirty="0" err="1"/>
              <a:t>уваги</a:t>
            </a:r>
            <a:r>
              <a:rPr lang="ru-RU" sz="1900" dirty="0"/>
              <a:t> (</a:t>
            </a:r>
            <a:r>
              <a:rPr lang="uk-UA" sz="1900" dirty="0"/>
              <a:t>перерозподіл уваги при сприйнятті)</a:t>
            </a:r>
            <a:r>
              <a:rPr lang="ru-RU" sz="19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 err="1"/>
              <a:t>тривалість</a:t>
            </a:r>
            <a:r>
              <a:rPr lang="ru-RU" sz="1900" dirty="0"/>
              <a:t> </a:t>
            </a:r>
            <a:r>
              <a:rPr lang="ru-RU" sz="1900" dirty="0" err="1"/>
              <a:t>сприйняття</a:t>
            </a:r>
            <a:r>
              <a:rPr lang="ru-RU" sz="1900" dirty="0"/>
              <a:t> (</a:t>
            </a:r>
            <a:r>
              <a:rPr lang="ru-RU" sz="1900" dirty="0" err="1"/>
              <a:t>тривалість</a:t>
            </a:r>
            <a:r>
              <a:rPr lang="ru-RU" sz="1900" dirty="0"/>
              <a:t> </a:t>
            </a:r>
            <a:r>
              <a:rPr lang="ru-RU" sz="1900" dirty="0" err="1"/>
              <a:t>події</a:t>
            </a:r>
            <a:r>
              <a:rPr lang="ru-RU" sz="1900" dirty="0"/>
              <a:t> </a:t>
            </a:r>
            <a:r>
              <a:rPr lang="en-US" sz="1900" dirty="0"/>
              <a:t>= </a:t>
            </a:r>
            <a:r>
              <a:rPr lang="uk-UA" sz="1900" dirty="0"/>
              <a:t>тривалість сприйняття)</a:t>
            </a:r>
            <a:r>
              <a:rPr lang="ru-RU" sz="19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 err="1"/>
              <a:t>фізичний</a:t>
            </a:r>
            <a:r>
              <a:rPr lang="ru-RU" sz="1900" dirty="0"/>
              <a:t> стан (</a:t>
            </a:r>
            <a:r>
              <a:rPr lang="ru-RU" sz="1900" dirty="0" err="1"/>
              <a:t>біль</a:t>
            </a:r>
            <a:r>
              <a:rPr lang="ru-RU" sz="1900" dirty="0"/>
              <a:t>, хвороба </a:t>
            </a:r>
            <a:r>
              <a:rPr lang="ru-RU" sz="1900" dirty="0" err="1"/>
              <a:t>тощо</a:t>
            </a:r>
            <a:r>
              <a:rPr lang="ru-RU" sz="1900" dirty="0"/>
              <a:t>);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/>
              <a:t>стан </a:t>
            </a:r>
            <a:r>
              <a:rPr lang="ru-RU" sz="1900" dirty="0" err="1"/>
              <a:t>органів</a:t>
            </a:r>
            <a:r>
              <a:rPr lang="ru-RU" sz="1900" dirty="0"/>
              <a:t> </a:t>
            </a:r>
            <a:r>
              <a:rPr lang="ru-RU" sz="1900" dirty="0" err="1"/>
              <a:t>чуття</a:t>
            </a:r>
            <a:r>
              <a:rPr lang="ru-RU" sz="1900" dirty="0"/>
              <a:t> (</a:t>
            </a:r>
            <a:r>
              <a:rPr lang="ru-RU" sz="1900" dirty="0" err="1"/>
              <a:t>зорове</a:t>
            </a:r>
            <a:r>
              <a:rPr lang="ru-RU" sz="1900" dirty="0"/>
              <a:t>, </a:t>
            </a:r>
            <a:r>
              <a:rPr lang="ru-RU" sz="1900" dirty="0" err="1"/>
              <a:t>слухове</a:t>
            </a:r>
            <a:r>
              <a:rPr lang="ru-RU" sz="1900" dirty="0"/>
              <a:t>, </a:t>
            </a:r>
            <a:r>
              <a:rPr lang="ru-RU" sz="1900" dirty="0" err="1"/>
              <a:t>дотикове</a:t>
            </a:r>
            <a:r>
              <a:rPr lang="ru-RU" sz="1900" dirty="0"/>
              <a:t> </a:t>
            </a:r>
            <a:r>
              <a:rPr lang="ru-RU" sz="1900" dirty="0" err="1"/>
              <a:t>чи</a:t>
            </a:r>
            <a:r>
              <a:rPr lang="ru-RU" sz="1900" dirty="0"/>
              <a:t> </a:t>
            </a:r>
            <a:r>
              <a:rPr lang="ru-RU" sz="1900" dirty="0" err="1"/>
              <a:t>інше</a:t>
            </a:r>
            <a:r>
              <a:rPr lang="ru-RU" sz="1900" dirty="0"/>
              <a:t> </a:t>
            </a:r>
            <a:r>
              <a:rPr lang="ru-RU" sz="1900" dirty="0" err="1"/>
              <a:t>сприйняття</a:t>
            </a:r>
            <a:r>
              <a:rPr lang="ru-RU" sz="1900" dirty="0"/>
              <a:t>). 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1900" dirty="0"/>
          </a:p>
          <a:p>
            <a:pPr algn="just"/>
            <a:r>
              <a:rPr lang="ru-RU" sz="1900" i="1" dirty="0"/>
              <a:t>До </a:t>
            </a:r>
            <a:r>
              <a:rPr lang="ru-RU" sz="1900" i="1" dirty="0" err="1"/>
              <a:t>системи</a:t>
            </a:r>
            <a:r>
              <a:rPr lang="ru-RU" sz="1900" i="1" dirty="0"/>
              <a:t> </a:t>
            </a:r>
            <a:r>
              <a:rPr lang="ru-RU" sz="1900" i="1" dirty="0" err="1"/>
              <a:t>об</a:t>
            </a:r>
            <a:r>
              <a:rPr lang="ru-RU" sz="1900" b="1" i="1" dirty="0" err="1"/>
              <a:t>’</a:t>
            </a:r>
            <a:r>
              <a:rPr lang="ru-RU" sz="1900" i="1" dirty="0" err="1"/>
              <a:t>єктивних</a:t>
            </a:r>
            <a:r>
              <a:rPr lang="ru-RU" sz="1900" i="1" dirty="0"/>
              <a:t> </a:t>
            </a:r>
            <a:r>
              <a:rPr lang="ru-RU" sz="1900" i="1" dirty="0" err="1"/>
              <a:t>чинників</a:t>
            </a:r>
            <a:r>
              <a:rPr lang="ru-RU" sz="1900" i="1" dirty="0"/>
              <a:t> належать: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 err="1"/>
              <a:t>освітленість</a:t>
            </a:r>
            <a:r>
              <a:rPr lang="ru-RU" sz="1900" dirty="0"/>
              <a:t> </a:t>
            </a:r>
            <a:r>
              <a:rPr lang="ru-RU" sz="1900" dirty="0" err="1"/>
              <a:t>об’єкта</a:t>
            </a:r>
            <a:r>
              <a:rPr lang="ru-RU" sz="1900" dirty="0"/>
              <a:t>, </a:t>
            </a:r>
            <a:r>
              <a:rPr lang="ru-RU" sz="1900" dirty="0" err="1"/>
              <a:t>який</a:t>
            </a:r>
            <a:r>
              <a:rPr lang="ru-RU" sz="1900" dirty="0"/>
              <a:t> </a:t>
            </a:r>
            <a:r>
              <a:rPr lang="ru-RU" sz="1900" dirty="0" err="1"/>
              <a:t>сприймається</a:t>
            </a:r>
            <a:r>
              <a:rPr lang="ru-RU" sz="19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 err="1"/>
              <a:t>відстань</a:t>
            </a:r>
            <a:r>
              <a:rPr lang="ru-RU" sz="1900" dirty="0"/>
              <a:t>, на </a:t>
            </a:r>
            <a:r>
              <a:rPr lang="ru-RU" sz="1900" dirty="0" err="1"/>
              <a:t>якій</a:t>
            </a:r>
            <a:r>
              <a:rPr lang="ru-RU" sz="1900" dirty="0"/>
              <a:t> </a:t>
            </a:r>
            <a:r>
              <a:rPr lang="ru-RU" sz="1900" dirty="0" err="1"/>
              <a:t>відбулося</a:t>
            </a:r>
            <a:r>
              <a:rPr lang="ru-RU" sz="1900" dirty="0"/>
              <a:t> </a:t>
            </a:r>
            <a:r>
              <a:rPr lang="ru-RU" sz="1900" dirty="0" err="1"/>
              <a:t>спостереження</a:t>
            </a:r>
            <a:r>
              <a:rPr lang="ru-RU" sz="19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 err="1"/>
              <a:t>погодні</a:t>
            </a:r>
            <a:r>
              <a:rPr lang="ru-RU" sz="1900" dirty="0"/>
              <a:t> </a:t>
            </a:r>
            <a:r>
              <a:rPr lang="ru-RU" sz="1900" dirty="0" err="1"/>
              <a:t>умови</a:t>
            </a:r>
            <a:r>
              <a:rPr lang="ru-RU" sz="1900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/>
              <a:t>час </a:t>
            </a:r>
            <a:r>
              <a:rPr lang="ru-RU" sz="1900" dirty="0" err="1"/>
              <a:t>спливу</a:t>
            </a:r>
            <a:r>
              <a:rPr lang="ru-RU" sz="1900" dirty="0"/>
              <a:t> </a:t>
            </a:r>
            <a:r>
              <a:rPr lang="ru-RU" sz="1900" dirty="0" err="1"/>
              <a:t>події</a:t>
            </a:r>
            <a:r>
              <a:rPr lang="ru-RU" sz="1900" dirty="0"/>
              <a:t> </a:t>
            </a:r>
            <a:r>
              <a:rPr lang="ru-RU" sz="1900" dirty="0" err="1"/>
              <a:t>тощо</a:t>
            </a:r>
            <a:r>
              <a:rPr lang="ru-RU" sz="1900" dirty="0"/>
              <a:t>.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71749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478499"/>
            <a:ext cx="815094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err="1"/>
              <a:t>Аналітичне</a:t>
            </a:r>
            <a:r>
              <a:rPr lang="ru-RU" sz="2000" b="1" dirty="0"/>
              <a:t> (</a:t>
            </a:r>
            <a:r>
              <a:rPr lang="ru-RU" sz="2000" b="1" dirty="0" err="1"/>
              <a:t>сукцесивне</a:t>
            </a:r>
            <a:r>
              <a:rPr lang="ru-RU" sz="2000" b="1" dirty="0"/>
              <a:t>) </a:t>
            </a:r>
            <a:r>
              <a:rPr lang="ru-RU" sz="2000" b="1" dirty="0" err="1"/>
              <a:t>сприйняття</a:t>
            </a:r>
            <a:r>
              <a:rPr lang="ru-RU" sz="2000" b="1" dirty="0"/>
              <a:t>,</a:t>
            </a:r>
            <a:r>
              <a:rPr lang="ru-RU" sz="2000" dirty="0"/>
              <a:t> при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виділяються</a:t>
            </a:r>
            <a:r>
              <a:rPr lang="ru-RU" sz="2000" dirty="0"/>
              <a:t> (</a:t>
            </a:r>
            <a:r>
              <a:rPr lang="ru-RU" sz="2000" dirty="0" err="1"/>
              <a:t>аналізуються</a:t>
            </a:r>
            <a:r>
              <a:rPr lang="ru-RU" sz="2000" dirty="0"/>
              <a:t>) </a:t>
            </a:r>
            <a:r>
              <a:rPr lang="ru-RU" sz="2000" dirty="0" err="1"/>
              <a:t>окремі</a:t>
            </a:r>
            <a:r>
              <a:rPr lang="ru-RU" sz="2000" dirty="0"/>
              <a:t> </a:t>
            </a:r>
            <a:r>
              <a:rPr lang="ru-RU" sz="2000" dirty="0" err="1"/>
              <a:t>прикмети</a:t>
            </a:r>
            <a:r>
              <a:rPr lang="ru-RU" sz="2000" dirty="0"/>
              <a:t> </a:t>
            </a:r>
            <a:r>
              <a:rPr lang="ru-RU" sz="2000" dirty="0" err="1"/>
              <a:t>зовнішності</a:t>
            </a:r>
            <a:r>
              <a:rPr lang="ru-RU" sz="2000" dirty="0"/>
              <a:t> та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предметів</a:t>
            </a:r>
            <a:r>
              <a:rPr lang="ru-RU" sz="2000" dirty="0"/>
              <a:t>,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колір</a:t>
            </a:r>
            <a:r>
              <a:rPr lang="ru-RU" sz="2000" dirty="0"/>
              <a:t> очей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волосся</a:t>
            </a:r>
            <a:r>
              <a:rPr lang="ru-RU" sz="2000" dirty="0"/>
              <a:t>, форма носа, </a:t>
            </a:r>
            <a:r>
              <a:rPr lang="ru-RU" sz="2000" dirty="0" err="1"/>
              <a:t>особливі</a:t>
            </a:r>
            <a:r>
              <a:rPr lang="ru-RU" sz="2000" dirty="0"/>
              <a:t> </a:t>
            </a:r>
            <a:r>
              <a:rPr lang="ru-RU" sz="2000" dirty="0" err="1"/>
              <a:t>прикмети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err="1"/>
              <a:t>Синтетичне</a:t>
            </a:r>
            <a:r>
              <a:rPr lang="ru-RU" sz="2000" b="1" dirty="0"/>
              <a:t> (</a:t>
            </a:r>
            <a:r>
              <a:rPr lang="ru-RU" sz="2000" b="1" dirty="0" err="1"/>
              <a:t>симультанне</a:t>
            </a:r>
            <a:r>
              <a:rPr lang="ru-RU" sz="2000" b="1" dirty="0"/>
              <a:t>) </a:t>
            </a:r>
            <a:r>
              <a:rPr lang="ru-RU" sz="2000" b="1" dirty="0" err="1"/>
              <a:t>сприйняття</a:t>
            </a:r>
            <a:r>
              <a:rPr lang="ru-RU" sz="2000" b="1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сприйняття</a:t>
            </a:r>
            <a:r>
              <a:rPr lang="ru-RU" sz="2000" dirty="0"/>
              <a:t> </a:t>
            </a:r>
            <a:r>
              <a:rPr lang="ru-RU" sz="2000" dirty="0" err="1"/>
              <a:t>об’єкта</a:t>
            </a:r>
            <a:r>
              <a:rPr lang="ru-RU" sz="2000" dirty="0"/>
              <a:t> у </a:t>
            </a:r>
            <a:r>
              <a:rPr lang="ru-RU" sz="2000" dirty="0" err="1"/>
              <a:t>цілому</a:t>
            </a:r>
            <a:r>
              <a:rPr lang="ru-RU" sz="2000" dirty="0"/>
              <a:t>, «в </a:t>
            </a:r>
            <a:r>
              <a:rPr lang="ru-RU" sz="2000" dirty="0" err="1"/>
              <a:t>загальному</a:t>
            </a:r>
            <a:r>
              <a:rPr lang="ru-RU" sz="2000" dirty="0"/>
              <a:t> </a:t>
            </a:r>
            <a:r>
              <a:rPr lang="ru-RU" sz="2000" dirty="0" err="1"/>
              <a:t>вигляді</a:t>
            </a:r>
            <a:r>
              <a:rPr lang="ru-RU" sz="2000" dirty="0"/>
              <a:t>», без </a:t>
            </a:r>
            <a:r>
              <a:rPr lang="ru-RU" sz="2000" dirty="0" err="1"/>
              <a:t>виділення</a:t>
            </a:r>
            <a:r>
              <a:rPr lang="ru-RU" sz="2000" dirty="0"/>
              <a:t> </a:t>
            </a:r>
            <a:r>
              <a:rPr lang="ru-RU" sz="2000" dirty="0" err="1"/>
              <a:t>окремих</a:t>
            </a:r>
            <a:r>
              <a:rPr lang="ru-RU" sz="2000" dirty="0"/>
              <a:t> </a:t>
            </a:r>
            <a:r>
              <a:rPr lang="ru-RU" sz="2000" dirty="0" err="1"/>
              <a:t>ознак</a:t>
            </a:r>
            <a:r>
              <a:rPr lang="ru-RU" sz="2000" dirty="0"/>
              <a:t>. 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 err="1"/>
              <a:t>Вікові</a:t>
            </a:r>
            <a:r>
              <a:rPr lang="ru-RU" sz="2000" b="1" dirty="0"/>
              <a:t> </a:t>
            </a:r>
            <a:r>
              <a:rPr lang="ru-RU" sz="2000" b="1" dirty="0" err="1"/>
              <a:t>особливості</a:t>
            </a:r>
            <a:r>
              <a:rPr lang="ru-RU" sz="2000" b="1" dirty="0"/>
              <a:t> </a:t>
            </a:r>
            <a:r>
              <a:rPr lang="ru-RU" sz="2000" b="1" dirty="0" err="1"/>
              <a:t>сприйняття</a:t>
            </a:r>
            <a:r>
              <a:rPr lang="ru-RU" sz="2000" b="1" dirty="0"/>
              <a:t> </a:t>
            </a:r>
            <a:r>
              <a:rPr lang="ru-RU" sz="2000" b="1" dirty="0" err="1"/>
              <a:t>події</a:t>
            </a:r>
            <a:r>
              <a:rPr lang="ru-RU" sz="2000" b="1" dirty="0"/>
              <a:t> </a:t>
            </a:r>
            <a:r>
              <a:rPr lang="ru-RU" sz="2000" dirty="0"/>
              <a:t>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діти</a:t>
            </a:r>
            <a:r>
              <a:rPr lang="ru-RU" sz="2000" dirty="0"/>
              <a:t> </a:t>
            </a:r>
            <a:r>
              <a:rPr lang="ru-RU" sz="2000" dirty="0" err="1"/>
              <a:t>віком</a:t>
            </a:r>
            <a:r>
              <a:rPr lang="ru-RU" sz="2000" dirty="0"/>
              <a:t> 7-8 </a:t>
            </a:r>
            <a:r>
              <a:rPr lang="ru-RU" sz="2000" dirty="0" err="1"/>
              <a:t>років</a:t>
            </a:r>
            <a:r>
              <a:rPr lang="ru-RU" sz="2000" dirty="0"/>
              <a:t> не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надавати</a:t>
            </a:r>
            <a:r>
              <a:rPr lang="ru-RU" sz="2000" dirty="0"/>
              <a:t> </a:t>
            </a:r>
            <a:r>
              <a:rPr lang="ru-RU" sz="2000" dirty="0" err="1"/>
              <a:t>детальний</a:t>
            </a:r>
            <a:r>
              <a:rPr lang="ru-RU" sz="2000" dirty="0"/>
              <a:t> </a:t>
            </a:r>
            <a:r>
              <a:rPr lang="ru-RU" sz="2000" dirty="0" err="1"/>
              <a:t>опис</a:t>
            </a:r>
            <a:r>
              <a:rPr lang="ru-RU" sz="2000" dirty="0"/>
              <a:t> </a:t>
            </a:r>
            <a:r>
              <a:rPr lang="ru-RU" sz="2000" dirty="0" err="1"/>
              <a:t>фізичного</a:t>
            </a:r>
            <a:r>
              <a:rPr lang="ru-RU" sz="2000" dirty="0"/>
              <a:t> </a:t>
            </a:r>
            <a:r>
              <a:rPr lang="ru-RU" sz="2000" dirty="0" err="1"/>
              <a:t>вигляду</a:t>
            </a:r>
            <a:r>
              <a:rPr lang="ru-RU" sz="2000" dirty="0"/>
              <a:t> </a:t>
            </a:r>
            <a:r>
              <a:rPr lang="ru-RU" sz="2000" dirty="0" err="1"/>
              <a:t>індивіда</a:t>
            </a:r>
            <a:r>
              <a:rPr lang="ru-RU" sz="2000" dirty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Сприйнятий</a:t>
            </a:r>
            <a:r>
              <a:rPr lang="ru-RU" sz="2000" dirty="0"/>
              <a:t> образ </a:t>
            </a:r>
            <a:r>
              <a:rPr lang="ru-RU" sz="2000" b="1" dirty="0" err="1"/>
              <a:t>зберігається</a:t>
            </a:r>
            <a:r>
              <a:rPr lang="ru-RU" sz="2000" b="1" dirty="0"/>
              <a:t> в </a:t>
            </a:r>
            <a:r>
              <a:rPr lang="ru-RU" sz="2000" b="1" dirty="0" err="1"/>
              <a:t>пам’яті</a:t>
            </a:r>
            <a:r>
              <a:rPr lang="ru-RU" sz="2000" b="1" dirty="0"/>
              <a:t> </a:t>
            </a:r>
            <a:r>
              <a:rPr lang="ru-RU" sz="2000" dirty="0" err="1"/>
              <a:t>свідка</a:t>
            </a:r>
            <a:r>
              <a:rPr lang="ru-RU" sz="2000" dirty="0"/>
              <a:t> (</a:t>
            </a:r>
            <a:r>
              <a:rPr lang="ru-RU" sz="2000" dirty="0" err="1"/>
              <a:t>потерпілого</a:t>
            </a:r>
            <a:r>
              <a:rPr lang="ru-RU" sz="2000" dirty="0"/>
              <a:t>) </a:t>
            </a:r>
            <a:r>
              <a:rPr lang="ru-RU" sz="2000" b="1" dirty="0" err="1"/>
              <a:t>різний</a:t>
            </a:r>
            <a:r>
              <a:rPr lang="ru-RU" sz="2000" b="1" dirty="0"/>
              <a:t> час</a:t>
            </a:r>
            <a:r>
              <a:rPr lang="ru-RU" sz="2000" dirty="0"/>
              <a:t>, </a:t>
            </a:r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таких </a:t>
            </a:r>
            <a:r>
              <a:rPr lang="ru-RU" sz="2000" dirty="0" err="1"/>
              <a:t>чинників</a:t>
            </a:r>
            <a:r>
              <a:rPr lang="ru-RU" sz="2000" dirty="0"/>
              <a:t>, як стан </a:t>
            </a:r>
            <a:r>
              <a:rPr lang="ru-RU" sz="2000" dirty="0" err="1"/>
              <a:t>пам’яті</a:t>
            </a:r>
            <a:r>
              <a:rPr lang="ru-RU" sz="2000" dirty="0"/>
              <a:t>,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зорової</a:t>
            </a:r>
            <a:r>
              <a:rPr lang="ru-RU" sz="2000" dirty="0"/>
              <a:t> </a:t>
            </a:r>
            <a:r>
              <a:rPr lang="ru-RU" sz="2000" dirty="0" err="1"/>
              <a:t>функції</a:t>
            </a:r>
            <a:r>
              <a:rPr lang="ru-RU" sz="2000" dirty="0"/>
              <a:t> (</a:t>
            </a:r>
            <a:r>
              <a:rPr lang="ru-RU" sz="2000" dirty="0" err="1"/>
              <a:t>зорова</a:t>
            </a:r>
            <a:r>
              <a:rPr lang="ru-RU" sz="2000" dirty="0"/>
              <a:t> </a:t>
            </a:r>
            <a:r>
              <a:rPr lang="ru-RU" sz="2000" dirty="0" err="1"/>
              <a:t>пам’ять</a:t>
            </a:r>
            <a:r>
              <a:rPr lang="ru-RU" sz="2000" dirty="0"/>
              <a:t>), сила </a:t>
            </a:r>
            <a:r>
              <a:rPr lang="ru-RU" sz="2000" dirty="0" err="1"/>
              <a:t>емоційного</a:t>
            </a:r>
            <a:r>
              <a:rPr lang="ru-RU" sz="2000" dirty="0"/>
              <a:t> </a:t>
            </a:r>
            <a:r>
              <a:rPr lang="ru-RU" sz="2000" dirty="0" err="1"/>
              <a:t>впливу</a:t>
            </a:r>
            <a:r>
              <a:rPr lang="ru-RU" sz="2000" dirty="0"/>
              <a:t> на особу в момент </a:t>
            </a:r>
            <a:r>
              <a:rPr lang="ru-RU" sz="2000" dirty="0" err="1"/>
              <a:t>сприйняття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З часом </a:t>
            </a:r>
            <a:r>
              <a:rPr lang="ru-RU" sz="2000" dirty="0" err="1"/>
              <a:t>сприйнятий</a:t>
            </a:r>
            <a:r>
              <a:rPr lang="ru-RU" sz="2000" dirty="0"/>
              <a:t> образ у </a:t>
            </a:r>
            <a:r>
              <a:rPr lang="ru-RU" sz="2000" dirty="0" err="1"/>
              <a:t>пам’яті</a:t>
            </a:r>
            <a:r>
              <a:rPr lang="ru-RU" sz="2000" dirty="0"/>
              <a:t> </a:t>
            </a:r>
            <a:r>
              <a:rPr lang="ru-RU" sz="2000" dirty="0" err="1"/>
              <a:t>стирається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спотворюється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пов’язано</a:t>
            </a:r>
            <a:r>
              <a:rPr lang="ru-RU" sz="2000" dirty="0"/>
              <a:t> з </a:t>
            </a:r>
            <a:r>
              <a:rPr lang="ru-RU" sz="2000" dirty="0" err="1"/>
              <a:t>осмислюванням</a:t>
            </a:r>
            <a:r>
              <a:rPr lang="ru-RU" sz="2000" dirty="0"/>
              <a:t> </a:t>
            </a:r>
            <a:r>
              <a:rPr lang="ru-RU" sz="2000" dirty="0" err="1"/>
              <a:t>сприйнятого</a:t>
            </a:r>
            <a:r>
              <a:rPr lang="ru-RU" sz="2000" dirty="0"/>
              <a:t>. У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прогалини</a:t>
            </a:r>
            <a:r>
              <a:rPr lang="ru-RU" sz="2000" dirty="0"/>
              <a:t> при </a:t>
            </a:r>
            <a:r>
              <a:rPr lang="ru-RU" sz="2000" dirty="0" err="1"/>
              <a:t>сприйнятті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заповнені</a:t>
            </a:r>
            <a:r>
              <a:rPr lang="ru-RU" sz="2000" dirty="0"/>
              <a:t> </a:t>
            </a:r>
            <a:r>
              <a:rPr lang="ru-RU" sz="2000" dirty="0" err="1"/>
              <a:t>фантастичними</a:t>
            </a:r>
            <a:r>
              <a:rPr lang="ru-RU" sz="2000" dirty="0"/>
              <a:t> </a:t>
            </a:r>
            <a:r>
              <a:rPr lang="ru-RU" sz="2000" dirty="0" err="1"/>
              <a:t>уявленнями</a:t>
            </a:r>
            <a:r>
              <a:rPr lang="ru-RU" sz="2000" dirty="0"/>
              <a:t> </a:t>
            </a:r>
            <a:r>
              <a:rPr lang="ru-RU" sz="2000" dirty="0" err="1"/>
              <a:t>суб’єкта</a:t>
            </a:r>
            <a:r>
              <a:rPr lang="ru-RU" sz="2000" dirty="0"/>
              <a:t> і не </a:t>
            </a:r>
            <a:r>
              <a:rPr lang="ru-RU" sz="2000" dirty="0" err="1"/>
              <a:t>відповідати</a:t>
            </a:r>
            <a:r>
              <a:rPr lang="ru-RU" sz="2000" dirty="0"/>
              <a:t> </a:t>
            </a:r>
            <a:r>
              <a:rPr lang="ru-RU" sz="2000" dirty="0" err="1"/>
              <a:t>дійсності</a:t>
            </a:r>
            <a:r>
              <a:rPr lang="ru-RU" sz="2000" dirty="0"/>
              <a:t>. </a:t>
            </a:r>
          </a:p>
          <a:p>
            <a:pPr algn="just"/>
            <a:endParaRPr lang="ru-RU" sz="2000" b="1" dirty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3572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612844"/>
            <a:ext cx="815094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/>
              <a:t>Процес</a:t>
            </a:r>
            <a:r>
              <a:rPr lang="ru-RU" sz="2000" b="1" dirty="0"/>
              <a:t> </a:t>
            </a:r>
            <a:r>
              <a:rPr lang="ru-RU" sz="2000" b="1" dirty="0" err="1"/>
              <a:t>допиту</a:t>
            </a:r>
            <a:r>
              <a:rPr lang="ru-RU" sz="2000" b="1" dirty="0"/>
              <a:t> </a:t>
            </a:r>
            <a:r>
              <a:rPr lang="ru-RU" sz="2000" b="1" dirty="0" err="1"/>
              <a:t>важливо</a:t>
            </a:r>
            <a:r>
              <a:rPr lang="ru-RU" sz="2000" b="1" dirty="0"/>
              <a:t> </a:t>
            </a:r>
            <a:r>
              <a:rPr lang="ru-RU" sz="2000" b="1" dirty="0" err="1"/>
              <a:t>проводити</a:t>
            </a:r>
            <a:r>
              <a:rPr lang="ru-RU" sz="2000" b="1" dirty="0"/>
              <a:t> </a:t>
            </a:r>
            <a:r>
              <a:rPr lang="ru-RU" sz="2000" b="1" dirty="0" err="1"/>
              <a:t>якнайближче</a:t>
            </a:r>
            <a:r>
              <a:rPr lang="ru-RU" sz="2000" b="1" dirty="0"/>
              <a:t> до моменту </a:t>
            </a:r>
            <a:r>
              <a:rPr lang="ru-RU" sz="2000" b="1" dirty="0" err="1"/>
              <a:t>сприйняття</a:t>
            </a:r>
            <a:r>
              <a:rPr lang="ru-RU" sz="2000" b="1" dirty="0"/>
              <a:t> образу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в момент, коли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не </a:t>
            </a:r>
            <a:r>
              <a:rPr lang="ru-RU" sz="2000" dirty="0" err="1"/>
              <a:t>набув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нашарувань</a:t>
            </a:r>
            <a:r>
              <a:rPr lang="ru-RU" sz="2000" dirty="0"/>
              <a:t>, </a:t>
            </a:r>
            <a:r>
              <a:rPr lang="ru-RU" sz="2000" dirty="0" err="1"/>
              <a:t>спричинених</a:t>
            </a:r>
            <a:r>
              <a:rPr lang="ru-RU" sz="2000" dirty="0"/>
              <a:t> </a:t>
            </a:r>
            <a:r>
              <a:rPr lang="ru-RU" sz="2000" dirty="0" err="1"/>
              <a:t>бесідами</a:t>
            </a:r>
            <a:r>
              <a:rPr lang="ru-RU" sz="2000" dirty="0"/>
              <a:t>, </a:t>
            </a:r>
            <a:r>
              <a:rPr lang="ru-RU" sz="2000" dirty="0" err="1"/>
              <a:t>розповідями</a:t>
            </a:r>
            <a:r>
              <a:rPr lang="ru-RU" sz="2000" dirty="0"/>
              <a:t> та </a:t>
            </a:r>
            <a:r>
              <a:rPr lang="ru-RU" sz="2000" dirty="0" err="1"/>
              <a:t>ін</a:t>
            </a:r>
            <a:r>
              <a:rPr lang="ru-RU" sz="2000" dirty="0"/>
              <a:t>. 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 err="1"/>
              <a:t>Ремінісценція</a:t>
            </a:r>
            <a:r>
              <a:rPr lang="ru-RU" sz="2000" dirty="0"/>
              <a:t> — </a:t>
            </a:r>
            <a:r>
              <a:rPr lang="ru-RU" sz="2000" dirty="0" err="1"/>
              <a:t>відстрочений</a:t>
            </a:r>
            <a:r>
              <a:rPr lang="ru-RU" sz="2000" dirty="0"/>
              <a:t> </a:t>
            </a:r>
            <a:r>
              <a:rPr lang="ru-RU" sz="2000" dirty="0" err="1"/>
              <a:t>спогад</a:t>
            </a:r>
            <a:r>
              <a:rPr lang="ru-RU" sz="2000" dirty="0"/>
              <a:t> </a:t>
            </a:r>
            <a:r>
              <a:rPr lang="ru-RU" sz="2000" dirty="0" err="1"/>
              <a:t>відображеного</a:t>
            </a:r>
            <a:r>
              <a:rPr lang="ru-RU" sz="2000" dirty="0"/>
              <a:t> образу,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виникає</a:t>
            </a:r>
            <a:r>
              <a:rPr lang="ru-RU" sz="2000" dirty="0"/>
              <a:t> у </a:t>
            </a:r>
            <a:r>
              <a:rPr lang="ru-RU" sz="2000" dirty="0" err="1"/>
              <a:t>зв’язку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сильним</a:t>
            </a:r>
            <a:r>
              <a:rPr lang="ru-RU" sz="2000" dirty="0"/>
              <a:t> </a:t>
            </a:r>
            <a:r>
              <a:rPr lang="ru-RU" sz="2000" dirty="0" err="1"/>
              <a:t>емоційним</a:t>
            </a:r>
            <a:r>
              <a:rPr lang="ru-RU" sz="2000" dirty="0"/>
              <a:t> </a:t>
            </a:r>
            <a:r>
              <a:rPr lang="ru-RU" sz="2000" dirty="0" err="1"/>
              <a:t>впливом</a:t>
            </a:r>
            <a:r>
              <a:rPr lang="ru-RU" sz="2000" dirty="0"/>
              <a:t>.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рекомендувати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повторного </a:t>
            </a:r>
            <a:r>
              <a:rPr lang="ru-RU" sz="2000" dirty="0" err="1"/>
              <a:t>допиту</a:t>
            </a:r>
            <a:r>
              <a:rPr lang="ru-RU" sz="2000" dirty="0"/>
              <a:t> через 8–10 </a:t>
            </a:r>
            <a:r>
              <a:rPr lang="ru-RU" sz="2000" dirty="0" err="1"/>
              <a:t>днів</a:t>
            </a:r>
            <a:r>
              <a:rPr lang="ru-RU" sz="2000" dirty="0"/>
              <a:t>, коли </a:t>
            </a:r>
            <a:r>
              <a:rPr lang="ru-RU" sz="2000" dirty="0" err="1"/>
              <a:t>пам’ять</a:t>
            </a:r>
            <a:r>
              <a:rPr lang="ru-RU" sz="2000" dirty="0"/>
              <a:t> </a:t>
            </a:r>
            <a:r>
              <a:rPr lang="ru-RU" sz="2000" dirty="0" err="1"/>
              <a:t>допитуваного</a:t>
            </a:r>
            <a:r>
              <a:rPr lang="ru-RU" sz="2000" dirty="0"/>
              <a:t> </a:t>
            </a:r>
            <a:r>
              <a:rPr lang="ru-RU" sz="2000" dirty="0" err="1"/>
              <a:t>досить</a:t>
            </a:r>
            <a:r>
              <a:rPr lang="ru-RU" sz="2000" dirty="0"/>
              <a:t> </a:t>
            </a:r>
            <a:r>
              <a:rPr lang="ru-RU" sz="2000" dirty="0" err="1"/>
              <a:t>міцно</a:t>
            </a:r>
            <a:r>
              <a:rPr lang="ru-RU" sz="2000" dirty="0"/>
              <a:t> </a:t>
            </a:r>
            <a:r>
              <a:rPr lang="ru-RU" sz="2000" dirty="0" err="1"/>
              <a:t>відтворюватиме</a:t>
            </a:r>
            <a:r>
              <a:rPr lang="ru-RU" sz="2000" dirty="0"/>
              <a:t> </a:t>
            </a:r>
            <a:r>
              <a:rPr lang="ru-RU" sz="2000" dirty="0" err="1"/>
              <a:t>сприйняте</a:t>
            </a:r>
            <a:r>
              <a:rPr lang="ru-RU" sz="2000" dirty="0"/>
              <a:t>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 err="1"/>
              <a:t>Тактичні</a:t>
            </a:r>
            <a:r>
              <a:rPr lang="ru-RU" sz="2000" b="1" dirty="0"/>
              <a:t> </a:t>
            </a:r>
            <a:r>
              <a:rPr lang="ru-RU" sz="2000" b="1" dirty="0" err="1"/>
              <a:t>прийоми</a:t>
            </a:r>
            <a:r>
              <a:rPr lang="ru-RU" sz="2000" b="1" dirty="0"/>
              <a:t>, </a:t>
            </a:r>
            <a:r>
              <a:rPr lang="ru-RU" sz="2000" b="1" dirty="0" err="1"/>
              <a:t>спрямовані</a:t>
            </a:r>
            <a:r>
              <a:rPr lang="ru-RU" sz="2000" b="1" dirty="0"/>
              <a:t> на </a:t>
            </a:r>
            <a:r>
              <a:rPr lang="ru-RU" sz="2000" b="1" dirty="0" err="1"/>
              <a:t>актуалізацію</a:t>
            </a:r>
            <a:r>
              <a:rPr lang="ru-RU" sz="2000" b="1" dirty="0"/>
              <a:t> </a:t>
            </a:r>
            <a:r>
              <a:rPr lang="ru-RU" sz="2000" b="1" dirty="0" err="1"/>
              <a:t>сприйнятого</a:t>
            </a:r>
            <a:r>
              <a:rPr lang="ru-RU" sz="2000" b="1" dirty="0"/>
              <a:t> і </a:t>
            </a:r>
            <a:r>
              <a:rPr lang="ru-RU" sz="2000" b="1" dirty="0" err="1"/>
              <a:t>запам’ятованого</a:t>
            </a:r>
            <a:r>
              <a:rPr lang="ru-RU" sz="2000" b="1" dirty="0"/>
              <a:t> </a:t>
            </a:r>
            <a:r>
              <a:rPr lang="ru-RU" sz="2000" b="1" dirty="0" err="1"/>
              <a:t>суб’єктом</a:t>
            </a:r>
            <a:r>
              <a:rPr lang="ru-RU" sz="2000" dirty="0"/>
              <a:t> (постановка </a:t>
            </a:r>
            <a:r>
              <a:rPr lang="ru-RU" sz="2000" dirty="0" err="1"/>
              <a:t>нагадувальних</a:t>
            </a:r>
            <a:r>
              <a:rPr lang="ru-RU" sz="2000" dirty="0"/>
              <a:t> </a:t>
            </a:r>
            <a:r>
              <a:rPr lang="ru-RU" sz="2000" dirty="0" err="1"/>
              <a:t>запитань</a:t>
            </a:r>
            <a:r>
              <a:rPr lang="ru-RU" sz="2000" dirty="0"/>
              <a:t>, </a:t>
            </a:r>
            <a:r>
              <a:rPr lang="ru-RU" sz="2000" dirty="0" err="1"/>
              <a:t>фотороботи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 err="1"/>
              <a:t>Ідентифікацію</a:t>
            </a:r>
            <a:r>
              <a:rPr lang="ru-RU" sz="2000" dirty="0"/>
              <a:t> шляхом </a:t>
            </a:r>
            <a:r>
              <a:rPr lang="ru-RU" sz="2000" dirty="0" err="1"/>
              <a:t>уявного</a:t>
            </a:r>
            <a:r>
              <a:rPr lang="ru-RU" sz="2000" dirty="0"/>
              <a:t> </a:t>
            </a:r>
            <a:r>
              <a:rPr lang="ru-RU" sz="2000" dirty="0" err="1"/>
              <a:t>зіставлення</a:t>
            </a:r>
            <a:r>
              <a:rPr lang="ru-RU" sz="2000" dirty="0"/>
              <a:t> </a:t>
            </a:r>
            <a:r>
              <a:rPr lang="ru-RU" sz="2000" dirty="0" err="1"/>
              <a:t>запам’ятованого</a:t>
            </a:r>
            <a:r>
              <a:rPr lang="ru-RU" sz="2000" dirty="0"/>
              <a:t> </a:t>
            </a:r>
            <a:r>
              <a:rPr lang="ru-RU" sz="2000" dirty="0" err="1"/>
              <a:t>раніше</a:t>
            </a:r>
            <a:r>
              <a:rPr lang="ru-RU" sz="2000" dirty="0"/>
              <a:t> і </a:t>
            </a:r>
            <a:r>
              <a:rPr lang="ru-RU" sz="2000" dirty="0" err="1"/>
              <a:t>справжнього</a:t>
            </a:r>
            <a:r>
              <a:rPr lang="ru-RU" sz="2000" dirty="0"/>
              <a:t> образу </a:t>
            </a:r>
            <a:r>
              <a:rPr lang="ru-RU" sz="2000" b="1" dirty="0" err="1"/>
              <a:t>здійснює</a:t>
            </a:r>
            <a:r>
              <a:rPr lang="ru-RU" sz="2000" b="1" dirty="0"/>
              <a:t> </a:t>
            </a:r>
            <a:r>
              <a:rPr lang="ru-RU" sz="2000" b="1" dirty="0" err="1"/>
              <a:t>лише</a:t>
            </a:r>
            <a:r>
              <a:rPr lang="ru-RU" sz="2000" b="1" dirty="0"/>
              <a:t> особа, яка </a:t>
            </a:r>
            <a:r>
              <a:rPr lang="ru-RU" sz="2000" b="1" dirty="0" err="1"/>
              <a:t>впізнає</a:t>
            </a:r>
            <a:r>
              <a:rPr lang="ru-RU" sz="2000" dirty="0"/>
              <a:t>. </a:t>
            </a:r>
            <a:r>
              <a:rPr lang="ru-RU" sz="2000" dirty="0" err="1"/>
              <a:t>Інші</a:t>
            </a:r>
            <a:r>
              <a:rPr lang="ru-RU" sz="2000" dirty="0"/>
              <a:t> особи,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організовують</a:t>
            </a:r>
            <a:r>
              <a:rPr lang="ru-RU" sz="2000" dirty="0"/>
              <a:t> даний акт,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оцінювати</a:t>
            </a:r>
            <a:r>
              <a:rPr lang="ru-RU" sz="2000" dirty="0"/>
              <a:t> </a:t>
            </a:r>
            <a:r>
              <a:rPr lang="ru-RU" sz="2000" dirty="0" err="1"/>
              <a:t>правильність</a:t>
            </a:r>
            <a:r>
              <a:rPr lang="ru-RU" sz="2000" dirty="0"/>
              <a:t> </a:t>
            </a:r>
            <a:r>
              <a:rPr lang="ru-RU" sz="2000" dirty="0" err="1"/>
              <a:t>проведеного</a:t>
            </a:r>
            <a:r>
              <a:rPr lang="ru-RU" sz="2000" dirty="0"/>
              <a:t> </a:t>
            </a:r>
            <a:r>
              <a:rPr lang="ru-RU" sz="2000" dirty="0" err="1"/>
              <a:t>впізнання</a:t>
            </a:r>
            <a:r>
              <a:rPr lang="ru-RU" sz="2000" dirty="0"/>
              <a:t>, але не </a:t>
            </a:r>
            <a:r>
              <a:rPr lang="ru-RU" sz="2000" dirty="0" err="1"/>
              <a:t>виконувати</a:t>
            </a:r>
            <a:r>
              <a:rPr lang="ru-RU" sz="2000" dirty="0"/>
              <a:t> </a:t>
            </a:r>
            <a:r>
              <a:rPr lang="ru-RU" sz="2000" dirty="0" err="1"/>
              <a:t>ідентифікаційні</a:t>
            </a:r>
            <a:r>
              <a:rPr lang="ru-RU" sz="2000" dirty="0"/>
              <a:t> </a:t>
            </a:r>
            <a:r>
              <a:rPr lang="ru-RU" sz="2000" dirty="0" err="1"/>
              <a:t>функції</a:t>
            </a:r>
            <a:r>
              <a:rPr lang="ru-RU" sz="2000" dirty="0"/>
              <a:t> (у них </a:t>
            </a:r>
            <a:r>
              <a:rPr lang="ru-RU" sz="2000" dirty="0" err="1"/>
              <a:t>відсутній</a:t>
            </a:r>
            <a:r>
              <a:rPr lang="ru-RU" sz="2000" dirty="0"/>
              <a:t> </a:t>
            </a:r>
            <a:r>
              <a:rPr lang="ru-RU" sz="2000" dirty="0" err="1"/>
              <a:t>слідовий</a:t>
            </a:r>
            <a:r>
              <a:rPr lang="ru-RU" sz="2000" dirty="0"/>
              <a:t> образ).</a:t>
            </a:r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5775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278547"/>
            <a:ext cx="8150942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Впізнання</a:t>
            </a:r>
            <a:r>
              <a:rPr lang="ru-RU" sz="2000" dirty="0"/>
              <a:t> як </a:t>
            </a:r>
            <a:r>
              <a:rPr lang="ru-RU" sz="2000" dirty="0" err="1"/>
              <a:t>ідентифікаційний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</a:t>
            </a:r>
            <a:r>
              <a:rPr lang="ru-RU" sz="2000" b="1" dirty="0"/>
              <a:t>у </a:t>
            </a:r>
            <a:r>
              <a:rPr lang="ru-RU" sz="2000" b="1" dirty="0" err="1"/>
              <a:t>прихованій</a:t>
            </a:r>
            <a:r>
              <a:rPr lang="ru-RU" sz="2000" b="1" dirty="0"/>
              <a:t> </a:t>
            </a:r>
            <a:r>
              <a:rPr lang="ru-RU" sz="2000" b="1" dirty="0" err="1"/>
              <a:t>формі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спостерігач</a:t>
            </a:r>
            <a:r>
              <a:rPr lang="ru-RU" sz="2000" dirty="0"/>
              <a:t> (</a:t>
            </a:r>
            <a:r>
              <a:rPr lang="ru-RU" sz="2000" dirty="0" err="1"/>
              <a:t>слідчий</a:t>
            </a:r>
            <a:r>
              <a:rPr lang="ru-RU" sz="2000" dirty="0"/>
              <a:t>, суд) не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простежити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моменти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, а </a:t>
            </a:r>
            <a:r>
              <a:rPr lang="ru-RU" sz="2000" dirty="0" err="1"/>
              <a:t>збіг</a:t>
            </a:r>
            <a:r>
              <a:rPr lang="ru-RU" sz="2000" dirty="0"/>
              <a:t> </a:t>
            </a:r>
            <a:r>
              <a:rPr lang="ru-RU" sz="2000" dirty="0" err="1"/>
              <a:t>слідового</a:t>
            </a:r>
            <a:r>
              <a:rPr lang="ru-RU" sz="2000" dirty="0"/>
              <a:t> образу з </a:t>
            </a:r>
            <a:r>
              <a:rPr lang="ru-RU" sz="2000" dirty="0" err="1"/>
              <a:t>пред’явленим</a:t>
            </a:r>
            <a:r>
              <a:rPr lang="ru-RU" sz="2000" dirty="0"/>
              <a:t> не </a:t>
            </a:r>
            <a:r>
              <a:rPr lang="ru-RU" sz="2000" dirty="0" err="1"/>
              <a:t>відкриває</a:t>
            </a:r>
            <a:r>
              <a:rPr lang="ru-RU" sz="2000" dirty="0"/>
              <a:t> </a:t>
            </a:r>
            <a:r>
              <a:rPr lang="ru-RU" sz="2000" dirty="0" err="1"/>
              <a:t>всієї</a:t>
            </a:r>
            <a:r>
              <a:rPr lang="ru-RU" sz="2000" dirty="0"/>
              <a:t> </a:t>
            </a:r>
            <a:r>
              <a:rPr lang="ru-RU" sz="2000" dirty="0" err="1"/>
              <a:t>сукупності</a:t>
            </a:r>
            <a:r>
              <a:rPr lang="ru-RU" sz="2000" dirty="0"/>
              <a:t> </a:t>
            </a:r>
            <a:r>
              <a:rPr lang="ru-RU" sz="2000" dirty="0" err="1"/>
              <a:t>ознак</a:t>
            </a:r>
            <a:r>
              <a:rPr lang="ru-RU" sz="2000" dirty="0"/>
              <a:t>, </a:t>
            </a:r>
            <a:r>
              <a:rPr lang="ru-RU" sz="2000" dirty="0" err="1"/>
              <a:t>необхідних</a:t>
            </a:r>
            <a:r>
              <a:rPr lang="ru-RU" sz="2000" dirty="0"/>
              <a:t> для </a:t>
            </a:r>
            <a:r>
              <a:rPr lang="ru-RU" sz="2000" dirty="0" err="1"/>
              <a:t>висновку</a:t>
            </a:r>
            <a:r>
              <a:rPr lang="ru-RU" sz="2000" dirty="0"/>
              <a:t> про </a:t>
            </a:r>
            <a:r>
              <a:rPr lang="ru-RU" sz="2000" dirty="0" err="1"/>
              <a:t>тотожність</a:t>
            </a:r>
            <a:r>
              <a:rPr lang="ru-RU" sz="2000" dirty="0"/>
              <a:t>. </a:t>
            </a:r>
            <a:r>
              <a:rPr lang="ru-RU" sz="2000" dirty="0" err="1"/>
              <a:t>Суб’єктивність</a:t>
            </a:r>
            <a:r>
              <a:rPr lang="ru-RU" sz="2000" dirty="0"/>
              <a:t> </a:t>
            </a:r>
            <a:r>
              <a:rPr lang="ru-RU" sz="2000" dirty="0" err="1"/>
              <a:t>сприйняття</a:t>
            </a:r>
            <a:r>
              <a:rPr lang="ru-RU" sz="2000" dirty="0"/>
              <a:t> та </a:t>
            </a:r>
            <a:r>
              <a:rPr lang="ru-RU" sz="2000" dirty="0" err="1"/>
              <a:t>оцінки</a:t>
            </a:r>
            <a:r>
              <a:rPr lang="ru-RU" sz="2000" dirty="0"/>
              <a:t>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іншої</a:t>
            </a:r>
            <a:r>
              <a:rPr lang="ru-RU" sz="2000" dirty="0"/>
              <a:t> </a:t>
            </a:r>
            <a:r>
              <a:rPr lang="ru-RU" sz="2000" dirty="0" err="1"/>
              <a:t>ознаки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сукупності</a:t>
            </a:r>
            <a:r>
              <a:rPr lang="ru-RU" sz="2000" dirty="0"/>
              <a:t> </a:t>
            </a:r>
            <a:r>
              <a:rPr lang="ru-RU" sz="2000" dirty="0" err="1"/>
              <a:t>певною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, як і </a:t>
            </a:r>
            <a:r>
              <a:rPr lang="ru-RU" sz="2000" dirty="0" err="1"/>
              <a:t>неповнота</a:t>
            </a:r>
            <a:r>
              <a:rPr lang="ru-RU" sz="2000" dirty="0"/>
              <a:t> </a:t>
            </a:r>
            <a:r>
              <a:rPr lang="ru-RU" sz="2000" dirty="0" err="1"/>
              <a:t>сприйнятого</a:t>
            </a:r>
            <a:r>
              <a:rPr lang="ru-RU" sz="2000" dirty="0"/>
              <a:t>, </a:t>
            </a:r>
            <a:r>
              <a:rPr lang="ru-RU" sz="2000" dirty="0" err="1"/>
              <a:t>зумовлюють</a:t>
            </a:r>
            <a:r>
              <a:rPr lang="ru-RU" sz="2000" dirty="0"/>
              <a:t> </a:t>
            </a:r>
            <a:r>
              <a:rPr lang="ru-RU" sz="2000" dirty="0" err="1"/>
              <a:t>прихований</a:t>
            </a:r>
            <a:r>
              <a:rPr lang="ru-RU" sz="2000" dirty="0"/>
              <a:t> характер </a:t>
            </a:r>
            <a:r>
              <a:rPr lang="ru-RU" sz="2000" dirty="0" err="1"/>
              <a:t>ідентифікації</a:t>
            </a:r>
            <a:r>
              <a:rPr lang="ru-RU" sz="2000" dirty="0"/>
              <a:t> при </a:t>
            </a:r>
            <a:r>
              <a:rPr lang="ru-RU" sz="2000" dirty="0" err="1"/>
              <a:t>впізнанні</a:t>
            </a:r>
            <a:r>
              <a:rPr lang="ru-RU" sz="2000" dirty="0"/>
              <a:t>.</a:t>
            </a:r>
            <a:endParaRPr lang="en-US" sz="2000" dirty="0"/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Тактична </a:t>
            </a:r>
            <a:r>
              <a:rPr lang="ru-RU" sz="2000" dirty="0" err="1"/>
              <a:t>необхідність</a:t>
            </a:r>
            <a:r>
              <a:rPr lang="ru-RU" sz="2000" dirty="0"/>
              <a:t> </a:t>
            </a:r>
            <a:r>
              <a:rPr lang="ru-RU" sz="2000" b="1" dirty="0" err="1"/>
              <a:t>проведення</a:t>
            </a:r>
            <a:r>
              <a:rPr lang="ru-RU" sz="2000" b="1" dirty="0"/>
              <a:t> </a:t>
            </a:r>
            <a:r>
              <a:rPr lang="ru-RU" sz="2000" b="1" dirty="0" err="1"/>
              <a:t>попереднього</a:t>
            </a:r>
            <a:r>
              <a:rPr lang="ru-RU" sz="2000" b="1" dirty="0"/>
              <a:t> </a:t>
            </a:r>
            <a:r>
              <a:rPr lang="ru-RU" sz="2000" b="1" dirty="0" err="1"/>
              <a:t>допиту</a:t>
            </a:r>
            <a:r>
              <a:rPr lang="ru-RU" sz="2000" b="1" dirty="0"/>
              <a:t> перед </a:t>
            </a:r>
            <a:r>
              <a:rPr lang="ru-RU" sz="2000" b="1" dirty="0" err="1"/>
              <a:t>впізнанням</a:t>
            </a:r>
            <a:r>
              <a:rPr lang="ru-RU" sz="2000" dirty="0"/>
              <a:t>, </a:t>
            </a:r>
            <a:r>
              <a:rPr lang="ru-RU" sz="2000" dirty="0" err="1"/>
              <a:t>регламентована</a:t>
            </a:r>
            <a:r>
              <a:rPr lang="ru-RU" sz="2000" dirty="0"/>
              <a:t> у КПК, і </a:t>
            </a:r>
            <a:r>
              <a:rPr lang="ru-RU" sz="2000" dirty="0" err="1"/>
              <a:t>пояснюється</a:t>
            </a:r>
            <a:r>
              <a:rPr lang="ru-RU" sz="2000" dirty="0"/>
              <a:t>, </a:t>
            </a:r>
            <a:r>
              <a:rPr lang="ru-RU" sz="2000" dirty="0" err="1"/>
              <a:t>по-перше</a:t>
            </a:r>
            <a:r>
              <a:rPr lang="ru-RU" sz="2000" dirty="0"/>
              <a:t>, </a:t>
            </a:r>
            <a:r>
              <a:rPr lang="ru-RU" sz="2000" dirty="0" err="1"/>
              <a:t>важливістю</a:t>
            </a:r>
            <a:r>
              <a:rPr lang="ru-RU" sz="2000" dirty="0"/>
              <a:t> </a:t>
            </a:r>
            <a:r>
              <a:rPr lang="ru-RU" sz="2000" dirty="0" err="1"/>
              <a:t>одержання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про </a:t>
            </a:r>
            <a:r>
              <a:rPr lang="ru-RU" sz="2000" dirty="0" err="1"/>
              <a:t>запам’ятоване</a:t>
            </a:r>
            <a:r>
              <a:rPr lang="ru-RU" sz="2000" dirty="0"/>
              <a:t>; </a:t>
            </a:r>
            <a:r>
              <a:rPr lang="ru-RU" sz="2000" dirty="0" err="1"/>
              <a:t>по-друге</a:t>
            </a:r>
            <a:r>
              <a:rPr lang="ru-RU" sz="2000" dirty="0"/>
              <a:t>, </a:t>
            </a:r>
            <a:r>
              <a:rPr lang="ru-RU" sz="2000" dirty="0" err="1"/>
              <a:t>необхідністю</a:t>
            </a:r>
            <a:r>
              <a:rPr lang="ru-RU" sz="2000" dirty="0"/>
              <a:t> </a:t>
            </a:r>
            <a:r>
              <a:rPr lang="ru-RU" sz="2000" dirty="0" err="1"/>
              <a:t>фіксації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 про </a:t>
            </a:r>
            <a:r>
              <a:rPr lang="ru-RU" sz="2000" dirty="0" err="1"/>
              <a:t>сприйнятий</a:t>
            </a:r>
            <a:r>
              <a:rPr lang="ru-RU" sz="2000" dirty="0"/>
              <a:t> образ </a:t>
            </a:r>
            <a:r>
              <a:rPr lang="ru-RU" sz="2000" dirty="0" err="1"/>
              <a:t>із</a:t>
            </a:r>
            <a:r>
              <a:rPr lang="ru-RU" sz="2000" dirty="0"/>
              <a:t> метою </a:t>
            </a:r>
            <a:r>
              <a:rPr lang="ru-RU" sz="2000" dirty="0" err="1"/>
              <a:t>гарантії</a:t>
            </a:r>
            <a:r>
              <a:rPr lang="ru-RU" sz="2000" dirty="0"/>
              <a:t> </a:t>
            </a:r>
            <a:r>
              <a:rPr lang="ru-RU" sz="2000" dirty="0" err="1"/>
              <a:t>правильності</a:t>
            </a:r>
            <a:r>
              <a:rPr lang="ru-RU" sz="2000" dirty="0"/>
              <a:t> та </a:t>
            </a:r>
            <a:r>
              <a:rPr lang="ru-RU" sz="2000" dirty="0" err="1"/>
              <a:t>об’єктивності</a:t>
            </a:r>
            <a:r>
              <a:rPr lang="ru-RU" sz="2000" dirty="0"/>
              <a:t> </a:t>
            </a:r>
            <a:r>
              <a:rPr lang="ru-RU" sz="2000" dirty="0" err="1"/>
              <a:t>майбутнього</a:t>
            </a:r>
            <a:r>
              <a:rPr lang="ru-RU" sz="2000" dirty="0"/>
              <a:t> </a:t>
            </a:r>
            <a:r>
              <a:rPr lang="ru-RU" sz="2000" dirty="0" err="1"/>
              <a:t>впізнання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Вимога</a:t>
            </a:r>
            <a:r>
              <a:rPr lang="ru-RU" sz="2000" dirty="0"/>
              <a:t> про </a:t>
            </a:r>
            <a:r>
              <a:rPr lang="ru-RU" sz="2000" b="1" dirty="0" err="1"/>
              <a:t>певну</a:t>
            </a:r>
            <a:r>
              <a:rPr lang="ru-RU" sz="2000" b="1" dirty="0"/>
              <a:t> </a:t>
            </a:r>
            <a:r>
              <a:rPr lang="ru-RU" sz="2000" b="1" dirty="0" err="1"/>
              <a:t>кількість</a:t>
            </a:r>
            <a:r>
              <a:rPr lang="ru-RU" sz="2000" b="1" dirty="0"/>
              <a:t> </a:t>
            </a:r>
            <a:r>
              <a:rPr lang="ru-RU" sz="2000" b="1" dirty="0" err="1"/>
              <a:t>об’єктів</a:t>
            </a:r>
            <a:r>
              <a:rPr lang="ru-RU" sz="2000" b="1" dirty="0"/>
              <a:t> (</a:t>
            </a:r>
            <a:r>
              <a:rPr lang="ru-RU" sz="2000" b="1" dirty="0" err="1"/>
              <a:t>осіб</a:t>
            </a:r>
            <a:r>
              <a:rPr lang="ru-RU" sz="2000" b="1" dirty="0"/>
              <a:t>)</a:t>
            </a:r>
            <a:r>
              <a:rPr lang="ru-RU" sz="2000" dirty="0"/>
              <a:t>, яка </a:t>
            </a:r>
            <a:r>
              <a:rPr lang="ru-RU" sz="2000" dirty="0" err="1"/>
              <a:t>створює</a:t>
            </a:r>
            <a:r>
              <a:rPr lang="ru-RU" sz="2000" dirty="0"/>
              <a:t> </a:t>
            </a:r>
            <a:r>
              <a:rPr lang="ru-RU" sz="2000" dirty="0" err="1"/>
              <a:t>оптимальні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для </a:t>
            </a:r>
            <a:r>
              <a:rPr lang="ru-RU" sz="2000" dirty="0" err="1"/>
              <a:t>впізнання</a:t>
            </a:r>
            <a:r>
              <a:rPr lang="ru-RU" sz="2000" dirty="0"/>
              <a:t> </a:t>
            </a:r>
            <a:r>
              <a:rPr lang="ru-RU" sz="2000" dirty="0" err="1"/>
              <a:t>пред’явленого</a:t>
            </a:r>
            <a:r>
              <a:rPr lang="ru-RU" sz="2000" dirty="0"/>
              <a:t> (не </a:t>
            </a:r>
            <a:r>
              <a:rPr lang="ru-RU" sz="2000" dirty="0" err="1"/>
              <a:t>менше</a:t>
            </a:r>
            <a:r>
              <a:rPr lang="ru-RU" sz="2000" dirty="0"/>
              <a:t> 3-х, </a:t>
            </a:r>
            <a:r>
              <a:rPr lang="ru-RU" sz="2000" dirty="0" err="1"/>
              <a:t>однак</a:t>
            </a:r>
            <a:r>
              <a:rPr lang="ru-RU" sz="2000" dirty="0"/>
              <a:t> не </a:t>
            </a:r>
            <a:r>
              <a:rPr lang="ru-RU" sz="2000" dirty="0" err="1"/>
              <a:t>значно</a:t>
            </a:r>
            <a:r>
              <a:rPr lang="ru-RU" sz="2000" dirty="0"/>
              <a:t> </a:t>
            </a:r>
            <a:r>
              <a:rPr lang="ru-RU" sz="2000" dirty="0" err="1"/>
              <a:t>перевищує</a:t>
            </a:r>
            <a:r>
              <a:rPr lang="ru-RU" sz="2000" dirty="0"/>
              <a:t> </a:t>
            </a:r>
            <a:r>
              <a:rPr lang="ru-RU" sz="2000" dirty="0" err="1"/>
              <a:t>цю</a:t>
            </a:r>
            <a:r>
              <a:rPr lang="ru-RU" sz="2000" dirty="0"/>
              <a:t> </a:t>
            </a:r>
            <a:r>
              <a:rPr lang="ru-RU" sz="2000" dirty="0" err="1"/>
              <a:t>кількість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не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розосередження</a:t>
            </a:r>
            <a:r>
              <a:rPr lang="ru-RU" sz="2000" dirty="0"/>
              <a:t> </a:t>
            </a:r>
            <a:r>
              <a:rPr lang="ru-RU" sz="2000" dirty="0" err="1"/>
              <a:t>уваги</a:t>
            </a:r>
            <a:r>
              <a:rPr lang="ru-RU" sz="2000" dirty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Доказова</a:t>
            </a:r>
            <a:r>
              <a:rPr lang="ru-RU" sz="2000" dirty="0"/>
              <a:t> </a:t>
            </a:r>
            <a:r>
              <a:rPr lang="ru-RU" sz="2000" dirty="0" err="1"/>
              <a:t>цінність</a:t>
            </a:r>
            <a:r>
              <a:rPr lang="ru-RU" sz="2000" dirty="0"/>
              <a:t>, </a:t>
            </a:r>
            <a:r>
              <a:rPr lang="ru-RU" sz="2000" dirty="0" err="1"/>
              <a:t>вірогідність</a:t>
            </a:r>
            <a:r>
              <a:rPr lang="ru-RU" sz="2000" dirty="0"/>
              <a:t> </a:t>
            </a:r>
            <a:r>
              <a:rPr lang="ru-RU" sz="2000" dirty="0" err="1"/>
              <a:t>результатів</a:t>
            </a:r>
            <a:r>
              <a:rPr lang="ru-RU" sz="2000" dirty="0"/>
              <a:t> </a:t>
            </a:r>
            <a:r>
              <a:rPr lang="ru-RU" sz="2000" dirty="0" err="1"/>
              <a:t>упізнання</a:t>
            </a:r>
            <a:r>
              <a:rPr lang="ru-RU" sz="2000" dirty="0"/>
              <a:t> </a:t>
            </a:r>
            <a:r>
              <a:rPr lang="ru-RU" sz="2000" dirty="0" err="1"/>
              <a:t>визначаються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місцем</a:t>
            </a:r>
            <a:r>
              <a:rPr lang="ru-RU" sz="2000" dirty="0"/>
              <a:t> і </a:t>
            </a:r>
            <a:r>
              <a:rPr lang="ru-RU" sz="2000" dirty="0" err="1"/>
              <a:t>співвідносністю</a:t>
            </a:r>
            <a:r>
              <a:rPr lang="ru-RU" sz="2000" dirty="0"/>
              <a:t> з </a:t>
            </a:r>
            <a:r>
              <a:rPr lang="ru-RU" sz="2000" dirty="0" err="1"/>
              <a:t>іншими</a:t>
            </a:r>
            <a:r>
              <a:rPr lang="ru-RU" sz="2000" dirty="0"/>
              <a:t> </a:t>
            </a:r>
            <a:r>
              <a:rPr lang="ru-RU" sz="2000" dirty="0" err="1"/>
              <a:t>доказами</a:t>
            </a:r>
            <a:r>
              <a:rPr lang="ru-RU" sz="2000" dirty="0"/>
              <a:t> у </a:t>
            </a:r>
            <a:r>
              <a:rPr lang="ru-RU" sz="2000" dirty="0" err="1"/>
              <a:t>справі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8244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22938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Психологія</a:t>
            </a:r>
            <a:r>
              <a:rPr lang="ru-RU" sz="2400" b="1" dirty="0"/>
              <a:t> </a:t>
            </a:r>
            <a:r>
              <a:rPr lang="ru-RU" sz="2400" b="1" dirty="0" err="1"/>
              <a:t>відтворення</a:t>
            </a:r>
            <a:r>
              <a:rPr lang="ru-RU" sz="2400" b="1" dirty="0"/>
              <a:t> обстановки та </a:t>
            </a:r>
            <a:r>
              <a:rPr lang="ru-RU" sz="2400" b="1" dirty="0" err="1"/>
              <a:t>обставин</a:t>
            </a:r>
            <a:r>
              <a:rPr lang="ru-RU" sz="2400" b="1" dirty="0"/>
              <a:t> </a:t>
            </a:r>
            <a:r>
              <a:rPr lang="ru-RU" sz="2400" b="1" dirty="0" err="1"/>
              <a:t>події</a:t>
            </a:r>
            <a:endParaRPr lang="ru-RU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79CFD-A794-7B2D-03B5-5E9FD6AA37B2}"/>
              </a:ext>
            </a:extLst>
          </p:cNvPr>
          <p:cNvSpPr txBox="1"/>
          <p:nvPr/>
        </p:nvSpPr>
        <p:spPr>
          <a:xfrm>
            <a:off x="307258" y="927477"/>
            <a:ext cx="852948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/>
              <a:t>Слідчий</a:t>
            </a:r>
            <a:r>
              <a:rPr lang="ru-RU" sz="2000" b="1" dirty="0"/>
              <a:t> </a:t>
            </a:r>
            <a:r>
              <a:rPr lang="ru-RU" sz="2000" b="1" dirty="0" err="1"/>
              <a:t>експеримент</a:t>
            </a:r>
            <a:r>
              <a:rPr lang="ru-RU" sz="2000" b="1" dirty="0"/>
              <a:t> </a:t>
            </a:r>
            <a:r>
              <a:rPr lang="ru-RU" sz="2000" dirty="0"/>
              <a:t>— </a:t>
            </a:r>
            <a:r>
              <a:rPr lang="ru-RU" sz="2000" dirty="0" err="1"/>
              <a:t>слідча</a:t>
            </a:r>
            <a:r>
              <a:rPr lang="ru-RU" sz="2000" dirty="0"/>
              <a:t> </a:t>
            </a:r>
            <a:r>
              <a:rPr lang="ru-RU" sz="2000" dirty="0" err="1"/>
              <a:t>дія</a:t>
            </a:r>
            <a:r>
              <a:rPr lang="ru-RU" sz="2000" dirty="0"/>
              <a:t>, яка </a:t>
            </a:r>
            <a:r>
              <a:rPr lang="ru-RU" sz="2000" dirty="0" err="1"/>
              <a:t>полягає</a:t>
            </a:r>
            <a:r>
              <a:rPr lang="ru-RU" sz="2000" dirty="0"/>
              <a:t> у </a:t>
            </a:r>
            <a:r>
              <a:rPr lang="ru-RU" sz="2000" dirty="0" err="1"/>
              <a:t>проведенні</a:t>
            </a:r>
            <a:r>
              <a:rPr lang="ru-RU" sz="2000" dirty="0"/>
              <a:t> </a:t>
            </a:r>
            <a:r>
              <a:rPr lang="ru-RU" sz="2000" dirty="0" err="1"/>
              <a:t>спеціальних</a:t>
            </a:r>
            <a:r>
              <a:rPr lang="ru-RU" sz="2000" dirty="0"/>
              <a:t> </a:t>
            </a:r>
            <a:r>
              <a:rPr lang="ru-RU" sz="2000" dirty="0" err="1"/>
              <a:t>дослідів</a:t>
            </a:r>
            <a:r>
              <a:rPr lang="ru-RU" sz="2000" dirty="0"/>
              <a:t> з метою </a:t>
            </a:r>
            <a:r>
              <a:rPr lang="ru-RU" sz="2000" dirty="0" err="1"/>
              <a:t>перевірки</a:t>
            </a:r>
            <a:r>
              <a:rPr lang="ru-RU" sz="2000" dirty="0"/>
              <a:t> </a:t>
            </a:r>
            <a:r>
              <a:rPr lang="ru-RU" sz="2000" dirty="0" err="1"/>
              <a:t>зібраних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, </a:t>
            </a:r>
            <a:r>
              <a:rPr lang="ru-RU" sz="2000" dirty="0" err="1"/>
              <a:t>одержання</a:t>
            </a:r>
            <a:r>
              <a:rPr lang="ru-RU" sz="2000" dirty="0"/>
              <a:t> </a:t>
            </a:r>
            <a:r>
              <a:rPr lang="ru-RU" sz="2000" dirty="0" err="1"/>
              <a:t>нових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, </a:t>
            </a:r>
            <a:r>
              <a:rPr lang="ru-RU" sz="2000" dirty="0" err="1"/>
              <a:t>перевірки</a:t>
            </a:r>
            <a:r>
              <a:rPr lang="ru-RU" sz="2000" dirty="0"/>
              <a:t> і </a:t>
            </a:r>
            <a:r>
              <a:rPr lang="ru-RU" sz="2000" dirty="0" err="1"/>
              <a:t>оцінки</a:t>
            </a:r>
            <a:r>
              <a:rPr lang="ru-RU" sz="2000" dirty="0"/>
              <a:t> </a:t>
            </a:r>
            <a:r>
              <a:rPr lang="ru-RU" sz="2000" dirty="0" err="1"/>
              <a:t>слідчих</a:t>
            </a:r>
            <a:r>
              <a:rPr lang="ru-RU" sz="2000" dirty="0"/>
              <a:t> </a:t>
            </a:r>
            <a:r>
              <a:rPr lang="ru-RU" sz="2000" dirty="0" err="1"/>
              <a:t>версій</a:t>
            </a:r>
            <a:r>
              <a:rPr lang="ru-RU" sz="2000" dirty="0"/>
              <a:t> про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існування</a:t>
            </a:r>
            <a:r>
              <a:rPr lang="ru-RU" sz="2000" dirty="0"/>
              <a:t> тих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фактів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для </a:t>
            </a:r>
            <a:r>
              <a:rPr lang="ru-RU" sz="2000" dirty="0" err="1"/>
              <a:t>розслідування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До </a:t>
            </a:r>
            <a:r>
              <a:rPr lang="ru-RU" sz="2000" dirty="0" err="1"/>
              <a:t>психологічної</a:t>
            </a:r>
            <a:r>
              <a:rPr lang="ru-RU" sz="2000" dirty="0"/>
              <a:t> характеристики </a:t>
            </a:r>
            <a:r>
              <a:rPr lang="ru-RU" sz="2000" dirty="0" err="1"/>
              <a:t>слідчого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 належать </a:t>
            </a:r>
            <a:r>
              <a:rPr lang="ru-RU" sz="2000" dirty="0" err="1"/>
              <a:t>дані</a:t>
            </a:r>
            <a:r>
              <a:rPr lang="ru-RU" sz="2000" dirty="0"/>
              <a:t> обстановки та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відтворити</a:t>
            </a:r>
            <a:r>
              <a:rPr lang="ru-RU" sz="2000" dirty="0"/>
              <a:t> </a:t>
            </a:r>
            <a:r>
              <a:rPr lang="ru-RU" sz="2000" dirty="0" err="1"/>
              <a:t>емоційний</a:t>
            </a:r>
            <a:r>
              <a:rPr lang="ru-RU" sz="2000" dirty="0"/>
              <a:t> стан особи у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 err="1"/>
              <a:t>Відтворення</a:t>
            </a:r>
            <a:r>
              <a:rPr lang="ru-RU" sz="2000" b="1" dirty="0"/>
              <a:t> (</a:t>
            </a:r>
            <a:r>
              <a:rPr lang="ru-RU" sz="2000" b="1" dirty="0" err="1"/>
              <a:t>реконструкція</a:t>
            </a:r>
            <a:r>
              <a:rPr lang="ru-RU" sz="2000" b="1" dirty="0"/>
              <a:t>) обстановки </a:t>
            </a:r>
            <a:r>
              <a:rPr lang="ru-RU" sz="2000" b="1" dirty="0" err="1"/>
              <a:t>події</a:t>
            </a:r>
            <a:r>
              <a:rPr lang="ru-RU" sz="2000" b="1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характер </a:t>
            </a:r>
            <a:r>
              <a:rPr lang="ru-RU" sz="2000" dirty="0" err="1"/>
              <a:t>істотного</a:t>
            </a:r>
            <a:r>
              <a:rPr lang="ru-RU" sz="2000" dirty="0"/>
              <a:t> </a:t>
            </a:r>
            <a:r>
              <a:rPr lang="ru-RU" sz="2000" dirty="0" err="1"/>
              <a:t>наближення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дає</a:t>
            </a:r>
            <a:r>
              <a:rPr lang="ru-RU" sz="2000" dirty="0"/>
              <a:t> </a:t>
            </a:r>
            <a:r>
              <a:rPr lang="ru-RU" sz="2000" dirty="0" err="1"/>
              <a:t>змогу</a:t>
            </a:r>
            <a:r>
              <a:rPr lang="ru-RU" sz="2000" dirty="0"/>
              <a:t> </a:t>
            </a:r>
            <a:r>
              <a:rPr lang="ru-RU" sz="2000" dirty="0" err="1"/>
              <a:t>створювати</a:t>
            </a:r>
            <a:r>
              <a:rPr lang="ru-RU" sz="2000" dirty="0"/>
              <a:t> </a:t>
            </a:r>
            <a:r>
              <a:rPr lang="ru-RU" sz="2000" dirty="0" err="1"/>
              <a:t>об’єктивно</a:t>
            </a:r>
            <a:r>
              <a:rPr lang="ru-RU" sz="2000" dirty="0"/>
              <a:t> </a:t>
            </a:r>
            <a:r>
              <a:rPr lang="ru-RU" sz="2000" dirty="0" err="1"/>
              <a:t>необхідні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для </a:t>
            </a:r>
            <a:r>
              <a:rPr lang="ru-RU" sz="2000" dirty="0" err="1"/>
              <a:t>експерименту</a:t>
            </a:r>
            <a:r>
              <a:rPr lang="ru-RU" sz="2000" dirty="0"/>
              <a:t>. </a:t>
            </a:r>
            <a:r>
              <a:rPr lang="ru-RU" sz="2000" dirty="0" err="1"/>
              <a:t>Психологічною</a:t>
            </a:r>
            <a:r>
              <a:rPr lang="ru-RU" sz="2000" dirty="0"/>
              <a:t> основою такого </a:t>
            </a:r>
            <a:r>
              <a:rPr lang="ru-RU" sz="2000" dirty="0" err="1"/>
              <a:t>відтворення</a:t>
            </a:r>
            <a:r>
              <a:rPr lang="ru-RU" sz="2000" dirty="0"/>
              <a:t> є </a:t>
            </a:r>
            <a:r>
              <a:rPr lang="ru-RU" sz="2000" dirty="0" err="1"/>
              <a:t>моделювання</a:t>
            </a:r>
            <a:r>
              <a:rPr lang="ru-RU" sz="2000" dirty="0"/>
              <a:t> обстановки, реально і </a:t>
            </a:r>
            <a:r>
              <a:rPr lang="ru-RU" sz="2000" dirty="0" err="1"/>
              <a:t>психологічно</a:t>
            </a:r>
            <a:r>
              <a:rPr lang="ru-RU" sz="2000" dirty="0"/>
              <a:t> (у </a:t>
            </a:r>
            <a:r>
              <a:rPr lang="ru-RU" sz="2000" dirty="0" err="1"/>
              <a:t>плані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оцінки</a:t>
            </a:r>
            <a:r>
              <a:rPr lang="ru-RU" sz="2000" dirty="0"/>
              <a:t> </a:t>
            </a:r>
            <a:r>
              <a:rPr lang="ru-RU" sz="2000" dirty="0" err="1"/>
              <a:t>учасником</a:t>
            </a:r>
            <a:r>
              <a:rPr lang="ru-RU" sz="2000" dirty="0"/>
              <a:t>) </a:t>
            </a:r>
            <a:r>
              <a:rPr lang="ru-RU" sz="2000" dirty="0" err="1"/>
              <a:t>необхідної</a:t>
            </a:r>
            <a:r>
              <a:rPr lang="ru-RU" sz="2000" dirty="0"/>
              <a:t> для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є </a:t>
            </a:r>
            <a:r>
              <a:rPr lang="ru-RU" sz="2000" dirty="0" err="1"/>
              <a:t>необхідною</a:t>
            </a:r>
            <a:r>
              <a:rPr lang="ru-RU" sz="2000" dirty="0"/>
              <a:t> </a:t>
            </a:r>
            <a:r>
              <a:rPr lang="ru-RU" sz="2000" dirty="0" err="1"/>
              <a:t>умову</a:t>
            </a:r>
            <a:r>
              <a:rPr lang="ru-RU" sz="2000" dirty="0"/>
              <a:t> </a:t>
            </a:r>
            <a:r>
              <a:rPr lang="ru-RU" sz="2000" b="1" dirty="0" err="1"/>
              <a:t>відтворення</a:t>
            </a:r>
            <a:r>
              <a:rPr lang="ru-RU" sz="2000" b="1" dirty="0"/>
              <a:t> </a:t>
            </a:r>
            <a:r>
              <a:rPr lang="ru-RU" sz="2000" b="1" dirty="0" err="1"/>
              <a:t>психологічного</a:t>
            </a:r>
            <a:r>
              <a:rPr lang="ru-RU" sz="2000" b="1" dirty="0"/>
              <a:t> стану особи</a:t>
            </a:r>
            <a:r>
              <a:rPr lang="ru-RU" sz="2000" dirty="0"/>
              <a:t>, </a:t>
            </a:r>
            <a:r>
              <a:rPr lang="ru-RU" sz="2000" dirty="0" err="1"/>
              <a:t>дії</a:t>
            </a:r>
            <a:r>
              <a:rPr lang="ru-RU" sz="2000" dirty="0"/>
              <a:t>, </a:t>
            </a:r>
            <a:r>
              <a:rPr lang="ru-RU" sz="2000" dirty="0" err="1"/>
              <a:t>здатності</a:t>
            </a:r>
            <a:r>
              <a:rPr lang="ru-RU" sz="2000" dirty="0"/>
              <a:t> та </a:t>
            </a:r>
            <a:r>
              <a:rPr lang="ru-RU" sz="2000" dirty="0" err="1"/>
              <a:t>можливості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перевіряються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експерименту</a:t>
            </a:r>
            <a:r>
              <a:rPr lang="ru-RU" sz="2000" dirty="0"/>
              <a:t>. </a:t>
            </a:r>
            <a:r>
              <a:rPr lang="ru-RU" sz="2000" dirty="0" err="1"/>
              <a:t>Певні</a:t>
            </a:r>
            <a:r>
              <a:rPr lang="ru-RU" sz="2000" dirty="0"/>
              <a:t> </a:t>
            </a:r>
            <a:r>
              <a:rPr lang="ru-RU" sz="2000" dirty="0" err="1"/>
              <a:t>передумови</a:t>
            </a:r>
            <a:r>
              <a:rPr lang="ru-RU" sz="2000" dirty="0"/>
              <a:t> для </a:t>
            </a:r>
            <a:r>
              <a:rPr lang="ru-RU" sz="2000" dirty="0" err="1"/>
              <a:t>формування</a:t>
            </a:r>
            <a:r>
              <a:rPr lang="ru-RU" sz="2000" dirty="0"/>
              <a:t> </a:t>
            </a:r>
            <a:r>
              <a:rPr lang="ru-RU" sz="2000" dirty="0" err="1"/>
              <a:t>схожого</a:t>
            </a:r>
            <a:r>
              <a:rPr lang="ru-RU" sz="2000" dirty="0"/>
              <a:t> </a:t>
            </a:r>
            <a:r>
              <a:rPr lang="ru-RU" sz="2000" dirty="0" err="1"/>
              <a:t>психічного</a:t>
            </a:r>
            <a:r>
              <a:rPr lang="ru-RU" sz="2000" dirty="0"/>
              <a:t> стану </a:t>
            </a:r>
            <a:r>
              <a:rPr lang="ru-RU" sz="2000" dirty="0" err="1"/>
              <a:t>моделюються</a:t>
            </a:r>
            <a:r>
              <a:rPr lang="ru-RU" sz="2000" dirty="0"/>
              <a:t> </a:t>
            </a:r>
            <a:r>
              <a:rPr lang="ru-RU" sz="2000" dirty="0" err="1"/>
              <a:t>відновленням</a:t>
            </a:r>
            <a:r>
              <a:rPr lang="ru-RU" sz="2000" dirty="0"/>
              <a:t> обстановки </a:t>
            </a:r>
            <a:r>
              <a:rPr lang="ru-RU" sz="2000" dirty="0" err="1"/>
              <a:t>події</a:t>
            </a:r>
            <a:r>
              <a:rPr lang="ru-RU" sz="2000" dirty="0"/>
              <a:t>, </a:t>
            </a:r>
            <a:r>
              <a:rPr lang="ru-RU" sz="2000" dirty="0" err="1"/>
              <a:t>прибуттям</a:t>
            </a:r>
            <a:r>
              <a:rPr lang="ru-RU" sz="2000" dirty="0"/>
              <a:t> на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, </a:t>
            </a:r>
            <a:r>
              <a:rPr lang="ru-RU" sz="2000" dirty="0" err="1"/>
              <a:t>проведенням</a:t>
            </a:r>
            <a:r>
              <a:rPr lang="ru-RU" sz="2000" dirty="0"/>
              <a:t> </a:t>
            </a:r>
            <a:r>
              <a:rPr lang="ru-RU" sz="2000" dirty="0" err="1"/>
              <a:t>дослідів</a:t>
            </a:r>
            <a:r>
              <a:rPr lang="ru-RU" sz="2000" dirty="0"/>
              <a:t>, </a:t>
            </a:r>
            <a:r>
              <a:rPr lang="ru-RU" sz="2000" dirty="0" err="1"/>
              <a:t>пов’язаних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цією</a:t>
            </a:r>
            <a:r>
              <a:rPr lang="ru-RU" sz="2000" dirty="0"/>
              <a:t> </a:t>
            </a:r>
            <a:r>
              <a:rPr lang="ru-RU" sz="2000" dirty="0" err="1"/>
              <a:t>подією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3876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62585F-1281-B8BD-63C3-085995F6DDE7}"/>
              </a:ext>
            </a:extLst>
          </p:cNvPr>
          <p:cNvSpPr txBox="1"/>
          <p:nvPr/>
        </p:nvSpPr>
        <p:spPr>
          <a:xfrm>
            <a:off x="496529" y="229386"/>
            <a:ext cx="81509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79CFD-A794-7B2D-03B5-5E9FD6AA37B2}"/>
              </a:ext>
            </a:extLst>
          </p:cNvPr>
          <p:cNvSpPr txBox="1"/>
          <p:nvPr/>
        </p:nvSpPr>
        <p:spPr>
          <a:xfrm>
            <a:off x="496529" y="538876"/>
            <a:ext cx="8261555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Оцінна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слідчого</a:t>
            </a:r>
            <a:r>
              <a:rPr lang="ru-RU" sz="2000" dirty="0"/>
              <a:t>, </a:t>
            </a:r>
            <a:r>
              <a:rPr lang="ru-RU" sz="2000" dirty="0" err="1"/>
              <a:t>здійснювана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, </a:t>
            </a:r>
            <a:r>
              <a:rPr lang="ru-RU" sz="2000" dirty="0" err="1"/>
              <a:t>складається</a:t>
            </a:r>
            <a:r>
              <a:rPr lang="ru-RU" sz="2000" dirty="0"/>
              <a:t> з </a:t>
            </a:r>
            <a:r>
              <a:rPr lang="ru-RU" sz="2000" dirty="0" err="1"/>
              <a:t>трьох</a:t>
            </a:r>
            <a:r>
              <a:rPr lang="ru-RU" sz="2000" dirty="0"/>
              <a:t> </a:t>
            </a:r>
            <a:r>
              <a:rPr lang="ru-RU" sz="2000" dirty="0" err="1"/>
              <a:t>етапів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відповідають</a:t>
            </a:r>
            <a:r>
              <a:rPr lang="ru-RU" sz="2000" dirty="0"/>
              <a:t> </a:t>
            </a:r>
            <a:r>
              <a:rPr lang="ru-RU" sz="2000" dirty="0" err="1"/>
              <a:t>етапам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. </a:t>
            </a:r>
          </a:p>
          <a:p>
            <a:pPr algn="just"/>
            <a:r>
              <a:rPr lang="ru-RU" sz="2000" b="1" dirty="0"/>
              <a:t>Першим </a:t>
            </a:r>
            <a:r>
              <a:rPr lang="ru-RU" sz="2000" b="1" dirty="0" err="1"/>
              <a:t>етапом</a:t>
            </a:r>
            <a:r>
              <a:rPr lang="ru-RU" sz="2000" b="1" dirty="0"/>
              <a:t> </a:t>
            </a:r>
            <a:r>
              <a:rPr lang="ru-RU" sz="2000" dirty="0"/>
              <a:t>є </a:t>
            </a:r>
            <a:r>
              <a:rPr lang="ru-RU" sz="2000" dirty="0" err="1"/>
              <a:t>оцінка</a:t>
            </a:r>
            <a:r>
              <a:rPr lang="ru-RU" sz="2000" dirty="0"/>
              <a:t> </a:t>
            </a:r>
            <a:r>
              <a:rPr lang="ru-RU" sz="2000" dirty="0" err="1"/>
              <a:t>можливостей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, </a:t>
            </a:r>
          </a:p>
          <a:p>
            <a:pPr algn="just"/>
            <a:r>
              <a:rPr lang="ru-RU" sz="2000" b="1" dirty="0"/>
              <a:t>другим</a:t>
            </a:r>
            <a:r>
              <a:rPr lang="ru-RU" sz="2000" dirty="0"/>
              <a:t> — </a:t>
            </a:r>
            <a:r>
              <a:rPr lang="ru-RU" sz="2000" dirty="0" err="1"/>
              <a:t>оцінка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перебігу</a:t>
            </a:r>
            <a:r>
              <a:rPr lang="ru-RU" sz="2000" dirty="0"/>
              <a:t>, </a:t>
            </a:r>
            <a:r>
              <a:rPr lang="ru-RU" sz="2000" dirty="0" err="1"/>
              <a:t>сутності</a:t>
            </a:r>
            <a:r>
              <a:rPr lang="ru-RU" sz="2000" dirty="0"/>
              <a:t> та </a:t>
            </a:r>
            <a:r>
              <a:rPr lang="ru-RU" sz="2000" dirty="0" err="1"/>
              <a:t>варіантності</a:t>
            </a:r>
            <a:r>
              <a:rPr lang="ru-RU" sz="2000" dirty="0"/>
              <a:t> </a:t>
            </a:r>
            <a:r>
              <a:rPr lang="ru-RU" sz="2000" dirty="0" err="1"/>
              <a:t>дослідів</a:t>
            </a:r>
            <a:r>
              <a:rPr lang="ru-RU" sz="2000" dirty="0"/>
              <a:t>, </a:t>
            </a:r>
          </a:p>
          <a:p>
            <a:pPr algn="just"/>
            <a:r>
              <a:rPr lang="ru-RU" sz="2000" b="1" dirty="0" err="1"/>
              <a:t>третім</a:t>
            </a:r>
            <a:r>
              <a:rPr lang="ru-RU" sz="2000" dirty="0"/>
              <a:t> — </a:t>
            </a:r>
            <a:r>
              <a:rPr lang="ru-RU" sz="2000" dirty="0" err="1"/>
              <a:t>оцінка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результатів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Результати</a:t>
            </a:r>
            <a:r>
              <a:rPr lang="ru-RU" sz="2000" dirty="0"/>
              <a:t> </a:t>
            </a:r>
            <a:r>
              <a:rPr lang="ru-RU" sz="2000" dirty="0" err="1"/>
              <a:t>слідчого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 </a:t>
            </a:r>
            <a:r>
              <a:rPr lang="ru-RU" sz="2000" dirty="0" err="1"/>
              <a:t>традиційно</a:t>
            </a:r>
            <a:r>
              <a:rPr lang="ru-RU" sz="2000" dirty="0"/>
              <a:t> </a:t>
            </a:r>
            <a:r>
              <a:rPr lang="ru-RU" sz="2000" dirty="0" err="1"/>
              <a:t>розглядаються</a:t>
            </a:r>
            <a:r>
              <a:rPr lang="ru-RU" sz="2000" dirty="0"/>
              <a:t> як </a:t>
            </a:r>
            <a:r>
              <a:rPr lang="ru-RU" sz="2000" b="1" dirty="0" err="1"/>
              <a:t>позитивні</a:t>
            </a:r>
            <a:r>
              <a:rPr lang="ru-RU" sz="2000" b="1" dirty="0"/>
              <a:t> </a:t>
            </a:r>
            <a:r>
              <a:rPr lang="ru-RU" sz="2000" dirty="0"/>
              <a:t>і </a:t>
            </a:r>
            <a:r>
              <a:rPr lang="ru-RU" sz="2000" b="1" dirty="0" err="1"/>
              <a:t>негативні</a:t>
            </a:r>
            <a:r>
              <a:rPr lang="ru-RU" sz="2000" b="1" dirty="0"/>
              <a:t>.</a:t>
            </a:r>
            <a:r>
              <a:rPr lang="ru-RU" sz="2000" dirty="0"/>
              <a:t> </a:t>
            </a:r>
            <a:r>
              <a:rPr lang="ru-RU" sz="2000" dirty="0" err="1"/>
              <a:t>Ступінь</a:t>
            </a:r>
            <a:r>
              <a:rPr lang="ru-RU" sz="2000" dirty="0"/>
              <a:t> </a:t>
            </a:r>
            <a:r>
              <a:rPr lang="ru-RU" sz="2000" dirty="0" err="1"/>
              <a:t>імовірності</a:t>
            </a:r>
            <a:r>
              <a:rPr lang="ru-RU" sz="2000" dirty="0"/>
              <a:t> </a:t>
            </a:r>
            <a:r>
              <a:rPr lang="ru-RU" sz="2000" dirty="0" err="1"/>
              <a:t>висновків</a:t>
            </a:r>
            <a:r>
              <a:rPr lang="ru-RU" sz="2000" dirty="0"/>
              <a:t> при негативному </a:t>
            </a:r>
            <a:r>
              <a:rPr lang="ru-RU" sz="2000" dirty="0" err="1"/>
              <a:t>результаті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 є </a:t>
            </a:r>
            <a:r>
              <a:rPr lang="ru-RU" sz="2000" dirty="0" err="1"/>
              <a:t>вищим</a:t>
            </a:r>
            <a:r>
              <a:rPr lang="ru-RU" sz="2000" dirty="0"/>
              <a:t>, </a:t>
            </a:r>
            <a:r>
              <a:rPr lang="ru-RU" sz="2000" dirty="0" err="1"/>
              <a:t>ніж</a:t>
            </a:r>
            <a:r>
              <a:rPr lang="ru-RU" sz="2000" dirty="0"/>
              <a:t> при позитивному, </a:t>
            </a:r>
            <a:r>
              <a:rPr lang="ru-RU" sz="2000" dirty="0" err="1"/>
              <a:t>їхню</a:t>
            </a:r>
            <a:r>
              <a:rPr lang="ru-RU" sz="2000" dirty="0"/>
              <a:t> </a:t>
            </a:r>
            <a:r>
              <a:rPr lang="ru-RU" sz="2000" dirty="0" err="1"/>
              <a:t>доказову</a:t>
            </a:r>
            <a:r>
              <a:rPr lang="ru-RU" sz="2000" dirty="0"/>
              <a:t> </a:t>
            </a:r>
            <a:r>
              <a:rPr lang="ru-RU" sz="2000" dirty="0" err="1"/>
              <a:t>цінність</a:t>
            </a:r>
            <a:r>
              <a:rPr lang="ru-RU" sz="2000" dirty="0"/>
              <a:t> і </a:t>
            </a:r>
            <a:r>
              <a:rPr lang="ru-RU" sz="2000" dirty="0" err="1"/>
              <a:t>значення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розглядати</a:t>
            </a:r>
            <a:r>
              <a:rPr lang="ru-RU" sz="2000" dirty="0"/>
              <a:t> на </a:t>
            </a:r>
            <a:r>
              <a:rPr lang="ru-RU" sz="2000" dirty="0" err="1"/>
              <a:t>основі</a:t>
            </a:r>
            <a:r>
              <a:rPr lang="ru-RU" sz="2000" dirty="0"/>
              <a:t> </a:t>
            </a:r>
            <a:r>
              <a:rPr lang="ru-RU" sz="2000" dirty="0" err="1"/>
              <a:t>аналізу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 у </a:t>
            </a:r>
            <a:r>
              <a:rPr lang="ru-RU" sz="2000" dirty="0" err="1"/>
              <a:t>справі</a:t>
            </a:r>
            <a:r>
              <a:rPr lang="ru-RU" sz="2000" dirty="0"/>
              <a:t>, з </a:t>
            </a:r>
            <a:r>
              <a:rPr lang="ru-RU" sz="2000" dirty="0" err="1"/>
              <a:t>урахуванням</a:t>
            </a:r>
            <a:r>
              <a:rPr lang="ru-RU" sz="2000" dirty="0"/>
              <a:t> </a:t>
            </a:r>
            <a:r>
              <a:rPr lang="ru-RU" sz="2000" dirty="0" err="1"/>
              <a:t>неможливості</a:t>
            </a:r>
            <a:r>
              <a:rPr lang="ru-RU" sz="2000" dirty="0"/>
              <a:t> точно </a:t>
            </a:r>
            <a:r>
              <a:rPr lang="ru-RU" sz="2000" dirty="0" err="1"/>
              <a:t>відтворити</a:t>
            </a:r>
            <a:r>
              <a:rPr lang="ru-RU" sz="2000" dirty="0"/>
              <a:t> </a:t>
            </a:r>
            <a:r>
              <a:rPr lang="ru-RU" sz="2000" dirty="0" err="1"/>
              <a:t>суб’єктивний</a:t>
            </a:r>
            <a:r>
              <a:rPr lang="ru-RU" sz="2000" dirty="0"/>
              <a:t> стан особи, </a:t>
            </a:r>
            <a:r>
              <a:rPr lang="ru-RU" sz="2000" dirty="0" err="1"/>
              <a:t>зумовлений</a:t>
            </a:r>
            <a:r>
              <a:rPr lang="ru-RU" sz="2000" dirty="0"/>
              <a:t> </a:t>
            </a:r>
            <a:r>
              <a:rPr lang="ru-RU" sz="2000" dirty="0" err="1"/>
              <a:t>ситуацією</a:t>
            </a:r>
            <a:r>
              <a:rPr lang="ru-RU" sz="2000" dirty="0"/>
              <a:t> </a:t>
            </a:r>
            <a:r>
              <a:rPr lang="ru-RU" sz="2000" dirty="0" err="1"/>
              <a:t>спостереження</a:t>
            </a:r>
            <a:r>
              <a:rPr lang="ru-RU" sz="2000" dirty="0"/>
              <a:t>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4357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211</TotalTime>
  <Words>1749</Words>
  <Application>Microsoft Office PowerPoint</Application>
  <PresentationFormat>Экран (4:3)</PresentationFormat>
  <Paragraphs>133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9</cp:revision>
  <dcterms:created xsi:type="dcterms:W3CDTF">2023-05-02T17:29:58Z</dcterms:created>
  <dcterms:modified xsi:type="dcterms:W3CDTF">2023-05-02T21:01:47Z</dcterms:modified>
</cp:coreProperties>
</file>