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25C5EE-3647-47CF-A748-C5562339E6EA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BDCF403-C349-4F67-930E-431587B3630C}">
      <dgm:prSet phldrT="[Текст]" custT="1"/>
      <dgm:spPr/>
      <dgm:t>
        <a:bodyPr/>
        <a:lstStyle/>
        <a:p>
          <a:r>
            <a:rPr lang="ru-RU" sz="2000" b="1" dirty="0" err="1"/>
            <a:t>Аналіз</a:t>
          </a:r>
          <a:r>
            <a:rPr lang="ru-RU" sz="2000" b="1" dirty="0"/>
            <a:t> </a:t>
          </a:r>
          <a:r>
            <a:rPr lang="ru-RU" sz="2000" b="1" dirty="0" err="1"/>
            <a:t>місця</a:t>
          </a:r>
          <a:r>
            <a:rPr lang="ru-RU" sz="2000" b="1" dirty="0"/>
            <a:t> </a:t>
          </a:r>
          <a:r>
            <a:rPr lang="ru-RU" sz="2000" b="1" dirty="0" err="1"/>
            <a:t>події</a:t>
          </a:r>
          <a:r>
            <a:rPr lang="ru-RU" sz="2000" b="1" dirty="0"/>
            <a:t> </a:t>
          </a:r>
          <a:endParaRPr lang="en-US" sz="2000" b="1" dirty="0"/>
        </a:p>
      </dgm:t>
    </dgm:pt>
    <dgm:pt modelId="{982327EA-6C0C-4880-9BE4-3F9196F4B1AB}" type="parTrans" cxnId="{4AD7080C-FC0E-4731-AB09-33B82C4630B3}">
      <dgm:prSet/>
      <dgm:spPr/>
      <dgm:t>
        <a:bodyPr/>
        <a:lstStyle/>
        <a:p>
          <a:endParaRPr lang="en-US"/>
        </a:p>
      </dgm:t>
    </dgm:pt>
    <dgm:pt modelId="{35226B66-32D5-46E7-B4D7-CF5BD5FB208D}" type="sibTrans" cxnId="{4AD7080C-FC0E-4731-AB09-33B82C4630B3}">
      <dgm:prSet/>
      <dgm:spPr/>
      <dgm:t>
        <a:bodyPr/>
        <a:lstStyle/>
        <a:p>
          <a:endParaRPr lang="en-US"/>
        </a:p>
      </dgm:t>
    </dgm:pt>
    <dgm:pt modelId="{47B7C7E6-81D1-4AE1-81AE-67D461AC482C}">
      <dgm:prSet phldrT="[Текст]" custT="1"/>
      <dgm:spPr/>
      <dgm:t>
        <a:bodyPr/>
        <a:lstStyle/>
        <a:p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Встановлення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причинних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зв’язків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між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виявленими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слідами</a:t>
          </a:r>
          <a:endParaRPr lang="en-US" sz="20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840962F1-F586-4CB0-BE48-DE622A5752C6}" type="parTrans" cxnId="{BCAEE6D4-D83D-409E-9CB7-79F002FB14EC}">
      <dgm:prSet/>
      <dgm:spPr/>
      <dgm:t>
        <a:bodyPr/>
        <a:lstStyle/>
        <a:p>
          <a:endParaRPr lang="en-US"/>
        </a:p>
      </dgm:t>
    </dgm:pt>
    <dgm:pt modelId="{5E0779F6-24B3-4CCE-80D7-C5CD647E5E65}" type="sibTrans" cxnId="{BCAEE6D4-D83D-409E-9CB7-79F002FB14EC}">
      <dgm:prSet/>
      <dgm:spPr/>
      <dgm:t>
        <a:bodyPr/>
        <a:lstStyle/>
        <a:p>
          <a:endParaRPr lang="en-US"/>
        </a:p>
      </dgm:t>
    </dgm:pt>
    <dgm:pt modelId="{A800D350-62C1-4A43-8BF5-B8FEE0DC0E2F}">
      <dgm:prSet phldrT="[Текст]" custT="1"/>
      <dgm:spPr/>
      <dgm:t>
        <a:bodyPr/>
        <a:lstStyle/>
        <a:p>
          <a:pPr marL="0" marR="0" lvl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0" marR="0" lvl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err="1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Формування</a:t>
          </a:r>
          <a:r>
            <a:rPr lang="ru-RU" sz="20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уявної</a:t>
          </a:r>
          <a:r>
            <a:rPr lang="ru-RU" sz="20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моделі</a:t>
          </a:r>
          <a:r>
            <a:rPr lang="ru-RU" sz="20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події</a:t>
          </a:r>
          <a:endParaRPr lang="en-US" sz="20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  <a:p>
          <a:pPr marL="0" lvl="0" defTabSz="1022350">
            <a:spcAft>
              <a:spcPct val="35000"/>
            </a:spcAft>
            <a:buNone/>
          </a:pPr>
          <a:endParaRPr lang="en-US" kern="1200" dirty="0"/>
        </a:p>
      </dgm:t>
    </dgm:pt>
    <dgm:pt modelId="{2E4A583F-C6CC-412A-A589-ADC9733C8AA6}" type="parTrans" cxnId="{BFFA314C-9409-4B24-9B28-B69AD3F4FCE1}">
      <dgm:prSet/>
      <dgm:spPr/>
      <dgm:t>
        <a:bodyPr/>
        <a:lstStyle/>
        <a:p>
          <a:endParaRPr lang="en-US"/>
        </a:p>
      </dgm:t>
    </dgm:pt>
    <dgm:pt modelId="{86A0012D-2616-42E9-8EBE-2463F0653A8D}" type="sibTrans" cxnId="{BFFA314C-9409-4B24-9B28-B69AD3F4FCE1}">
      <dgm:prSet/>
      <dgm:spPr/>
      <dgm:t>
        <a:bodyPr/>
        <a:lstStyle/>
        <a:p>
          <a:endParaRPr lang="en-US"/>
        </a:p>
      </dgm:t>
    </dgm:pt>
    <dgm:pt modelId="{03BE8A54-C6D2-4F45-BF2A-C01DA8719F3F}" type="pres">
      <dgm:prSet presAssocID="{1E25C5EE-3647-47CF-A748-C5562339E6EA}" presName="Name0" presStyleCnt="0">
        <dgm:presLayoutVars>
          <dgm:dir/>
          <dgm:animOne val="branch"/>
          <dgm:animLvl val="lvl"/>
        </dgm:presLayoutVars>
      </dgm:prSet>
      <dgm:spPr/>
    </dgm:pt>
    <dgm:pt modelId="{46FF5326-1DE4-44E8-A00C-8A0DE6752173}" type="pres">
      <dgm:prSet presAssocID="{6BDCF403-C349-4F67-930E-431587B3630C}" presName="chaos" presStyleCnt="0"/>
      <dgm:spPr/>
    </dgm:pt>
    <dgm:pt modelId="{8F06C5F5-B674-4B7D-AF58-12DBE9781000}" type="pres">
      <dgm:prSet presAssocID="{6BDCF403-C349-4F67-930E-431587B3630C}" presName="parTx1" presStyleLbl="revTx" presStyleIdx="0" presStyleCnt="2"/>
      <dgm:spPr/>
    </dgm:pt>
    <dgm:pt modelId="{CFCCBB20-4292-47A8-8D46-4EDF4DB7A5BC}" type="pres">
      <dgm:prSet presAssocID="{6BDCF403-C349-4F67-930E-431587B3630C}" presName="c1" presStyleLbl="node1" presStyleIdx="0" presStyleCnt="19"/>
      <dgm:spPr/>
    </dgm:pt>
    <dgm:pt modelId="{598178CD-6871-46E5-BC75-AD746BCF5281}" type="pres">
      <dgm:prSet presAssocID="{6BDCF403-C349-4F67-930E-431587B3630C}" presName="c2" presStyleLbl="node1" presStyleIdx="1" presStyleCnt="19"/>
      <dgm:spPr/>
    </dgm:pt>
    <dgm:pt modelId="{DD8703D8-14FF-40C9-8D04-67E827D287E8}" type="pres">
      <dgm:prSet presAssocID="{6BDCF403-C349-4F67-930E-431587B3630C}" presName="c3" presStyleLbl="node1" presStyleIdx="2" presStyleCnt="19"/>
      <dgm:spPr/>
    </dgm:pt>
    <dgm:pt modelId="{099470F6-C114-4FDA-9C0A-7CC794225735}" type="pres">
      <dgm:prSet presAssocID="{6BDCF403-C349-4F67-930E-431587B3630C}" presName="c4" presStyleLbl="node1" presStyleIdx="3" presStyleCnt="19"/>
      <dgm:spPr/>
    </dgm:pt>
    <dgm:pt modelId="{F386159E-C8B4-4611-841D-66AD1B63AA2D}" type="pres">
      <dgm:prSet presAssocID="{6BDCF403-C349-4F67-930E-431587B3630C}" presName="c5" presStyleLbl="node1" presStyleIdx="4" presStyleCnt="19"/>
      <dgm:spPr/>
    </dgm:pt>
    <dgm:pt modelId="{932A3283-E73A-4C31-B224-53C716C454F7}" type="pres">
      <dgm:prSet presAssocID="{6BDCF403-C349-4F67-930E-431587B3630C}" presName="c6" presStyleLbl="node1" presStyleIdx="5" presStyleCnt="19"/>
      <dgm:spPr/>
    </dgm:pt>
    <dgm:pt modelId="{9B7952A0-3EDF-49AB-A3E9-7EEEEFED499E}" type="pres">
      <dgm:prSet presAssocID="{6BDCF403-C349-4F67-930E-431587B3630C}" presName="c7" presStyleLbl="node1" presStyleIdx="6" presStyleCnt="19"/>
      <dgm:spPr/>
    </dgm:pt>
    <dgm:pt modelId="{0B49764E-2A5F-491D-89EC-3C1245A48194}" type="pres">
      <dgm:prSet presAssocID="{6BDCF403-C349-4F67-930E-431587B3630C}" presName="c8" presStyleLbl="node1" presStyleIdx="7" presStyleCnt="19"/>
      <dgm:spPr/>
    </dgm:pt>
    <dgm:pt modelId="{F8F87998-2EDF-4214-8F88-06B72037B73D}" type="pres">
      <dgm:prSet presAssocID="{6BDCF403-C349-4F67-930E-431587B3630C}" presName="c9" presStyleLbl="node1" presStyleIdx="8" presStyleCnt="19"/>
      <dgm:spPr/>
    </dgm:pt>
    <dgm:pt modelId="{F1756FC9-C049-42B4-B3D0-1DA39B2165A3}" type="pres">
      <dgm:prSet presAssocID="{6BDCF403-C349-4F67-930E-431587B3630C}" presName="c10" presStyleLbl="node1" presStyleIdx="9" presStyleCnt="19"/>
      <dgm:spPr/>
    </dgm:pt>
    <dgm:pt modelId="{C8D7C01A-4D8E-43D6-A67A-45E6AD82448B}" type="pres">
      <dgm:prSet presAssocID="{6BDCF403-C349-4F67-930E-431587B3630C}" presName="c11" presStyleLbl="node1" presStyleIdx="10" presStyleCnt="19"/>
      <dgm:spPr/>
    </dgm:pt>
    <dgm:pt modelId="{7FBD9CFC-5DBA-4A3F-9B6D-D4646455A8E5}" type="pres">
      <dgm:prSet presAssocID="{6BDCF403-C349-4F67-930E-431587B3630C}" presName="c12" presStyleLbl="node1" presStyleIdx="11" presStyleCnt="19"/>
      <dgm:spPr/>
    </dgm:pt>
    <dgm:pt modelId="{1B3D73EE-1661-4F1F-A396-B40589D6BA1A}" type="pres">
      <dgm:prSet presAssocID="{6BDCF403-C349-4F67-930E-431587B3630C}" presName="c13" presStyleLbl="node1" presStyleIdx="12" presStyleCnt="19"/>
      <dgm:spPr/>
    </dgm:pt>
    <dgm:pt modelId="{B81A27AD-AEE7-4BFF-8A6D-6A462DB0B653}" type="pres">
      <dgm:prSet presAssocID="{6BDCF403-C349-4F67-930E-431587B3630C}" presName="c14" presStyleLbl="node1" presStyleIdx="13" presStyleCnt="19"/>
      <dgm:spPr/>
    </dgm:pt>
    <dgm:pt modelId="{ECBDBA33-706F-4F7E-88C8-DBF2B95D40DE}" type="pres">
      <dgm:prSet presAssocID="{6BDCF403-C349-4F67-930E-431587B3630C}" presName="c15" presStyleLbl="node1" presStyleIdx="14" presStyleCnt="19"/>
      <dgm:spPr/>
    </dgm:pt>
    <dgm:pt modelId="{8D4591F7-46B1-4B04-9A3F-A0FC8870E01C}" type="pres">
      <dgm:prSet presAssocID="{6BDCF403-C349-4F67-930E-431587B3630C}" presName="c16" presStyleLbl="node1" presStyleIdx="15" presStyleCnt="19"/>
      <dgm:spPr/>
    </dgm:pt>
    <dgm:pt modelId="{6905128F-1002-4171-9982-4D4BA6FBB162}" type="pres">
      <dgm:prSet presAssocID="{6BDCF403-C349-4F67-930E-431587B3630C}" presName="c17" presStyleLbl="node1" presStyleIdx="16" presStyleCnt="19"/>
      <dgm:spPr/>
    </dgm:pt>
    <dgm:pt modelId="{D9A689CC-DFF5-4DE0-ACDF-D974AC436293}" type="pres">
      <dgm:prSet presAssocID="{6BDCF403-C349-4F67-930E-431587B3630C}" presName="c18" presStyleLbl="node1" presStyleIdx="17" presStyleCnt="19"/>
      <dgm:spPr/>
    </dgm:pt>
    <dgm:pt modelId="{705C02F5-8261-4F9B-8194-7560F085026D}" type="pres">
      <dgm:prSet presAssocID="{35226B66-32D5-46E7-B4D7-CF5BD5FB208D}" presName="chevronComposite1" presStyleCnt="0"/>
      <dgm:spPr/>
    </dgm:pt>
    <dgm:pt modelId="{28C3B259-AD6B-4A5B-9900-C6648A3DC1F5}" type="pres">
      <dgm:prSet presAssocID="{35226B66-32D5-46E7-B4D7-CF5BD5FB208D}" presName="chevron1" presStyleLbl="sibTrans2D1" presStyleIdx="0" presStyleCnt="2"/>
      <dgm:spPr/>
    </dgm:pt>
    <dgm:pt modelId="{B8400429-9C92-4531-A643-0A9D24FDB4EE}" type="pres">
      <dgm:prSet presAssocID="{35226B66-32D5-46E7-B4D7-CF5BD5FB208D}" presName="spChevron1" presStyleCnt="0"/>
      <dgm:spPr/>
    </dgm:pt>
    <dgm:pt modelId="{58900797-DDF8-49D1-8EC8-598284CF003C}" type="pres">
      <dgm:prSet presAssocID="{47B7C7E6-81D1-4AE1-81AE-67D461AC482C}" presName="middle" presStyleCnt="0"/>
      <dgm:spPr/>
    </dgm:pt>
    <dgm:pt modelId="{68B56BA8-B022-471F-B19F-106B1B971F0F}" type="pres">
      <dgm:prSet presAssocID="{47B7C7E6-81D1-4AE1-81AE-67D461AC482C}" presName="parTxMid" presStyleLbl="revTx" presStyleIdx="1" presStyleCnt="2"/>
      <dgm:spPr/>
    </dgm:pt>
    <dgm:pt modelId="{F6D29004-A253-436D-901E-9F99B1EA004C}" type="pres">
      <dgm:prSet presAssocID="{47B7C7E6-81D1-4AE1-81AE-67D461AC482C}" presName="spMid" presStyleCnt="0"/>
      <dgm:spPr/>
    </dgm:pt>
    <dgm:pt modelId="{7CF88553-1A06-407B-9645-E241DD492A1A}" type="pres">
      <dgm:prSet presAssocID="{5E0779F6-24B3-4CCE-80D7-C5CD647E5E65}" presName="chevronComposite1" presStyleCnt="0"/>
      <dgm:spPr/>
    </dgm:pt>
    <dgm:pt modelId="{5B428467-1A2F-482F-B4BE-88CF5553A716}" type="pres">
      <dgm:prSet presAssocID="{5E0779F6-24B3-4CCE-80D7-C5CD647E5E65}" presName="chevron1" presStyleLbl="sibTrans2D1" presStyleIdx="1" presStyleCnt="2"/>
      <dgm:spPr/>
    </dgm:pt>
    <dgm:pt modelId="{60851B9A-7733-4C3E-AB7C-C4C6D26B9F02}" type="pres">
      <dgm:prSet presAssocID="{5E0779F6-24B3-4CCE-80D7-C5CD647E5E65}" presName="spChevron1" presStyleCnt="0"/>
      <dgm:spPr/>
    </dgm:pt>
    <dgm:pt modelId="{BF8383D1-5256-4B73-B04C-93D9255F59BA}" type="pres">
      <dgm:prSet presAssocID="{A800D350-62C1-4A43-8BF5-B8FEE0DC0E2F}" presName="last" presStyleCnt="0"/>
      <dgm:spPr/>
    </dgm:pt>
    <dgm:pt modelId="{0F7E7B4E-49A6-4D09-99EC-D5EC0DE75CDA}" type="pres">
      <dgm:prSet presAssocID="{A800D350-62C1-4A43-8BF5-B8FEE0DC0E2F}" presName="circleTx" presStyleLbl="node1" presStyleIdx="18" presStyleCnt="19" custScaleX="113390" custScaleY="106753" custLinFactNeighborX="538" custLinFactNeighborY="-103"/>
      <dgm:spPr/>
    </dgm:pt>
    <dgm:pt modelId="{ACAA4500-1E79-4325-B9F0-32B96A1101D2}" type="pres">
      <dgm:prSet presAssocID="{A800D350-62C1-4A43-8BF5-B8FEE0DC0E2F}" presName="spN" presStyleCnt="0"/>
      <dgm:spPr/>
    </dgm:pt>
  </dgm:ptLst>
  <dgm:cxnLst>
    <dgm:cxn modelId="{4AD7080C-FC0E-4731-AB09-33B82C4630B3}" srcId="{1E25C5EE-3647-47CF-A748-C5562339E6EA}" destId="{6BDCF403-C349-4F67-930E-431587B3630C}" srcOrd="0" destOrd="0" parTransId="{982327EA-6C0C-4880-9BE4-3F9196F4B1AB}" sibTransId="{35226B66-32D5-46E7-B4D7-CF5BD5FB208D}"/>
    <dgm:cxn modelId="{E1045628-C367-4AE2-A047-1EAAC2B32EA2}" type="presOf" srcId="{1E25C5EE-3647-47CF-A748-C5562339E6EA}" destId="{03BE8A54-C6D2-4F45-BF2A-C01DA8719F3F}" srcOrd="0" destOrd="0" presId="urn:microsoft.com/office/officeart/2009/3/layout/RandomtoResultProcess"/>
    <dgm:cxn modelId="{BFFA314C-9409-4B24-9B28-B69AD3F4FCE1}" srcId="{1E25C5EE-3647-47CF-A748-C5562339E6EA}" destId="{A800D350-62C1-4A43-8BF5-B8FEE0DC0E2F}" srcOrd="2" destOrd="0" parTransId="{2E4A583F-C6CC-412A-A589-ADC9733C8AA6}" sibTransId="{86A0012D-2616-42E9-8EBE-2463F0653A8D}"/>
    <dgm:cxn modelId="{10C88482-F14B-4CE1-99E0-DD10CE4CC883}" type="presOf" srcId="{6BDCF403-C349-4F67-930E-431587B3630C}" destId="{8F06C5F5-B674-4B7D-AF58-12DBE9781000}" srcOrd="0" destOrd="0" presId="urn:microsoft.com/office/officeart/2009/3/layout/RandomtoResultProcess"/>
    <dgm:cxn modelId="{41A2DCA9-5AB9-43E5-A24F-A99C985B8F81}" type="presOf" srcId="{47B7C7E6-81D1-4AE1-81AE-67D461AC482C}" destId="{68B56BA8-B022-471F-B19F-106B1B971F0F}" srcOrd="0" destOrd="0" presId="urn:microsoft.com/office/officeart/2009/3/layout/RandomtoResultProcess"/>
    <dgm:cxn modelId="{BCAEE6D4-D83D-409E-9CB7-79F002FB14EC}" srcId="{1E25C5EE-3647-47CF-A748-C5562339E6EA}" destId="{47B7C7E6-81D1-4AE1-81AE-67D461AC482C}" srcOrd="1" destOrd="0" parTransId="{840962F1-F586-4CB0-BE48-DE622A5752C6}" sibTransId="{5E0779F6-24B3-4CCE-80D7-C5CD647E5E65}"/>
    <dgm:cxn modelId="{94700FF0-FA31-49DA-870C-B2DF73B66C48}" type="presOf" srcId="{A800D350-62C1-4A43-8BF5-B8FEE0DC0E2F}" destId="{0F7E7B4E-49A6-4D09-99EC-D5EC0DE75CDA}" srcOrd="0" destOrd="0" presId="urn:microsoft.com/office/officeart/2009/3/layout/RandomtoResultProcess"/>
    <dgm:cxn modelId="{C9182BF2-8E52-42FD-B664-D2958098B2B3}" type="presParOf" srcId="{03BE8A54-C6D2-4F45-BF2A-C01DA8719F3F}" destId="{46FF5326-1DE4-44E8-A00C-8A0DE6752173}" srcOrd="0" destOrd="0" presId="urn:microsoft.com/office/officeart/2009/3/layout/RandomtoResultProcess"/>
    <dgm:cxn modelId="{740D0E87-0835-4762-9A9D-8B1FB220E074}" type="presParOf" srcId="{46FF5326-1DE4-44E8-A00C-8A0DE6752173}" destId="{8F06C5F5-B674-4B7D-AF58-12DBE9781000}" srcOrd="0" destOrd="0" presId="urn:microsoft.com/office/officeart/2009/3/layout/RandomtoResultProcess"/>
    <dgm:cxn modelId="{D5A05724-5F72-4EDA-ABF8-218AC7B77E7A}" type="presParOf" srcId="{46FF5326-1DE4-44E8-A00C-8A0DE6752173}" destId="{CFCCBB20-4292-47A8-8D46-4EDF4DB7A5BC}" srcOrd="1" destOrd="0" presId="urn:microsoft.com/office/officeart/2009/3/layout/RandomtoResultProcess"/>
    <dgm:cxn modelId="{C0ED39B4-1E2E-4FAC-8963-8ED9BBAEB4DD}" type="presParOf" srcId="{46FF5326-1DE4-44E8-A00C-8A0DE6752173}" destId="{598178CD-6871-46E5-BC75-AD746BCF5281}" srcOrd="2" destOrd="0" presId="urn:microsoft.com/office/officeart/2009/3/layout/RandomtoResultProcess"/>
    <dgm:cxn modelId="{87FC757B-D71F-45B9-90A4-158894E98D1C}" type="presParOf" srcId="{46FF5326-1DE4-44E8-A00C-8A0DE6752173}" destId="{DD8703D8-14FF-40C9-8D04-67E827D287E8}" srcOrd="3" destOrd="0" presId="urn:microsoft.com/office/officeart/2009/3/layout/RandomtoResultProcess"/>
    <dgm:cxn modelId="{6C96A68E-B1E7-4ECA-8FE8-43DA215E5B8A}" type="presParOf" srcId="{46FF5326-1DE4-44E8-A00C-8A0DE6752173}" destId="{099470F6-C114-4FDA-9C0A-7CC794225735}" srcOrd="4" destOrd="0" presId="urn:microsoft.com/office/officeart/2009/3/layout/RandomtoResultProcess"/>
    <dgm:cxn modelId="{32019A75-BA2B-41F8-9553-C6A23D5227FD}" type="presParOf" srcId="{46FF5326-1DE4-44E8-A00C-8A0DE6752173}" destId="{F386159E-C8B4-4611-841D-66AD1B63AA2D}" srcOrd="5" destOrd="0" presId="urn:microsoft.com/office/officeart/2009/3/layout/RandomtoResultProcess"/>
    <dgm:cxn modelId="{E5812D04-8625-4D10-B8BD-FC4DB283EE92}" type="presParOf" srcId="{46FF5326-1DE4-44E8-A00C-8A0DE6752173}" destId="{932A3283-E73A-4C31-B224-53C716C454F7}" srcOrd="6" destOrd="0" presId="urn:microsoft.com/office/officeart/2009/3/layout/RandomtoResultProcess"/>
    <dgm:cxn modelId="{1D230205-4E7E-483F-9EEF-03C4645269FB}" type="presParOf" srcId="{46FF5326-1DE4-44E8-A00C-8A0DE6752173}" destId="{9B7952A0-3EDF-49AB-A3E9-7EEEEFED499E}" srcOrd="7" destOrd="0" presId="urn:microsoft.com/office/officeart/2009/3/layout/RandomtoResultProcess"/>
    <dgm:cxn modelId="{49EAF810-CF6F-409A-B56B-B00565246DCB}" type="presParOf" srcId="{46FF5326-1DE4-44E8-A00C-8A0DE6752173}" destId="{0B49764E-2A5F-491D-89EC-3C1245A48194}" srcOrd="8" destOrd="0" presId="urn:microsoft.com/office/officeart/2009/3/layout/RandomtoResultProcess"/>
    <dgm:cxn modelId="{C3A87C6D-9ED9-49C1-87AC-BE4689BE4307}" type="presParOf" srcId="{46FF5326-1DE4-44E8-A00C-8A0DE6752173}" destId="{F8F87998-2EDF-4214-8F88-06B72037B73D}" srcOrd="9" destOrd="0" presId="urn:microsoft.com/office/officeart/2009/3/layout/RandomtoResultProcess"/>
    <dgm:cxn modelId="{3F8BDF55-515A-4B0E-A115-E855529692AF}" type="presParOf" srcId="{46FF5326-1DE4-44E8-A00C-8A0DE6752173}" destId="{F1756FC9-C049-42B4-B3D0-1DA39B2165A3}" srcOrd="10" destOrd="0" presId="urn:microsoft.com/office/officeart/2009/3/layout/RandomtoResultProcess"/>
    <dgm:cxn modelId="{B68C61C8-5B6D-4DF1-B46B-DCFEC314CC79}" type="presParOf" srcId="{46FF5326-1DE4-44E8-A00C-8A0DE6752173}" destId="{C8D7C01A-4D8E-43D6-A67A-45E6AD82448B}" srcOrd="11" destOrd="0" presId="urn:microsoft.com/office/officeart/2009/3/layout/RandomtoResultProcess"/>
    <dgm:cxn modelId="{C7D613A7-C82D-470B-B3C1-C8C26CE111CA}" type="presParOf" srcId="{46FF5326-1DE4-44E8-A00C-8A0DE6752173}" destId="{7FBD9CFC-5DBA-4A3F-9B6D-D4646455A8E5}" srcOrd="12" destOrd="0" presId="urn:microsoft.com/office/officeart/2009/3/layout/RandomtoResultProcess"/>
    <dgm:cxn modelId="{138BAD65-B1EF-4086-A1CC-914E0295B393}" type="presParOf" srcId="{46FF5326-1DE4-44E8-A00C-8A0DE6752173}" destId="{1B3D73EE-1661-4F1F-A396-B40589D6BA1A}" srcOrd="13" destOrd="0" presId="urn:microsoft.com/office/officeart/2009/3/layout/RandomtoResultProcess"/>
    <dgm:cxn modelId="{7F56D479-B8DA-421B-9462-4AFDC2D8C4FC}" type="presParOf" srcId="{46FF5326-1DE4-44E8-A00C-8A0DE6752173}" destId="{B81A27AD-AEE7-4BFF-8A6D-6A462DB0B653}" srcOrd="14" destOrd="0" presId="urn:microsoft.com/office/officeart/2009/3/layout/RandomtoResultProcess"/>
    <dgm:cxn modelId="{AD1D8489-A133-43B8-994C-7C86D5E16DCE}" type="presParOf" srcId="{46FF5326-1DE4-44E8-A00C-8A0DE6752173}" destId="{ECBDBA33-706F-4F7E-88C8-DBF2B95D40DE}" srcOrd="15" destOrd="0" presId="urn:microsoft.com/office/officeart/2009/3/layout/RandomtoResultProcess"/>
    <dgm:cxn modelId="{59C16CAE-A5D7-4A10-8ACD-4808820005CC}" type="presParOf" srcId="{46FF5326-1DE4-44E8-A00C-8A0DE6752173}" destId="{8D4591F7-46B1-4B04-9A3F-A0FC8870E01C}" srcOrd="16" destOrd="0" presId="urn:microsoft.com/office/officeart/2009/3/layout/RandomtoResultProcess"/>
    <dgm:cxn modelId="{BC825D8E-A605-4DA0-B083-69DB22D7C9C7}" type="presParOf" srcId="{46FF5326-1DE4-44E8-A00C-8A0DE6752173}" destId="{6905128F-1002-4171-9982-4D4BA6FBB162}" srcOrd="17" destOrd="0" presId="urn:microsoft.com/office/officeart/2009/3/layout/RandomtoResultProcess"/>
    <dgm:cxn modelId="{8606EA5E-A468-400A-9917-55975CF3CA33}" type="presParOf" srcId="{46FF5326-1DE4-44E8-A00C-8A0DE6752173}" destId="{D9A689CC-DFF5-4DE0-ACDF-D974AC436293}" srcOrd="18" destOrd="0" presId="urn:microsoft.com/office/officeart/2009/3/layout/RandomtoResultProcess"/>
    <dgm:cxn modelId="{A294F6A1-B211-467A-8910-512CDD23E598}" type="presParOf" srcId="{03BE8A54-C6D2-4F45-BF2A-C01DA8719F3F}" destId="{705C02F5-8261-4F9B-8194-7560F085026D}" srcOrd="1" destOrd="0" presId="urn:microsoft.com/office/officeart/2009/3/layout/RandomtoResultProcess"/>
    <dgm:cxn modelId="{726A5CBB-C0E5-47EA-B0EF-D3C4ABD88112}" type="presParOf" srcId="{705C02F5-8261-4F9B-8194-7560F085026D}" destId="{28C3B259-AD6B-4A5B-9900-C6648A3DC1F5}" srcOrd="0" destOrd="0" presId="urn:microsoft.com/office/officeart/2009/3/layout/RandomtoResultProcess"/>
    <dgm:cxn modelId="{D2EBDE7D-7F3E-4898-B9FE-2D18A93B5809}" type="presParOf" srcId="{705C02F5-8261-4F9B-8194-7560F085026D}" destId="{B8400429-9C92-4531-A643-0A9D24FDB4EE}" srcOrd="1" destOrd="0" presId="urn:microsoft.com/office/officeart/2009/3/layout/RandomtoResultProcess"/>
    <dgm:cxn modelId="{0AA873B6-D520-42FA-964B-5FFE47E4F76F}" type="presParOf" srcId="{03BE8A54-C6D2-4F45-BF2A-C01DA8719F3F}" destId="{58900797-DDF8-49D1-8EC8-598284CF003C}" srcOrd="2" destOrd="0" presId="urn:microsoft.com/office/officeart/2009/3/layout/RandomtoResultProcess"/>
    <dgm:cxn modelId="{CF096475-05A8-4E33-A1BE-A62D49963F35}" type="presParOf" srcId="{58900797-DDF8-49D1-8EC8-598284CF003C}" destId="{68B56BA8-B022-471F-B19F-106B1B971F0F}" srcOrd="0" destOrd="0" presId="urn:microsoft.com/office/officeart/2009/3/layout/RandomtoResultProcess"/>
    <dgm:cxn modelId="{8A466864-DC2E-45E9-8C88-E1BBAD6C514E}" type="presParOf" srcId="{58900797-DDF8-49D1-8EC8-598284CF003C}" destId="{F6D29004-A253-436D-901E-9F99B1EA004C}" srcOrd="1" destOrd="0" presId="urn:microsoft.com/office/officeart/2009/3/layout/RandomtoResultProcess"/>
    <dgm:cxn modelId="{843D9433-3184-4885-A1D6-AFD5EF4D6CEC}" type="presParOf" srcId="{03BE8A54-C6D2-4F45-BF2A-C01DA8719F3F}" destId="{7CF88553-1A06-407B-9645-E241DD492A1A}" srcOrd="3" destOrd="0" presId="urn:microsoft.com/office/officeart/2009/3/layout/RandomtoResultProcess"/>
    <dgm:cxn modelId="{B0EE8C03-8AF0-455F-89FF-7204BF20269C}" type="presParOf" srcId="{7CF88553-1A06-407B-9645-E241DD492A1A}" destId="{5B428467-1A2F-482F-B4BE-88CF5553A716}" srcOrd="0" destOrd="0" presId="urn:microsoft.com/office/officeart/2009/3/layout/RandomtoResultProcess"/>
    <dgm:cxn modelId="{3150913A-A442-4CD8-932A-34E07040B14A}" type="presParOf" srcId="{7CF88553-1A06-407B-9645-E241DD492A1A}" destId="{60851B9A-7733-4C3E-AB7C-C4C6D26B9F02}" srcOrd="1" destOrd="0" presId="urn:microsoft.com/office/officeart/2009/3/layout/RandomtoResultProcess"/>
    <dgm:cxn modelId="{0657F646-323E-4E2A-A585-C6989A03A8EE}" type="presParOf" srcId="{03BE8A54-C6D2-4F45-BF2A-C01DA8719F3F}" destId="{BF8383D1-5256-4B73-B04C-93D9255F59BA}" srcOrd="4" destOrd="0" presId="urn:microsoft.com/office/officeart/2009/3/layout/RandomtoResultProcess"/>
    <dgm:cxn modelId="{0DF00B65-F83C-43A5-9B3F-EAE891C10DAF}" type="presParOf" srcId="{BF8383D1-5256-4B73-B04C-93D9255F59BA}" destId="{0F7E7B4E-49A6-4D09-99EC-D5EC0DE75CDA}" srcOrd="0" destOrd="0" presId="urn:microsoft.com/office/officeart/2009/3/layout/RandomtoResultProcess"/>
    <dgm:cxn modelId="{A0BEA352-936C-402C-A06C-3BAD85EBBEA6}" type="presParOf" srcId="{BF8383D1-5256-4B73-B04C-93D9255F59BA}" destId="{ACAA4500-1E79-4325-B9F0-32B96A1101D2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6C5F5-B674-4B7D-AF58-12DBE9781000}">
      <dsp:nvSpPr>
        <dsp:cNvPr id="0" name=""/>
        <dsp:cNvSpPr/>
      </dsp:nvSpPr>
      <dsp:spPr>
        <a:xfrm>
          <a:off x="152673" y="2654862"/>
          <a:ext cx="2202389" cy="725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/>
            <a:t>Аналіз</a:t>
          </a:r>
          <a:r>
            <a:rPr lang="ru-RU" sz="2000" b="1" kern="1200" dirty="0"/>
            <a:t> </a:t>
          </a:r>
          <a:r>
            <a:rPr lang="ru-RU" sz="2000" b="1" kern="1200" dirty="0" err="1"/>
            <a:t>місця</a:t>
          </a:r>
          <a:r>
            <a:rPr lang="ru-RU" sz="2000" b="1" kern="1200" dirty="0"/>
            <a:t> </a:t>
          </a:r>
          <a:r>
            <a:rPr lang="ru-RU" sz="2000" b="1" kern="1200" dirty="0" err="1"/>
            <a:t>події</a:t>
          </a:r>
          <a:r>
            <a:rPr lang="ru-RU" sz="2000" b="1" kern="1200" dirty="0"/>
            <a:t> </a:t>
          </a:r>
          <a:endParaRPr lang="en-US" sz="2000" b="1" kern="1200" dirty="0"/>
        </a:p>
      </dsp:txBody>
      <dsp:txXfrm>
        <a:off x="152673" y="2654862"/>
        <a:ext cx="2202389" cy="725787"/>
      </dsp:txXfrm>
    </dsp:sp>
    <dsp:sp modelId="{CFCCBB20-4292-47A8-8D46-4EDF4DB7A5BC}">
      <dsp:nvSpPr>
        <dsp:cNvPr id="0" name=""/>
        <dsp:cNvSpPr/>
      </dsp:nvSpPr>
      <dsp:spPr>
        <a:xfrm>
          <a:off x="150171" y="2434123"/>
          <a:ext cx="175190" cy="1751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178CD-6871-46E5-BC75-AD746BCF5281}">
      <dsp:nvSpPr>
        <dsp:cNvPr id="0" name=""/>
        <dsp:cNvSpPr/>
      </dsp:nvSpPr>
      <dsp:spPr>
        <a:xfrm>
          <a:off x="272804" y="2188856"/>
          <a:ext cx="175190" cy="17519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703D8-14FF-40C9-8D04-67E827D287E8}">
      <dsp:nvSpPr>
        <dsp:cNvPr id="0" name=""/>
        <dsp:cNvSpPr/>
      </dsp:nvSpPr>
      <dsp:spPr>
        <a:xfrm>
          <a:off x="567123" y="2237910"/>
          <a:ext cx="275298" cy="2752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470F6-C114-4FDA-9C0A-7CC794225735}">
      <dsp:nvSpPr>
        <dsp:cNvPr id="0" name=""/>
        <dsp:cNvSpPr/>
      </dsp:nvSpPr>
      <dsp:spPr>
        <a:xfrm>
          <a:off x="812389" y="1968117"/>
          <a:ext cx="175190" cy="17519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6159E-C8B4-4611-841D-66AD1B63AA2D}">
      <dsp:nvSpPr>
        <dsp:cNvPr id="0" name=""/>
        <dsp:cNvSpPr/>
      </dsp:nvSpPr>
      <dsp:spPr>
        <a:xfrm>
          <a:off x="1131235" y="1870011"/>
          <a:ext cx="175190" cy="17519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2A3283-E73A-4C31-B224-53C716C454F7}">
      <dsp:nvSpPr>
        <dsp:cNvPr id="0" name=""/>
        <dsp:cNvSpPr/>
      </dsp:nvSpPr>
      <dsp:spPr>
        <a:xfrm>
          <a:off x="1523661" y="2041697"/>
          <a:ext cx="175190" cy="1751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952A0-3EDF-49AB-A3E9-7EEEEFED499E}">
      <dsp:nvSpPr>
        <dsp:cNvPr id="0" name=""/>
        <dsp:cNvSpPr/>
      </dsp:nvSpPr>
      <dsp:spPr>
        <a:xfrm>
          <a:off x="1768927" y="2164330"/>
          <a:ext cx="275298" cy="27529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9764E-2A5F-491D-89EC-3C1245A48194}">
      <dsp:nvSpPr>
        <dsp:cNvPr id="0" name=""/>
        <dsp:cNvSpPr/>
      </dsp:nvSpPr>
      <dsp:spPr>
        <a:xfrm>
          <a:off x="2112299" y="2434123"/>
          <a:ext cx="175190" cy="17519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87998-2EDF-4214-8F88-06B72037B73D}">
      <dsp:nvSpPr>
        <dsp:cNvPr id="0" name=""/>
        <dsp:cNvSpPr/>
      </dsp:nvSpPr>
      <dsp:spPr>
        <a:xfrm>
          <a:off x="2259459" y="2703915"/>
          <a:ext cx="175190" cy="17519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56FC9-C049-42B4-B3D0-1DA39B2165A3}">
      <dsp:nvSpPr>
        <dsp:cNvPr id="0" name=""/>
        <dsp:cNvSpPr/>
      </dsp:nvSpPr>
      <dsp:spPr>
        <a:xfrm>
          <a:off x="984075" y="2188856"/>
          <a:ext cx="450488" cy="45048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7C01A-4D8E-43D6-A67A-45E6AD82448B}">
      <dsp:nvSpPr>
        <dsp:cNvPr id="0" name=""/>
        <dsp:cNvSpPr/>
      </dsp:nvSpPr>
      <dsp:spPr>
        <a:xfrm>
          <a:off x="27538" y="3120868"/>
          <a:ext cx="175190" cy="1751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D9CFC-5DBA-4A3F-9B6D-D4646455A8E5}">
      <dsp:nvSpPr>
        <dsp:cNvPr id="0" name=""/>
        <dsp:cNvSpPr/>
      </dsp:nvSpPr>
      <dsp:spPr>
        <a:xfrm>
          <a:off x="174697" y="3341607"/>
          <a:ext cx="275298" cy="27529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D73EE-1661-4F1F-A396-B40589D6BA1A}">
      <dsp:nvSpPr>
        <dsp:cNvPr id="0" name=""/>
        <dsp:cNvSpPr/>
      </dsp:nvSpPr>
      <dsp:spPr>
        <a:xfrm>
          <a:off x="542596" y="3537820"/>
          <a:ext cx="400434" cy="400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A27AD-AEE7-4BFF-8A6D-6A462DB0B653}">
      <dsp:nvSpPr>
        <dsp:cNvPr id="0" name=""/>
        <dsp:cNvSpPr/>
      </dsp:nvSpPr>
      <dsp:spPr>
        <a:xfrm>
          <a:off x="1057655" y="3856666"/>
          <a:ext cx="175190" cy="17519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BDBA33-706F-4F7E-88C8-DBF2B95D40DE}">
      <dsp:nvSpPr>
        <dsp:cNvPr id="0" name=""/>
        <dsp:cNvSpPr/>
      </dsp:nvSpPr>
      <dsp:spPr>
        <a:xfrm>
          <a:off x="1155762" y="3537820"/>
          <a:ext cx="275298" cy="27529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591F7-46B1-4B04-9A3F-A0FC8870E01C}">
      <dsp:nvSpPr>
        <dsp:cNvPr id="0" name=""/>
        <dsp:cNvSpPr/>
      </dsp:nvSpPr>
      <dsp:spPr>
        <a:xfrm>
          <a:off x="1401028" y="3881192"/>
          <a:ext cx="175190" cy="1751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05128F-1002-4171-9982-4D4BA6FBB162}">
      <dsp:nvSpPr>
        <dsp:cNvPr id="0" name=""/>
        <dsp:cNvSpPr/>
      </dsp:nvSpPr>
      <dsp:spPr>
        <a:xfrm>
          <a:off x="1621767" y="3488767"/>
          <a:ext cx="400434" cy="4004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A689CC-DFF5-4DE0-ACDF-D974AC436293}">
      <dsp:nvSpPr>
        <dsp:cNvPr id="0" name=""/>
        <dsp:cNvSpPr/>
      </dsp:nvSpPr>
      <dsp:spPr>
        <a:xfrm>
          <a:off x="2161352" y="3390660"/>
          <a:ext cx="275298" cy="2752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3B259-AD6B-4A5B-9900-C6648A3DC1F5}">
      <dsp:nvSpPr>
        <dsp:cNvPr id="0" name=""/>
        <dsp:cNvSpPr/>
      </dsp:nvSpPr>
      <dsp:spPr>
        <a:xfrm>
          <a:off x="2436651" y="2237502"/>
          <a:ext cx="808512" cy="1543539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56BA8-B022-471F-B19F-106B1B971F0F}">
      <dsp:nvSpPr>
        <dsp:cNvPr id="0" name=""/>
        <dsp:cNvSpPr/>
      </dsp:nvSpPr>
      <dsp:spPr>
        <a:xfrm>
          <a:off x="3245164" y="2238251"/>
          <a:ext cx="2205035" cy="1543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Встановлення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причинних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зв’язків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між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виявленими</a:t>
          </a:r>
          <a:r>
            <a:rPr lang="ru-RU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слідами</a:t>
          </a:r>
          <a:endParaRPr lang="en-US" sz="20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3245164" y="2238251"/>
        <a:ext cx="2205035" cy="1543524"/>
      </dsp:txXfrm>
    </dsp:sp>
    <dsp:sp modelId="{5B428467-1A2F-482F-B4BE-88CF5553A716}">
      <dsp:nvSpPr>
        <dsp:cNvPr id="0" name=""/>
        <dsp:cNvSpPr/>
      </dsp:nvSpPr>
      <dsp:spPr>
        <a:xfrm>
          <a:off x="5450199" y="2237502"/>
          <a:ext cx="808512" cy="1543539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E7B4E-49A6-4D09-99EC-D5EC0DE75CDA}">
      <dsp:nvSpPr>
        <dsp:cNvPr id="0" name=""/>
        <dsp:cNvSpPr/>
      </dsp:nvSpPr>
      <dsp:spPr>
        <a:xfrm>
          <a:off x="6268796" y="2044725"/>
          <a:ext cx="2125246" cy="200085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0" marR="0" lvl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err="1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Формування</a:t>
          </a:r>
          <a:r>
            <a:rPr lang="ru-RU" sz="20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уявної</a:t>
          </a:r>
          <a:r>
            <a:rPr lang="ru-RU" sz="20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моделі</a:t>
          </a:r>
          <a:r>
            <a:rPr lang="ru-RU" sz="20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2000" b="1" kern="1200" dirty="0" err="1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події</a:t>
          </a:r>
          <a:endParaRPr lang="en-US" sz="20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  <a:p>
          <a:pPr marL="0" lvl="0" defTabSz="1022350"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6580031" y="2337743"/>
        <a:ext cx="1502776" cy="1414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3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7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2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6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0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0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8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3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1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0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8892A-7235-46A8-BB5A-D83766108A9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CE9EC-E1EF-4A05-8757-2315D1B28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2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8D9265-2993-C339-ACC2-3BA94D92BB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436" y="122903"/>
            <a:ext cx="7386484" cy="1061731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Психологічна</a:t>
            </a:r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характеристика </a:t>
            </a:r>
            <a:r>
              <a:rPr lang="ru-RU" sz="32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процесуальної</a:t>
            </a:r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діяльності</a:t>
            </a:r>
            <a:endParaRPr lang="en-US" sz="3200" b="1" dirty="0">
              <a:solidFill>
                <a:srgbClr val="C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374" y="1376516"/>
            <a:ext cx="8367252" cy="5250426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Діяльність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слідчого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судді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пов’язана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з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розслідуванням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злочину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розглядом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кримінальних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цивільних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інших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справ,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підпорядкована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встановленню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об’єктивної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істини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пізнанню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конкретного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Пізнавальний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характер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правозастосовної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діяльності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психологічному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аспекті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є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надзвичайно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складним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Дослідження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і оперативна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організація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вирішення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розумових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завдань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побудова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криміналістичних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версій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складання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слідчим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планів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проведення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окремих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процесуальних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дій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практична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організація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роботи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Правова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регламентація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Тактичний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простір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криміналістична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тактика – система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методів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прийомів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що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сприяє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швидкому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повному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об’єктивному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встановленню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істини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Наявність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владних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повноважень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обов’язковість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розпоряджень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слідчого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судді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для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окремих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осіб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організацій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/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40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367" y="631722"/>
            <a:ext cx="8249265" cy="6821127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/>
              <a:t>Місце</a:t>
            </a:r>
            <a:r>
              <a:rPr lang="ru-RU" sz="2000" b="1" dirty="0"/>
              <a:t> </a:t>
            </a:r>
            <a:r>
              <a:rPr lang="ru-RU" sz="2000" b="1" dirty="0" err="1"/>
              <a:t>події</a:t>
            </a:r>
            <a:r>
              <a:rPr lang="ru-RU" sz="2000" b="1" dirty="0"/>
              <a:t> є фрагментом </a:t>
            </a:r>
            <a:r>
              <a:rPr lang="ru-RU" sz="2000" b="1" dirty="0" err="1"/>
              <a:t>об’єктивно</a:t>
            </a:r>
            <a:r>
              <a:rPr lang="ru-RU" sz="2000" b="1" dirty="0"/>
              <a:t> </a:t>
            </a:r>
            <a:r>
              <a:rPr lang="ru-RU" sz="2000" b="1" dirty="0" err="1"/>
              <a:t>існуючої</a:t>
            </a:r>
            <a:r>
              <a:rPr lang="ru-RU" sz="2000" b="1" dirty="0"/>
              <a:t> </a:t>
            </a:r>
            <a:r>
              <a:rPr lang="ru-RU" sz="2000" b="1" dirty="0" err="1"/>
              <a:t>події</a:t>
            </a:r>
            <a:r>
              <a:rPr lang="ru-RU" sz="2000" dirty="0"/>
              <a:t>, де </a:t>
            </a:r>
            <a:r>
              <a:rPr lang="ru-RU" sz="2000" dirty="0" err="1"/>
              <a:t>відображені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окремі</a:t>
            </a:r>
            <a:r>
              <a:rPr lang="ru-RU" sz="2000" dirty="0"/>
              <a:t> </a:t>
            </a:r>
            <a:r>
              <a:rPr lang="ru-RU" sz="2000" dirty="0" err="1"/>
              <a:t>сторони</a:t>
            </a:r>
            <a:r>
              <a:rPr lang="ru-RU" sz="2000" dirty="0"/>
              <a:t>, </a:t>
            </a:r>
            <a:r>
              <a:rPr lang="ru-RU" sz="2000" dirty="0" err="1"/>
              <a:t>моменти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Більшою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меншою</a:t>
            </a:r>
            <a:r>
              <a:rPr lang="ru-RU" sz="2000" dirty="0"/>
              <a:t> </a:t>
            </a:r>
            <a:r>
              <a:rPr lang="ru-RU" sz="2000" dirty="0" err="1"/>
              <a:t>мірою</a:t>
            </a:r>
            <a:r>
              <a:rPr lang="ru-RU" sz="2000" dirty="0"/>
              <a:t> </a:t>
            </a:r>
            <a:r>
              <a:rPr lang="ru-RU" sz="2000" dirty="0" err="1"/>
              <a:t>воно</a:t>
            </a:r>
            <a:r>
              <a:rPr lang="ru-RU" sz="2000" dirty="0"/>
              <a:t> </a:t>
            </a:r>
            <a:r>
              <a:rPr lang="ru-RU" sz="2000" dirty="0" err="1"/>
              <a:t>містить</a:t>
            </a:r>
            <a:r>
              <a:rPr lang="ru-RU" sz="2000" dirty="0"/>
              <a:t> </a:t>
            </a:r>
            <a:r>
              <a:rPr lang="ru-RU" sz="2000" i="1" dirty="0" err="1"/>
              <a:t>об’єктивну</a:t>
            </a:r>
            <a:r>
              <a:rPr lang="ru-RU" sz="2000" i="1" dirty="0"/>
              <a:t> </a:t>
            </a:r>
            <a:r>
              <a:rPr lang="ru-RU" sz="2000" i="1" dirty="0" err="1"/>
              <a:t>інформацію</a:t>
            </a:r>
            <a:r>
              <a:rPr lang="ru-RU" sz="2000" i="1" dirty="0"/>
              <a:t> про </a:t>
            </a:r>
            <a:r>
              <a:rPr lang="ru-RU" sz="2000" i="1" dirty="0" err="1"/>
              <a:t>подію</a:t>
            </a:r>
            <a:r>
              <a:rPr lang="ru-RU" sz="2000" i="1" dirty="0"/>
              <a:t> </a:t>
            </a:r>
            <a:r>
              <a:rPr lang="ru-RU" sz="2000" i="1" dirty="0" err="1"/>
              <a:t>злочину</a:t>
            </a:r>
            <a:r>
              <a:rPr lang="ru-RU" sz="2000" dirty="0"/>
              <a:t>, </a:t>
            </a:r>
            <a:r>
              <a:rPr lang="ru-RU" sz="2000" dirty="0" err="1"/>
              <a:t>виражену</a:t>
            </a:r>
            <a:r>
              <a:rPr lang="ru-RU" sz="2000" dirty="0"/>
              <a:t> в </a:t>
            </a:r>
            <a:r>
              <a:rPr lang="ru-RU" sz="2000" dirty="0" err="1"/>
              <a:t>зміні</a:t>
            </a:r>
            <a:r>
              <a:rPr lang="ru-RU" sz="2000" dirty="0"/>
              <a:t> обстановки, </a:t>
            </a:r>
            <a:r>
              <a:rPr lang="ru-RU" sz="2000" dirty="0" err="1"/>
              <a:t>слідах</a:t>
            </a:r>
            <a:r>
              <a:rPr lang="ru-RU" sz="2000" dirty="0"/>
              <a:t> </a:t>
            </a:r>
            <a:r>
              <a:rPr lang="ru-RU" sz="2000" dirty="0" err="1"/>
              <a:t>перебування</a:t>
            </a:r>
            <a:r>
              <a:rPr lang="ru-RU" sz="2000" dirty="0"/>
              <a:t> </a:t>
            </a:r>
            <a:r>
              <a:rPr lang="ru-RU" sz="2000" dirty="0" err="1"/>
              <a:t>злочинця</a:t>
            </a:r>
            <a:r>
              <a:rPr lang="ru-RU" sz="2000" dirty="0"/>
              <a:t>, </a:t>
            </a:r>
            <a:r>
              <a:rPr lang="ru-RU" sz="2000" dirty="0" err="1"/>
              <a:t>слідах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,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наслідків</a:t>
            </a:r>
            <a:r>
              <a:rPr lang="ru-RU" sz="2000" dirty="0"/>
              <a:t>, </a:t>
            </a:r>
            <a:r>
              <a:rPr lang="ru-RU" sz="2000" dirty="0" err="1"/>
              <a:t>намірів</a:t>
            </a:r>
            <a:r>
              <a:rPr lang="ru-RU" sz="2000" dirty="0"/>
              <a:t> </a:t>
            </a:r>
            <a:r>
              <a:rPr lang="ru-RU" sz="2000" dirty="0" err="1"/>
              <a:t>злочинця</a:t>
            </a:r>
            <a:r>
              <a:rPr lang="ru-RU" sz="2000" dirty="0"/>
              <a:t> та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дають</a:t>
            </a:r>
            <a:r>
              <a:rPr lang="ru-RU" sz="2000" dirty="0"/>
              <a:t> </a:t>
            </a:r>
            <a:r>
              <a:rPr lang="ru-RU" sz="2000" dirty="0" err="1"/>
              <a:t>змогу</a:t>
            </a:r>
            <a:r>
              <a:rPr lang="ru-RU" sz="2000" dirty="0"/>
              <a:t> </a:t>
            </a:r>
            <a:r>
              <a:rPr lang="ru-RU" sz="2000" dirty="0" err="1"/>
              <a:t>побудувати</a:t>
            </a:r>
            <a:r>
              <a:rPr lang="ru-RU" sz="2000" dirty="0"/>
              <a:t> </a:t>
            </a:r>
            <a:r>
              <a:rPr lang="ru-RU" sz="2000" dirty="0" err="1"/>
              <a:t>уявну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частково</a:t>
            </a:r>
            <a:r>
              <a:rPr lang="ru-RU" sz="2000" dirty="0"/>
              <a:t> </a:t>
            </a:r>
            <a:r>
              <a:rPr lang="ru-RU" sz="2000" dirty="0" err="1"/>
              <a:t>матеріальну</a:t>
            </a:r>
            <a:r>
              <a:rPr lang="ru-RU" sz="2000" dirty="0"/>
              <a:t> модель </a:t>
            </a:r>
            <a:r>
              <a:rPr lang="ru-RU" sz="2000" dirty="0" err="1"/>
              <a:t>злочину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обставин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Інформація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є на </a:t>
            </a:r>
            <a:r>
              <a:rPr lang="ru-RU" sz="2000" dirty="0" err="1"/>
              <a:t>місці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,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різнобічний</a:t>
            </a:r>
            <a:r>
              <a:rPr lang="ru-RU" sz="2000" dirty="0"/>
              <a:t> характер і </a:t>
            </a:r>
            <a:r>
              <a:rPr lang="ru-RU" sz="2000" dirty="0" err="1"/>
              <a:t>різну</a:t>
            </a:r>
            <a:r>
              <a:rPr lang="ru-RU" sz="2000" dirty="0"/>
              <a:t> </a:t>
            </a:r>
            <a:r>
              <a:rPr lang="ru-RU" sz="2000" dirty="0" err="1"/>
              <a:t>доказову</a:t>
            </a:r>
            <a:r>
              <a:rPr lang="ru-RU" sz="2000" dirty="0"/>
              <a:t> </a:t>
            </a:r>
            <a:r>
              <a:rPr lang="ru-RU" sz="2000" dirty="0" err="1"/>
              <a:t>значущість</a:t>
            </a:r>
            <a:r>
              <a:rPr lang="ru-RU" sz="2000" dirty="0"/>
              <a:t>. </a:t>
            </a:r>
          </a:p>
          <a:p>
            <a:pPr algn="just"/>
            <a:endParaRPr lang="ru-RU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У складному </a:t>
            </a:r>
            <a:r>
              <a:rPr lang="ru-RU" sz="2000" dirty="0" err="1"/>
              <a:t>формуванні</a:t>
            </a:r>
            <a:r>
              <a:rPr lang="ru-RU" sz="2000" dirty="0"/>
              <a:t> </a:t>
            </a:r>
            <a:r>
              <a:rPr lang="ru-RU" sz="2000" dirty="0" err="1"/>
              <a:t>даного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 </a:t>
            </a:r>
            <a:r>
              <a:rPr lang="ru-RU" sz="2000" dirty="0" err="1"/>
              <a:t>психологія</a:t>
            </a:r>
            <a:r>
              <a:rPr lang="ru-RU" sz="2000" dirty="0"/>
              <a:t> </a:t>
            </a:r>
            <a:r>
              <a:rPr lang="ru-RU" sz="2000" dirty="0" err="1"/>
              <a:t>постає</a:t>
            </a:r>
            <a:r>
              <a:rPr lang="ru-RU" sz="2000" dirty="0"/>
              <a:t> в </a:t>
            </a:r>
            <a:r>
              <a:rPr lang="ru-RU" sz="2000" dirty="0" err="1"/>
              <a:t>декількох</a:t>
            </a:r>
            <a:r>
              <a:rPr lang="ru-RU" sz="2000" dirty="0"/>
              <a:t> аспектах, а </a:t>
            </a:r>
            <a:r>
              <a:rPr lang="ru-RU" sz="2000" dirty="0" err="1"/>
              <a:t>саме</a:t>
            </a:r>
            <a:r>
              <a:rPr lang="ru-RU" sz="2000" dirty="0"/>
              <a:t>: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err="1"/>
              <a:t>сприйнятті</a:t>
            </a:r>
            <a:r>
              <a:rPr lang="ru-RU" sz="2000" dirty="0"/>
              <a:t> обстановки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;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err="1"/>
              <a:t>уявному</a:t>
            </a:r>
            <a:r>
              <a:rPr lang="ru-RU" sz="2000" dirty="0"/>
              <a:t> </a:t>
            </a:r>
            <a:r>
              <a:rPr lang="ru-RU" sz="2000" dirty="0" err="1"/>
              <a:t>аналізі</a:t>
            </a:r>
            <a:r>
              <a:rPr lang="ru-RU" sz="2000" dirty="0"/>
              <a:t> </a:t>
            </a:r>
            <a:r>
              <a:rPr lang="ru-RU" sz="2000" dirty="0" err="1"/>
              <a:t>виявлених</a:t>
            </a:r>
            <a:r>
              <a:rPr lang="ru-RU" sz="2000" dirty="0"/>
              <a:t> </a:t>
            </a:r>
            <a:r>
              <a:rPr lang="ru-RU" sz="2000" dirty="0" err="1"/>
              <a:t>слідів</a:t>
            </a:r>
            <a:r>
              <a:rPr lang="ru-RU" sz="2000" dirty="0"/>
              <a:t> і </a:t>
            </a:r>
            <a:r>
              <a:rPr lang="ru-RU" sz="2000" dirty="0" err="1"/>
              <a:t>речових</a:t>
            </a:r>
            <a:r>
              <a:rPr lang="ru-RU" sz="2000" dirty="0"/>
              <a:t> </a:t>
            </a:r>
            <a:r>
              <a:rPr lang="ru-RU" sz="2000" dirty="0" err="1"/>
              <a:t>доказів</a:t>
            </a:r>
            <a:r>
              <a:rPr lang="ru-RU" sz="2000" dirty="0"/>
              <a:t>;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err="1"/>
              <a:t>установленні</a:t>
            </a:r>
            <a:r>
              <a:rPr lang="ru-RU" sz="2000" dirty="0"/>
              <a:t> причинного </a:t>
            </a:r>
            <a:r>
              <a:rPr lang="ru-RU" sz="2000" dirty="0" err="1"/>
              <a:t>відношення</a:t>
            </a:r>
            <a:r>
              <a:rPr lang="ru-RU" sz="2000" dirty="0"/>
              <a:t> </a:t>
            </a:r>
            <a:r>
              <a:rPr lang="ru-RU" sz="2000" dirty="0" err="1"/>
              <a:t>виявленого</a:t>
            </a:r>
            <a:r>
              <a:rPr lang="ru-RU" sz="2000" dirty="0"/>
              <a:t> до </a:t>
            </a:r>
            <a:r>
              <a:rPr lang="ru-RU" sz="2000" dirty="0" err="1"/>
              <a:t>події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;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err="1"/>
              <a:t>створенні</a:t>
            </a:r>
            <a:r>
              <a:rPr lang="ru-RU" sz="2000" dirty="0"/>
              <a:t> </a:t>
            </a:r>
            <a:r>
              <a:rPr lang="ru-RU" sz="2000" dirty="0" err="1"/>
              <a:t>уявної</a:t>
            </a:r>
            <a:r>
              <a:rPr lang="ru-RU" sz="2000" dirty="0"/>
              <a:t> </a:t>
            </a:r>
            <a:r>
              <a:rPr lang="ru-RU" sz="2000" dirty="0" err="1"/>
              <a:t>моделі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сталася</a:t>
            </a:r>
            <a:r>
              <a:rPr lang="ru-RU" sz="2000" dirty="0"/>
              <a:t>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5079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367" y="385916"/>
            <a:ext cx="8249265" cy="6821127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/>
              <a:t> </a:t>
            </a:r>
            <a:endParaRPr lang="ru-RU" sz="2000" dirty="0"/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000" dirty="0"/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A43E908F-D4E0-AFF0-9C14-D0153EED7D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1890375"/>
              </p:ext>
            </p:extLst>
          </p:nvPr>
        </p:nvGraphicFramePr>
        <p:xfrm>
          <a:off x="447367" y="267929"/>
          <a:ext cx="8411497" cy="5926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721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367" y="385916"/>
            <a:ext cx="8249265" cy="6821127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/>
              <a:t> </a:t>
            </a:r>
            <a:endParaRPr lang="ru-RU" sz="2000" dirty="0"/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99F865-8A95-5A7C-3483-966D7E0DB8BF}"/>
              </a:ext>
            </a:extLst>
          </p:cNvPr>
          <p:cNvSpPr txBox="1"/>
          <p:nvPr/>
        </p:nvSpPr>
        <p:spPr>
          <a:xfrm>
            <a:off x="540775" y="461536"/>
            <a:ext cx="8249265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Взаємозв’язок</a:t>
            </a:r>
            <a:r>
              <a:rPr lang="ru-RU" sz="2000" b="1" dirty="0"/>
              <a:t> особи </a:t>
            </a:r>
            <a:r>
              <a:rPr lang="ru-RU" sz="2000" b="1" dirty="0" err="1"/>
              <a:t>злочинця</a:t>
            </a:r>
            <a:r>
              <a:rPr lang="ru-RU" sz="2000" b="1" dirty="0"/>
              <a:t> і </a:t>
            </a:r>
            <a:r>
              <a:rPr lang="ru-RU" sz="2000" b="1" dirty="0" err="1"/>
              <a:t>відображень</a:t>
            </a:r>
            <a:r>
              <a:rPr lang="ru-RU" sz="2000" b="1" dirty="0"/>
              <a:t> </a:t>
            </a:r>
            <a:r>
              <a:rPr lang="ru-RU" sz="2000" b="1" dirty="0" err="1"/>
              <a:t>місця</a:t>
            </a:r>
            <a:r>
              <a:rPr lang="ru-RU" sz="2000" b="1" dirty="0"/>
              <a:t> </a:t>
            </a:r>
            <a:r>
              <a:rPr lang="ru-RU" sz="2000" b="1" dirty="0" err="1"/>
              <a:t>злочину</a:t>
            </a:r>
            <a:endParaRPr lang="ru-RU" sz="2000" b="1" dirty="0"/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Вчинення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 </a:t>
            </a:r>
            <a:r>
              <a:rPr lang="ru-RU" sz="2000" dirty="0" err="1"/>
              <a:t>пов’язане</a:t>
            </a:r>
            <a:r>
              <a:rPr lang="ru-RU" sz="2000" dirty="0"/>
              <a:t> з </a:t>
            </a:r>
            <a:r>
              <a:rPr lang="ru-RU" sz="2000" dirty="0" err="1"/>
              <a:t>матеріальними</a:t>
            </a:r>
            <a:r>
              <a:rPr lang="ru-RU" sz="2000" dirty="0"/>
              <a:t> </a:t>
            </a:r>
            <a:r>
              <a:rPr lang="ru-RU" sz="2000" dirty="0" err="1"/>
              <a:t>змінами</a:t>
            </a:r>
            <a:r>
              <a:rPr lang="ru-RU" sz="2000" dirty="0"/>
              <a:t> </a:t>
            </a:r>
            <a:r>
              <a:rPr lang="ru-RU" sz="2000" dirty="0" err="1"/>
              <a:t>первинної</a:t>
            </a:r>
            <a:r>
              <a:rPr lang="ru-RU" sz="2000" dirty="0"/>
              <a:t> обстановки (</a:t>
            </a:r>
            <a:r>
              <a:rPr lang="ru-RU" sz="2000" dirty="0" err="1"/>
              <a:t>порушення</a:t>
            </a:r>
            <a:r>
              <a:rPr lang="ru-RU" sz="2000" dirty="0"/>
              <a:t> </a:t>
            </a:r>
            <a:r>
              <a:rPr lang="ru-RU" sz="2000" dirty="0" err="1"/>
              <a:t>первинного</a:t>
            </a:r>
            <a:r>
              <a:rPr lang="ru-RU" sz="2000" dirty="0"/>
              <a:t> </a:t>
            </a:r>
            <a:r>
              <a:rPr lang="ru-RU" sz="2000" dirty="0" err="1"/>
              <a:t>положення</a:t>
            </a:r>
            <a:r>
              <a:rPr lang="ru-RU" sz="2000" dirty="0"/>
              <a:t>, </a:t>
            </a:r>
            <a:r>
              <a:rPr lang="ru-RU" sz="2000" dirty="0" err="1"/>
              <a:t>місцезнаходження</a:t>
            </a:r>
            <a:r>
              <a:rPr lang="ru-RU" sz="2000" dirty="0"/>
              <a:t>, стану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об’єктів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утворюють</a:t>
            </a:r>
            <a:r>
              <a:rPr lang="ru-RU" sz="2000" dirty="0"/>
              <a:t> </a:t>
            </a:r>
            <a:r>
              <a:rPr lang="ru-RU" sz="2000" dirty="0" err="1"/>
              <a:t>речове</a:t>
            </a:r>
            <a:r>
              <a:rPr lang="ru-RU" sz="2000" dirty="0"/>
              <a:t> </a:t>
            </a:r>
            <a:r>
              <a:rPr lang="ru-RU" sz="2000" dirty="0" err="1"/>
              <a:t>середовище</a:t>
            </a:r>
            <a:r>
              <a:rPr lang="ru-RU" sz="2000" dirty="0"/>
              <a:t>, в </a:t>
            </a:r>
            <a:r>
              <a:rPr lang="ru-RU" sz="2000" dirty="0" err="1"/>
              <a:t>якому</a:t>
            </a:r>
            <a:r>
              <a:rPr lang="ru-RU" sz="2000" dirty="0"/>
              <a:t> вчинено </a:t>
            </a:r>
            <a:r>
              <a:rPr lang="ru-RU" sz="2000" dirty="0" err="1"/>
              <a:t>злочин</a:t>
            </a:r>
            <a:r>
              <a:rPr lang="ru-RU" sz="2000" dirty="0"/>
              <a:t>). </a:t>
            </a:r>
            <a:r>
              <a:rPr lang="ru-RU" sz="2000" dirty="0" err="1"/>
              <a:t>Сліди</a:t>
            </a:r>
            <a:r>
              <a:rPr lang="ru-RU" sz="2000" dirty="0"/>
              <a:t> в широкому </a:t>
            </a:r>
            <a:r>
              <a:rPr lang="ru-RU" sz="2000" dirty="0" err="1"/>
              <a:t>розумінні</a:t>
            </a:r>
            <a:r>
              <a:rPr lang="ru-RU" sz="2000" dirty="0"/>
              <a:t>, </a:t>
            </a:r>
            <a:r>
              <a:rPr lang="ru-RU" sz="2000" dirty="0" err="1"/>
              <a:t>охоплюють</a:t>
            </a:r>
            <a:r>
              <a:rPr lang="ru-RU" sz="2000" dirty="0"/>
              <a:t>: </a:t>
            </a:r>
            <a:r>
              <a:rPr lang="ru-RU" sz="2000" dirty="0" err="1"/>
              <a:t>комплекси</a:t>
            </a:r>
            <a:r>
              <a:rPr lang="ru-RU" sz="2000" dirty="0"/>
              <a:t> </a:t>
            </a:r>
            <a:r>
              <a:rPr lang="ru-RU" sz="2000" dirty="0" err="1"/>
              <a:t>елементів</a:t>
            </a:r>
            <a:r>
              <a:rPr lang="ru-RU" sz="2000" dirty="0"/>
              <a:t>, </a:t>
            </a:r>
            <a:r>
              <a:rPr lang="ru-RU" sz="2000" dirty="0" err="1"/>
              <a:t>притаманних</a:t>
            </a:r>
            <a:r>
              <a:rPr lang="ru-RU" sz="2000" dirty="0"/>
              <a:t> </a:t>
            </a:r>
            <a:r>
              <a:rPr lang="ru-RU" sz="2000" dirty="0" err="1"/>
              <a:t>певним</a:t>
            </a:r>
            <a:r>
              <a:rPr lang="ru-RU" sz="2000" dirty="0"/>
              <a:t> </a:t>
            </a:r>
            <a:r>
              <a:rPr lang="ru-RU" sz="2000" dirty="0" err="1"/>
              <a:t>подіям</a:t>
            </a:r>
            <a:r>
              <a:rPr lang="ru-RU" sz="2000" dirty="0"/>
              <a:t> (</a:t>
            </a:r>
            <a:r>
              <a:rPr lang="ru-RU" sz="2000" dirty="0" err="1"/>
              <a:t>сліди</a:t>
            </a:r>
            <a:r>
              <a:rPr lang="ru-RU" sz="2000" dirty="0"/>
              <a:t> ДТП, </a:t>
            </a:r>
            <a:r>
              <a:rPr lang="ru-RU" sz="2000" dirty="0" err="1"/>
              <a:t>пожежі</a:t>
            </a:r>
            <a:r>
              <a:rPr lang="ru-RU" sz="2000" dirty="0"/>
              <a:t> та </a:t>
            </a:r>
            <a:r>
              <a:rPr lang="ru-RU" sz="2000" dirty="0" err="1"/>
              <a:t>ін</a:t>
            </a:r>
            <a:r>
              <a:rPr lang="ru-RU" sz="2000" dirty="0"/>
              <a:t>.); </a:t>
            </a:r>
            <a:r>
              <a:rPr lang="ru-RU" sz="2000" dirty="0" err="1"/>
              <a:t>зміну</a:t>
            </a:r>
            <a:r>
              <a:rPr lang="ru-RU" sz="2000" dirty="0"/>
              <a:t> обстановки (</a:t>
            </a:r>
            <a:r>
              <a:rPr lang="ru-RU" sz="2000" dirty="0" err="1"/>
              <a:t>поява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зникнення</a:t>
            </a:r>
            <a:r>
              <a:rPr lang="ru-RU" sz="2000" dirty="0"/>
              <a:t> </a:t>
            </a:r>
            <a:r>
              <a:rPr lang="ru-RU" sz="2000" dirty="0" err="1"/>
              <a:t>предметів</a:t>
            </a:r>
            <a:r>
              <a:rPr lang="ru-RU" sz="2000" dirty="0"/>
              <a:t>, </a:t>
            </a:r>
            <a:r>
              <a:rPr lang="ru-RU" sz="2000" dirty="0" err="1"/>
              <a:t>зміна</a:t>
            </a:r>
            <a:r>
              <a:rPr lang="ru-RU" sz="2000" dirty="0"/>
              <a:t> </a:t>
            </a:r>
            <a:r>
              <a:rPr lang="ru-RU" sz="2000" dirty="0" err="1"/>
              <a:t>їхнього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розташування</a:t>
            </a:r>
            <a:r>
              <a:rPr lang="ru-RU" sz="2000" dirty="0"/>
              <a:t>); </a:t>
            </a:r>
            <a:r>
              <a:rPr lang="ru-RU" sz="2000" dirty="0" err="1"/>
              <a:t>зміну</a:t>
            </a:r>
            <a:r>
              <a:rPr lang="ru-RU" sz="2000" dirty="0"/>
              <a:t> виду </a:t>
            </a:r>
            <a:r>
              <a:rPr lang="ru-RU" sz="2000" dirty="0" err="1"/>
              <a:t>або</a:t>
            </a:r>
            <a:r>
              <a:rPr lang="ru-RU" sz="2000" dirty="0"/>
              <a:t> стану предмета.</a:t>
            </a:r>
          </a:p>
          <a:p>
            <a:pPr algn="just"/>
            <a:endParaRPr lang="ru-RU" sz="20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/>
              <a:t>Стать </a:t>
            </a:r>
            <a:r>
              <a:rPr lang="ru-RU" sz="2000" dirty="0" err="1"/>
              <a:t>злочинця</a:t>
            </a:r>
            <a:endParaRPr lang="ru-RU" sz="20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Вік</a:t>
            </a:r>
            <a:r>
              <a:rPr lang="ru-RU" sz="2000" dirty="0"/>
              <a:t> </a:t>
            </a:r>
            <a:r>
              <a:rPr lang="ru-RU" sz="2000" dirty="0" err="1"/>
              <a:t>злочинця</a:t>
            </a:r>
            <a:endParaRPr lang="ru-RU" sz="20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Анатомічні</a:t>
            </a:r>
            <a:r>
              <a:rPr lang="ru-RU" sz="2000" dirty="0"/>
              <a:t> </a:t>
            </a:r>
            <a:r>
              <a:rPr lang="ru-RU" sz="2000" dirty="0" err="1"/>
              <a:t>ознаки</a:t>
            </a:r>
            <a:r>
              <a:rPr lang="ru-RU" sz="2000" dirty="0"/>
              <a:t> </a:t>
            </a:r>
            <a:r>
              <a:rPr lang="ru-RU" sz="2000" dirty="0" err="1"/>
              <a:t>злочинця</a:t>
            </a:r>
            <a:r>
              <a:rPr lang="ru-RU" sz="2000" dirty="0"/>
              <a:t> (</a:t>
            </a:r>
            <a:r>
              <a:rPr lang="ru-RU" sz="2000" dirty="0" err="1"/>
              <a:t>зріст</a:t>
            </a:r>
            <a:r>
              <a:rPr lang="ru-RU" sz="2000" dirty="0"/>
              <a:t> за </a:t>
            </a:r>
            <a:r>
              <a:rPr lang="ru-RU" sz="2000" dirty="0" err="1"/>
              <a:t>слідами</a:t>
            </a:r>
            <a:r>
              <a:rPr lang="ru-RU" sz="2000" dirty="0"/>
              <a:t> рук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ніг</a:t>
            </a:r>
            <a:r>
              <a:rPr lang="ru-RU" sz="2000" dirty="0"/>
              <a:t>, </a:t>
            </a:r>
            <a:r>
              <a:rPr lang="ru-RU" sz="2000" dirty="0" err="1"/>
              <a:t>статура</a:t>
            </a:r>
            <a:r>
              <a:rPr lang="ru-RU" sz="2000" dirty="0"/>
              <a:t>, за способом </a:t>
            </a:r>
            <a:r>
              <a:rPr lang="ru-RU" sz="2000" dirty="0" err="1"/>
              <a:t>проникнення</a:t>
            </a:r>
            <a:r>
              <a:rPr lang="ru-RU" sz="2000" dirty="0"/>
              <a:t> в </a:t>
            </a:r>
            <a:r>
              <a:rPr lang="ru-RU" sz="2000" dirty="0" err="1"/>
              <a:t>приміщення</a:t>
            </a:r>
            <a:r>
              <a:rPr lang="ru-RU" sz="2000" dirty="0"/>
              <a:t>, </a:t>
            </a:r>
            <a:r>
              <a:rPr lang="ru-RU" sz="2000" dirty="0" err="1"/>
              <a:t>тощо</a:t>
            </a:r>
            <a:r>
              <a:rPr lang="ru-RU" sz="2000" dirty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злочинців</a:t>
            </a:r>
            <a:r>
              <a:rPr lang="ru-RU" sz="2000" dirty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Наявність</a:t>
            </a:r>
            <a:r>
              <a:rPr lang="ru-RU" sz="2000" dirty="0"/>
              <a:t> </a:t>
            </a:r>
            <a:r>
              <a:rPr lang="ru-RU" sz="2000" dirty="0" err="1"/>
              <a:t>злочинного</a:t>
            </a:r>
            <a:r>
              <a:rPr lang="ru-RU" sz="2000" dirty="0"/>
              <a:t> </a:t>
            </a:r>
            <a:r>
              <a:rPr lang="ru-RU" sz="2000" dirty="0" err="1"/>
              <a:t>досвіду</a:t>
            </a:r>
            <a:r>
              <a:rPr lang="ru-RU" sz="2000" dirty="0"/>
              <a:t> (</a:t>
            </a:r>
            <a:r>
              <a:rPr lang="ru-RU" sz="2000" dirty="0" err="1"/>
              <a:t>злочинний</a:t>
            </a:r>
            <a:r>
              <a:rPr lang="ru-RU" sz="2000" dirty="0"/>
              <a:t> почерк)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Особливості</a:t>
            </a:r>
            <a:r>
              <a:rPr lang="ru-RU" sz="2000" dirty="0"/>
              <a:t> </a:t>
            </a:r>
            <a:r>
              <a:rPr lang="ru-RU" sz="2000" dirty="0" err="1"/>
              <a:t>звичок</a:t>
            </a:r>
            <a:r>
              <a:rPr lang="ru-RU" sz="2000" dirty="0"/>
              <a:t>, </a:t>
            </a:r>
            <a:r>
              <a:rPr lang="ru-RU" sz="2000" dirty="0" err="1"/>
              <a:t>нахили</a:t>
            </a:r>
            <a:r>
              <a:rPr lang="ru-RU" sz="2000" dirty="0"/>
              <a:t>, </a:t>
            </a:r>
            <a:r>
              <a:rPr lang="ru-RU" sz="2000" dirty="0" err="1"/>
              <a:t>аномалії</a:t>
            </a:r>
            <a:r>
              <a:rPr lang="ru-RU" sz="2000" dirty="0"/>
              <a:t> </a:t>
            </a:r>
            <a:r>
              <a:rPr lang="ru-RU" sz="2000" dirty="0" err="1"/>
              <a:t>психіки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endParaRPr lang="ru-RU" sz="20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/>
              <a:t>Контркриміналістика</a:t>
            </a:r>
            <a:r>
              <a:rPr lang="ru-RU" sz="2000" dirty="0"/>
              <a:t> (</a:t>
            </a:r>
            <a:r>
              <a:rPr lang="ru-RU" sz="2000" dirty="0" err="1"/>
              <a:t>фальшиві</a:t>
            </a:r>
            <a:r>
              <a:rPr lang="ru-RU" sz="2000" dirty="0"/>
              <a:t> </a:t>
            </a:r>
            <a:r>
              <a:rPr lang="ru-RU" sz="2000" dirty="0" err="1"/>
              <a:t>сліди</a:t>
            </a:r>
            <a:r>
              <a:rPr lang="ru-RU" sz="2000" dirty="0"/>
              <a:t> з метою </a:t>
            </a:r>
            <a:r>
              <a:rPr lang="ru-RU" sz="2000" dirty="0" err="1"/>
              <a:t>заплутати</a:t>
            </a:r>
            <a:r>
              <a:rPr lang="ru-RU" sz="2000" dirty="0"/>
              <a:t> </a:t>
            </a:r>
            <a:r>
              <a:rPr lang="ru-RU" sz="2000" dirty="0" err="1"/>
              <a:t>слідство</a:t>
            </a:r>
            <a:r>
              <a:rPr lang="ru-RU" sz="2000" dirty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2000" dirty="0"/>
          </a:p>
          <a:p>
            <a:pPr algn="just"/>
            <a:r>
              <a:rPr lang="ru-RU" sz="2000" b="1" dirty="0"/>
              <a:t>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28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367" y="385916"/>
            <a:ext cx="8249265" cy="6821127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/>
              <a:t> </a:t>
            </a:r>
            <a:endParaRPr lang="ru-RU" sz="2000" dirty="0"/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99F865-8A95-5A7C-3483-966D7E0DB8BF}"/>
              </a:ext>
            </a:extLst>
          </p:cNvPr>
          <p:cNvSpPr txBox="1"/>
          <p:nvPr/>
        </p:nvSpPr>
        <p:spPr>
          <a:xfrm>
            <a:off x="526025" y="582561"/>
            <a:ext cx="8249265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Складання</a:t>
            </a:r>
            <a:r>
              <a:rPr lang="ru-RU" sz="2000" b="1" dirty="0"/>
              <a:t> </a:t>
            </a:r>
            <a:r>
              <a:rPr lang="ru-RU" sz="2000" b="1" dirty="0" err="1"/>
              <a:t>психологічного</a:t>
            </a:r>
            <a:r>
              <a:rPr lang="ru-RU" sz="2000" b="1" dirty="0"/>
              <a:t> портрета </a:t>
            </a:r>
          </a:p>
          <a:p>
            <a:pPr algn="ctr"/>
            <a:r>
              <a:rPr lang="ru-RU" sz="2000" b="1" dirty="0"/>
              <a:t>(</a:t>
            </a:r>
            <a:r>
              <a:rPr lang="ru-RU" sz="2000" b="1" dirty="0" err="1"/>
              <a:t>психологічного</a:t>
            </a:r>
            <a:r>
              <a:rPr lang="ru-RU" sz="2000" b="1" dirty="0"/>
              <a:t> </a:t>
            </a:r>
            <a:r>
              <a:rPr lang="ru-RU" sz="2000" b="1" dirty="0" err="1"/>
              <a:t>профілю</a:t>
            </a:r>
            <a:r>
              <a:rPr lang="ru-RU" sz="2000" b="1" dirty="0"/>
              <a:t>) </a:t>
            </a:r>
            <a:r>
              <a:rPr lang="ru-RU" sz="2000" b="1" dirty="0" err="1"/>
              <a:t>злочинця</a:t>
            </a:r>
            <a:endParaRPr lang="ru-RU" sz="2000" b="1" dirty="0"/>
          </a:p>
          <a:p>
            <a:pPr algn="just"/>
            <a:endParaRPr lang="ru-RU" sz="2000" b="1" dirty="0"/>
          </a:p>
          <a:p>
            <a:pPr algn="just"/>
            <a:r>
              <a:rPr lang="ru-RU" sz="2000" dirty="0"/>
              <a:t>Портрет (</a:t>
            </a:r>
            <a:r>
              <a:rPr lang="ru-RU" sz="2000" dirty="0" err="1"/>
              <a:t>профіль</a:t>
            </a:r>
            <a:r>
              <a:rPr lang="ru-RU" sz="2000" dirty="0"/>
              <a:t>) </a:t>
            </a:r>
            <a:r>
              <a:rPr lang="ru-RU" sz="2000" dirty="0" err="1"/>
              <a:t>розшукуваного</a:t>
            </a:r>
            <a:r>
              <a:rPr lang="ru-RU" sz="2000" dirty="0"/>
              <a:t> </a:t>
            </a:r>
            <a:r>
              <a:rPr lang="ru-RU" sz="2000" dirty="0" err="1"/>
              <a:t>злочинця</a:t>
            </a:r>
            <a:r>
              <a:rPr lang="ru-RU" sz="2000" dirty="0"/>
              <a:t> є системою </a:t>
            </a:r>
            <a:r>
              <a:rPr lang="ru-RU" sz="2000" dirty="0" err="1"/>
              <a:t>відомостей</a:t>
            </a:r>
            <a:r>
              <a:rPr lang="ru-RU" sz="2000" dirty="0"/>
              <a:t> про </a:t>
            </a:r>
            <a:r>
              <a:rPr lang="ru-RU" sz="2000" dirty="0" err="1"/>
              <a:t>психологічні</a:t>
            </a:r>
            <a:r>
              <a:rPr lang="ru-RU" sz="2000" dirty="0"/>
              <a:t> та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ознаки</a:t>
            </a:r>
            <a:r>
              <a:rPr lang="ru-RU" sz="2000" dirty="0"/>
              <a:t> </a:t>
            </a:r>
            <a:r>
              <a:rPr lang="ru-RU" sz="2000" dirty="0" err="1"/>
              <a:t>даної</a:t>
            </a:r>
            <a:r>
              <a:rPr lang="ru-RU" sz="2000" dirty="0"/>
              <a:t> особи, </a:t>
            </a:r>
            <a:r>
              <a:rPr lang="ru-RU" sz="2000" dirty="0" err="1"/>
              <a:t>важливі</a:t>
            </a:r>
            <a:r>
              <a:rPr lang="ru-RU" sz="2000" dirty="0"/>
              <a:t> для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виявлення</a:t>
            </a:r>
            <a:r>
              <a:rPr lang="ru-RU" sz="2000" dirty="0"/>
              <a:t> та </a:t>
            </a:r>
            <a:r>
              <a:rPr lang="ru-RU" sz="2000" dirty="0" err="1"/>
              <a:t>ідентифікації</a:t>
            </a:r>
            <a:r>
              <a:rPr lang="ru-RU" sz="2000" dirty="0"/>
              <a:t>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Охоплює</a:t>
            </a:r>
            <a:r>
              <a:rPr lang="ru-RU" sz="2000" dirty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/>
              <a:t>психологічні</a:t>
            </a:r>
            <a:r>
              <a:rPr lang="ru-RU" sz="2000" dirty="0"/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/>
              <a:t>правові</a:t>
            </a:r>
            <a:r>
              <a:rPr lang="ru-RU" sz="2000" dirty="0"/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/>
              <a:t>соціально-демографічні</a:t>
            </a:r>
            <a:r>
              <a:rPr lang="ru-RU" sz="2000" dirty="0"/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/>
              <a:t>криміналістичні</a:t>
            </a:r>
            <a:r>
              <a:rPr lang="ru-RU" sz="2000" dirty="0"/>
              <a:t> </a:t>
            </a:r>
            <a:r>
              <a:rPr lang="ru-RU" sz="2000" dirty="0" err="1"/>
              <a:t>ознаки</a:t>
            </a:r>
            <a:r>
              <a:rPr lang="ru-RU" sz="2000" dirty="0"/>
              <a:t> </a:t>
            </a:r>
            <a:r>
              <a:rPr lang="ru-RU" sz="2000" dirty="0" err="1"/>
              <a:t>злочинця</a:t>
            </a:r>
            <a:r>
              <a:rPr lang="ru-RU" sz="2000" dirty="0"/>
              <a:t>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Головним</a:t>
            </a:r>
            <a:r>
              <a:rPr lang="ru-RU" sz="2000" dirty="0"/>
              <a:t> в </a:t>
            </a:r>
            <a:r>
              <a:rPr lang="ru-RU" sz="2000" dirty="0" err="1"/>
              <a:t>психологічному</a:t>
            </a:r>
            <a:r>
              <a:rPr lang="ru-RU" sz="2000" dirty="0"/>
              <a:t> </a:t>
            </a:r>
            <a:r>
              <a:rPr lang="ru-RU" sz="2000" dirty="0" err="1"/>
              <a:t>портреті</a:t>
            </a:r>
            <a:r>
              <a:rPr lang="ru-RU" sz="2000" dirty="0"/>
              <a:t> є те,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відображає</a:t>
            </a:r>
            <a:r>
              <a:rPr lang="ru-RU" sz="2000" dirty="0"/>
              <a:t> </a:t>
            </a:r>
            <a:r>
              <a:rPr lang="ru-RU" sz="2000" dirty="0" err="1"/>
              <a:t>внутрішні</a:t>
            </a:r>
            <a:r>
              <a:rPr lang="ru-RU" sz="2000" dirty="0"/>
              <a:t>, </a:t>
            </a:r>
            <a:r>
              <a:rPr lang="ru-RU" sz="2000" dirty="0" err="1"/>
              <a:t>психологічні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поведінкові</a:t>
            </a:r>
            <a:r>
              <a:rPr lang="ru-RU" sz="2000" dirty="0"/>
              <a:t> </a:t>
            </a:r>
            <a:r>
              <a:rPr lang="ru-RU" sz="2000" dirty="0" err="1"/>
              <a:t>ознаки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один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різновидів</a:t>
            </a:r>
            <a:r>
              <a:rPr lang="ru-RU" sz="2000" dirty="0"/>
              <a:t> </a:t>
            </a:r>
            <a:r>
              <a:rPr lang="ru-RU" sz="2000" dirty="0" err="1"/>
              <a:t>розумових</a:t>
            </a:r>
            <a:r>
              <a:rPr lang="ru-RU" sz="2000" dirty="0"/>
              <a:t> моделей.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основна</a:t>
            </a:r>
            <a:r>
              <a:rPr lang="ru-RU" sz="2000" dirty="0"/>
              <a:t> </a:t>
            </a:r>
            <a:r>
              <a:rPr lang="ru-RU" sz="2000" dirty="0" err="1"/>
              <a:t>функція</a:t>
            </a:r>
            <a:r>
              <a:rPr lang="ru-RU" sz="2000" dirty="0"/>
              <a:t> — бути </a:t>
            </a:r>
            <a:r>
              <a:rPr lang="ru-RU" sz="2000" dirty="0" err="1"/>
              <a:t>засобом</a:t>
            </a:r>
            <a:r>
              <a:rPr lang="ru-RU" sz="2000" dirty="0"/>
              <a:t> </a:t>
            </a:r>
            <a:r>
              <a:rPr lang="ru-RU" sz="2000" dirty="0" err="1"/>
              <a:t>розшуку</a:t>
            </a:r>
            <a:r>
              <a:rPr lang="ru-RU" sz="2000" dirty="0"/>
              <a:t>, </a:t>
            </a:r>
            <a:r>
              <a:rPr lang="ru-RU" sz="2000" dirty="0" err="1"/>
              <a:t>виявлення</a:t>
            </a:r>
            <a:r>
              <a:rPr lang="ru-RU" sz="2000" dirty="0"/>
              <a:t> </a:t>
            </a:r>
            <a:r>
              <a:rPr lang="ru-RU" sz="2000" dirty="0" err="1"/>
              <a:t>злочинця</a:t>
            </a:r>
            <a:r>
              <a:rPr lang="ru-RU" sz="2000" dirty="0"/>
              <a:t>, особу </a:t>
            </a:r>
            <a:r>
              <a:rPr lang="ru-RU" sz="2000" dirty="0" err="1"/>
              <a:t>якого</a:t>
            </a:r>
            <a:r>
              <a:rPr lang="ru-RU" sz="2000" dirty="0"/>
              <a:t> не </a:t>
            </a:r>
            <a:r>
              <a:rPr lang="ru-RU" sz="2000" dirty="0" err="1"/>
              <a:t>встановлено</a:t>
            </a:r>
            <a:r>
              <a:rPr lang="ru-RU" sz="2000" dirty="0"/>
              <a:t>.</a:t>
            </a:r>
            <a:endParaRPr lang="ru-RU" sz="2000" b="1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64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548" y="639096"/>
            <a:ext cx="8504903" cy="6027175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Дефіцит</a:t>
            </a: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 часу 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правова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регламентація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строків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слідчої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судової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діяльності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кількість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кримінальних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справ,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особистісні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якості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u-R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Комунікабельність</a:t>
            </a: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/>
              <a:t>(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здатність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людини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встановлювати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психологічний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контакт при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спілкуванні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з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різними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віковими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соціальними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групами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осіб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Різноманіття</a:t>
            </a: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розумових</a:t>
            </a: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завдань</a:t>
            </a:r>
            <a:endParaRPr lang="ru-R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2438" indent="-187325" algn="just">
              <a:buFont typeface="Arial" panose="020B0604020202020204" pitchFamily="34" charset="0"/>
              <a:buChar char="•"/>
            </a:pPr>
            <a:r>
              <a:rPr lang="ru-RU" sz="2200" i="1" dirty="0" err="1"/>
              <a:t>Завдання</a:t>
            </a:r>
            <a:r>
              <a:rPr lang="ru-RU" sz="2200" i="1" dirty="0"/>
              <a:t>, </a:t>
            </a:r>
            <a:r>
              <a:rPr lang="ru-RU" sz="2200" i="1" dirty="0" err="1"/>
              <a:t>пов’язані</a:t>
            </a:r>
            <a:r>
              <a:rPr lang="ru-RU" sz="2200" i="1" dirty="0"/>
              <a:t> з </a:t>
            </a:r>
            <a:r>
              <a:rPr lang="ru-RU" sz="2200" i="1" dirty="0" err="1"/>
              <a:t>виявленням</a:t>
            </a:r>
            <a:r>
              <a:rPr lang="ru-RU" sz="2200" i="1" dirty="0"/>
              <a:t> </a:t>
            </a:r>
            <a:r>
              <a:rPr lang="ru-RU" sz="2200" i="1" dirty="0" err="1"/>
              <a:t>доказової</a:t>
            </a:r>
            <a:r>
              <a:rPr lang="ru-RU" sz="2200" i="1" dirty="0"/>
              <a:t> </a:t>
            </a:r>
            <a:r>
              <a:rPr lang="ru-RU" sz="2200" i="1" dirty="0" err="1"/>
              <a:t>інформації</a:t>
            </a:r>
            <a:r>
              <a:rPr lang="ru-RU" sz="2200" dirty="0"/>
              <a:t>. </a:t>
            </a:r>
            <a:r>
              <a:rPr lang="ru-RU" sz="2200" dirty="0" err="1"/>
              <a:t>Їхня</a:t>
            </a:r>
            <a:r>
              <a:rPr lang="ru-RU" sz="2200" dirty="0"/>
              <a:t> </a:t>
            </a:r>
            <a:r>
              <a:rPr lang="ru-RU" sz="2200" dirty="0" err="1"/>
              <a:t>сутність</a:t>
            </a:r>
            <a:r>
              <a:rPr lang="ru-RU" sz="2200" dirty="0"/>
              <a:t> — </a:t>
            </a:r>
            <a:r>
              <a:rPr lang="ru-RU" sz="2200" dirty="0" err="1"/>
              <a:t>прогнозування</a:t>
            </a:r>
            <a:r>
              <a:rPr lang="ru-RU" sz="2200" dirty="0"/>
              <a:t> </a:t>
            </a:r>
            <a:r>
              <a:rPr lang="ru-RU" sz="2200" dirty="0" err="1"/>
              <a:t>можливих</a:t>
            </a:r>
            <a:r>
              <a:rPr lang="ru-RU" sz="2200" dirty="0"/>
              <a:t> </a:t>
            </a:r>
            <a:r>
              <a:rPr lang="ru-RU" sz="2200" dirty="0" err="1"/>
              <a:t>джерел</a:t>
            </a:r>
            <a:r>
              <a:rPr lang="ru-RU" sz="2200" dirty="0"/>
              <a:t> </a:t>
            </a:r>
            <a:r>
              <a:rPr lang="ru-RU" sz="2200" dirty="0" err="1"/>
              <a:t>інформації</a:t>
            </a:r>
            <a:r>
              <a:rPr lang="ru-RU" sz="2200" dirty="0"/>
              <a:t>, </a:t>
            </a:r>
            <a:r>
              <a:rPr lang="ru-RU" sz="2200" dirty="0" err="1"/>
              <a:t>виявлення</a:t>
            </a:r>
            <a:r>
              <a:rPr lang="ru-RU" sz="2200" dirty="0"/>
              <a:t> </a:t>
            </a:r>
            <a:r>
              <a:rPr lang="ru-RU" sz="2200" dirty="0" err="1"/>
              <a:t>шляхів</a:t>
            </a:r>
            <a:r>
              <a:rPr lang="ru-RU" sz="2200" dirty="0"/>
              <a:t> </a:t>
            </a:r>
            <a:r>
              <a:rPr lang="ru-RU" sz="2200" dirty="0" err="1"/>
              <a:t>їхнього</a:t>
            </a:r>
            <a:r>
              <a:rPr lang="ru-RU" sz="2200" dirty="0"/>
              <a:t> </a:t>
            </a:r>
            <a:r>
              <a:rPr lang="ru-RU" sz="2200" dirty="0" err="1"/>
              <a:t>одержання</a:t>
            </a:r>
            <a:r>
              <a:rPr lang="ru-RU" sz="2200" dirty="0"/>
              <a:t>.</a:t>
            </a:r>
          </a:p>
          <a:p>
            <a:pPr marL="452438" indent="-187325" algn="just">
              <a:buFont typeface="Arial" panose="020B0604020202020204" pitchFamily="34" charset="0"/>
              <a:buChar char="•"/>
            </a:pPr>
            <a:r>
              <a:rPr lang="ru-RU" sz="2200" i="1" dirty="0" err="1"/>
              <a:t>Завдання</a:t>
            </a:r>
            <a:r>
              <a:rPr lang="ru-RU" sz="2200" i="1" dirty="0"/>
              <a:t> з </a:t>
            </a:r>
            <a:r>
              <a:rPr lang="ru-RU" sz="2200" i="1" dirty="0" err="1"/>
              <a:t>висування</a:t>
            </a:r>
            <a:r>
              <a:rPr lang="ru-RU" sz="2200" i="1" dirty="0"/>
              <a:t> </a:t>
            </a:r>
            <a:r>
              <a:rPr lang="ru-RU" sz="2200" i="1" dirty="0" err="1"/>
              <a:t>слідчих</a:t>
            </a:r>
            <a:r>
              <a:rPr lang="ru-RU" sz="2200" i="1" dirty="0"/>
              <a:t> і </a:t>
            </a:r>
            <a:r>
              <a:rPr lang="ru-RU" sz="2200" i="1" dirty="0" err="1"/>
              <a:t>судових</a:t>
            </a:r>
            <a:r>
              <a:rPr lang="ru-RU" sz="2200" i="1" dirty="0"/>
              <a:t> </a:t>
            </a:r>
            <a:r>
              <a:rPr lang="ru-RU" sz="2200" i="1" dirty="0" err="1"/>
              <a:t>версій</a:t>
            </a:r>
            <a:r>
              <a:rPr lang="ru-RU" sz="2200" i="1" dirty="0"/>
              <a:t> </a:t>
            </a:r>
            <a:r>
              <a:rPr lang="ru-RU" sz="2200" dirty="0"/>
              <a:t>як </a:t>
            </a:r>
            <a:r>
              <a:rPr lang="ru-RU" sz="2200" dirty="0" err="1"/>
              <a:t>припущень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визначають</a:t>
            </a:r>
            <a:r>
              <a:rPr lang="ru-RU" sz="2200" dirty="0"/>
              <a:t> </a:t>
            </a:r>
            <a:r>
              <a:rPr lang="ru-RU" sz="2200" dirty="0" err="1"/>
              <a:t>напрям</a:t>
            </a:r>
            <a:r>
              <a:rPr lang="ru-RU" sz="2200" dirty="0"/>
              <a:t> </a:t>
            </a:r>
            <a:r>
              <a:rPr lang="ru-RU" sz="2200" dirty="0" err="1"/>
              <a:t>розслідування</a:t>
            </a:r>
            <a:r>
              <a:rPr lang="ru-RU" sz="2200" dirty="0"/>
              <a:t> і шляхи </a:t>
            </a:r>
            <a:r>
              <a:rPr lang="ru-RU" sz="2200" dirty="0" err="1"/>
              <a:t>пошуку</a:t>
            </a:r>
            <a:r>
              <a:rPr lang="ru-RU" sz="2200" dirty="0"/>
              <a:t> </a:t>
            </a:r>
            <a:r>
              <a:rPr lang="ru-RU" sz="2200" dirty="0" err="1"/>
              <a:t>істини</a:t>
            </a:r>
            <a:r>
              <a:rPr lang="ru-RU" sz="2200" dirty="0"/>
              <a:t> в судовому </a:t>
            </a:r>
            <a:r>
              <a:rPr lang="ru-RU" sz="2200" dirty="0" err="1"/>
              <a:t>розгляді</a:t>
            </a:r>
            <a:r>
              <a:rPr lang="ru-RU" sz="2200" dirty="0"/>
              <a:t>. </a:t>
            </a:r>
            <a:r>
              <a:rPr lang="ru-RU" sz="2200" dirty="0" err="1"/>
              <a:t>Це</a:t>
            </a:r>
            <a:r>
              <a:rPr lang="ru-RU" sz="2200" dirty="0"/>
              <a:t> одна з форм </a:t>
            </a:r>
            <a:r>
              <a:rPr lang="ru-RU" sz="2200" dirty="0" err="1"/>
              <a:t>моделювання</a:t>
            </a:r>
            <a:r>
              <a:rPr lang="ru-RU" sz="2200" dirty="0"/>
              <a:t>, яке </a:t>
            </a:r>
            <a:r>
              <a:rPr lang="ru-RU" sz="2200" dirty="0" err="1"/>
              <a:t>передбачає</a:t>
            </a:r>
            <a:r>
              <a:rPr lang="ru-RU" sz="2200" dirty="0"/>
              <a:t> </a:t>
            </a:r>
            <a:r>
              <a:rPr lang="ru-RU" sz="2200" dirty="0" err="1"/>
              <a:t>побудову</a:t>
            </a:r>
            <a:r>
              <a:rPr lang="ru-RU" sz="2200" dirty="0"/>
              <a:t> </a:t>
            </a:r>
            <a:r>
              <a:rPr lang="ru-RU" sz="2200" dirty="0" err="1"/>
              <a:t>уявної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фрагментарно </a:t>
            </a:r>
            <a:r>
              <a:rPr lang="ru-RU" sz="2200" dirty="0" err="1"/>
              <a:t>дійсної</a:t>
            </a:r>
            <a:r>
              <a:rPr lang="ru-RU" sz="2200" dirty="0"/>
              <a:t> </a:t>
            </a:r>
            <a:r>
              <a:rPr lang="ru-RU" sz="2200" dirty="0" err="1"/>
              <a:t>структури</a:t>
            </a:r>
            <a:r>
              <a:rPr lang="ru-RU" sz="2200" dirty="0"/>
              <a:t> </a:t>
            </a:r>
            <a:r>
              <a:rPr lang="ru-RU" sz="2200" dirty="0" err="1"/>
              <a:t>події</a:t>
            </a:r>
            <a:r>
              <a:rPr lang="ru-RU" sz="2200" dirty="0"/>
              <a:t>, </a:t>
            </a:r>
            <a:r>
              <a:rPr lang="ru-RU" sz="2200" dirty="0" err="1"/>
              <a:t>дії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явища</a:t>
            </a:r>
            <a:endParaRPr lang="ru-RU" sz="2200" dirty="0"/>
          </a:p>
          <a:p>
            <a:pPr marL="452438" indent="-187325" algn="just">
              <a:buFont typeface="Arial" panose="020B0604020202020204" pitchFamily="34" charset="0"/>
              <a:buChar char="•"/>
            </a:pPr>
            <a:r>
              <a:rPr lang="ru-RU" sz="2200" i="1" dirty="0" err="1"/>
              <a:t>Завдання</a:t>
            </a:r>
            <a:r>
              <a:rPr lang="ru-RU" sz="2200" i="1" dirty="0"/>
              <a:t> з </a:t>
            </a:r>
            <a:r>
              <a:rPr lang="ru-RU" sz="2200" i="1" dirty="0" err="1"/>
              <a:t>оцінювання</a:t>
            </a:r>
            <a:r>
              <a:rPr lang="ru-RU" sz="2200" i="1" dirty="0"/>
              <a:t> </a:t>
            </a:r>
            <a:r>
              <a:rPr lang="ru-RU" sz="2200" i="1" dirty="0" err="1"/>
              <a:t>доказової</a:t>
            </a:r>
            <a:r>
              <a:rPr lang="ru-RU" sz="2200" i="1" dirty="0"/>
              <a:t> </a:t>
            </a:r>
            <a:r>
              <a:rPr lang="ru-RU" sz="2200" i="1" dirty="0" err="1"/>
              <a:t>інформації</a:t>
            </a:r>
            <a:r>
              <a:rPr lang="ru-RU" sz="2200" dirty="0"/>
              <a:t>: </a:t>
            </a:r>
            <a:r>
              <a:rPr lang="ru-RU" sz="2200" dirty="0" err="1"/>
              <a:t>аналіз</a:t>
            </a:r>
            <a:r>
              <a:rPr lang="ru-RU" sz="2200" dirty="0"/>
              <a:t> кожного </a:t>
            </a:r>
            <a:r>
              <a:rPr lang="ru-RU" sz="2200" dirty="0" err="1"/>
              <a:t>доказу</a:t>
            </a:r>
            <a:r>
              <a:rPr lang="ru-RU" sz="2200" dirty="0"/>
              <a:t> (</a:t>
            </a:r>
            <a:r>
              <a:rPr lang="ru-RU" sz="2200" dirty="0" err="1"/>
              <a:t>показань</a:t>
            </a:r>
            <a:r>
              <a:rPr lang="ru-RU" sz="2200" dirty="0"/>
              <a:t> </a:t>
            </a:r>
            <a:r>
              <a:rPr lang="ru-RU" sz="2200" dirty="0" err="1"/>
              <a:t>свідків</a:t>
            </a:r>
            <a:r>
              <a:rPr lang="ru-RU" sz="2200" dirty="0"/>
              <a:t>, </a:t>
            </a:r>
            <a:r>
              <a:rPr lang="ru-RU" sz="2200" dirty="0" err="1"/>
              <a:t>підсудних</a:t>
            </a:r>
            <a:r>
              <a:rPr lang="ru-RU" sz="2200" dirty="0"/>
              <a:t>, </a:t>
            </a:r>
            <a:r>
              <a:rPr lang="ru-RU" sz="2200" dirty="0" err="1"/>
              <a:t>речових</a:t>
            </a:r>
            <a:r>
              <a:rPr lang="ru-RU" sz="2200" dirty="0"/>
              <a:t> </a:t>
            </a:r>
            <a:r>
              <a:rPr lang="ru-RU" sz="2200" dirty="0" err="1"/>
              <a:t>доказів</a:t>
            </a:r>
            <a:r>
              <a:rPr lang="ru-RU" sz="2200" dirty="0"/>
              <a:t>, </a:t>
            </a:r>
            <a:r>
              <a:rPr lang="ru-RU" sz="2200" dirty="0" err="1"/>
              <a:t>висновків</a:t>
            </a:r>
            <a:r>
              <a:rPr lang="ru-RU" sz="2200" dirty="0"/>
              <a:t> </a:t>
            </a:r>
            <a:r>
              <a:rPr lang="ru-RU" sz="2200" dirty="0" err="1"/>
              <a:t>експертів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) та </a:t>
            </a:r>
            <a:r>
              <a:rPr lang="ru-RU" sz="2200" dirty="0" err="1"/>
              <a:t>їхньої</a:t>
            </a:r>
            <a:r>
              <a:rPr lang="ru-RU" sz="2200" dirty="0"/>
              <a:t> </a:t>
            </a:r>
            <a:r>
              <a:rPr lang="ru-RU" sz="2200" dirty="0" err="1"/>
              <a:t>сукупності</a:t>
            </a:r>
            <a:r>
              <a:rPr lang="ru-RU" sz="2200" dirty="0"/>
              <a:t>, </a:t>
            </a:r>
            <a:r>
              <a:rPr lang="ru-RU" sz="2200" dirty="0" err="1"/>
              <a:t>встановлення</a:t>
            </a:r>
            <a:r>
              <a:rPr lang="ru-RU" sz="2200" dirty="0"/>
              <a:t> </a:t>
            </a:r>
            <a:r>
              <a:rPr lang="ru-RU" sz="2200" dirty="0" err="1"/>
              <a:t>причинних</a:t>
            </a:r>
            <a:r>
              <a:rPr lang="ru-RU" sz="2200" dirty="0"/>
              <a:t> </a:t>
            </a:r>
            <a:r>
              <a:rPr lang="ru-RU" sz="2200" dirty="0" err="1"/>
              <a:t>зв’язків</a:t>
            </a:r>
            <a:r>
              <a:rPr lang="ru-RU" sz="2200" dirty="0"/>
              <a:t>, </a:t>
            </a:r>
            <a:r>
              <a:rPr lang="ru-RU" sz="2200" dirty="0" err="1"/>
              <a:t>логіка</a:t>
            </a:r>
            <a:r>
              <a:rPr lang="ru-RU" sz="2200" dirty="0"/>
              <a:t> </a:t>
            </a:r>
            <a:r>
              <a:rPr lang="ru-RU" sz="2200" dirty="0" err="1"/>
              <a:t>доказування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.</a:t>
            </a:r>
          </a:p>
          <a:p>
            <a:pPr marL="452438" indent="-187325" algn="just">
              <a:buFont typeface="Arial" panose="020B0604020202020204" pitchFamily="34" charset="0"/>
              <a:buChar char="•"/>
            </a:pPr>
            <a:r>
              <a:rPr lang="ru-RU" sz="2200" i="1" dirty="0" err="1"/>
              <a:t>Завдання</a:t>
            </a:r>
            <a:r>
              <a:rPr lang="ru-RU" sz="2200" i="1" dirty="0"/>
              <a:t> з </a:t>
            </a:r>
            <a:r>
              <a:rPr lang="ru-RU" sz="2200" i="1" dirty="0" err="1"/>
              <a:t>прийняття</a:t>
            </a:r>
            <a:r>
              <a:rPr lang="ru-RU" sz="2200" i="1" dirty="0"/>
              <a:t> </a:t>
            </a:r>
            <a:r>
              <a:rPr lang="ru-RU" sz="2200" i="1" dirty="0" err="1"/>
              <a:t>найважливіших</a:t>
            </a:r>
            <a:r>
              <a:rPr lang="ru-RU" sz="2200" i="1" dirty="0"/>
              <a:t> </a:t>
            </a:r>
            <a:r>
              <a:rPr lang="ru-RU" sz="2200" i="1" dirty="0" err="1"/>
              <a:t>рішень</a:t>
            </a:r>
            <a:r>
              <a:rPr lang="ru-RU" sz="2200" dirty="0"/>
              <a:t>: </a:t>
            </a:r>
            <a:r>
              <a:rPr lang="ru-RU" sz="2200" dirty="0" err="1"/>
              <a:t>завдання</a:t>
            </a:r>
            <a:r>
              <a:rPr lang="ru-RU" sz="2200" dirty="0"/>
              <a:t>, </a:t>
            </a:r>
            <a:r>
              <a:rPr lang="ru-RU" sz="2200" dirty="0" err="1"/>
              <a:t>пов’язані</a:t>
            </a:r>
            <a:r>
              <a:rPr lang="ru-RU" sz="2200" dirty="0"/>
              <a:t> з </a:t>
            </a:r>
            <a:r>
              <a:rPr lang="ru-RU" sz="2200" dirty="0" err="1"/>
              <a:t>порушенням</a:t>
            </a:r>
            <a:r>
              <a:rPr lang="ru-RU" sz="2200" dirty="0"/>
              <a:t> </a:t>
            </a:r>
            <a:r>
              <a:rPr lang="ru-RU" sz="2200" dirty="0" err="1"/>
              <a:t>кримінальної</a:t>
            </a:r>
            <a:r>
              <a:rPr lang="ru-RU" sz="2200" dirty="0"/>
              <a:t> </a:t>
            </a:r>
            <a:r>
              <a:rPr lang="ru-RU" sz="2200" dirty="0" err="1"/>
              <a:t>справи</a:t>
            </a:r>
            <a:r>
              <a:rPr lang="ru-RU" sz="2200" dirty="0"/>
              <a:t>, </a:t>
            </a:r>
            <a:r>
              <a:rPr lang="ru-RU" sz="2200" dirty="0" err="1"/>
              <a:t>притягненням</a:t>
            </a:r>
            <a:r>
              <a:rPr lang="ru-RU" sz="2200" dirty="0"/>
              <a:t> особи як </a:t>
            </a:r>
            <a:r>
              <a:rPr lang="ru-RU" sz="2200" dirty="0" err="1"/>
              <a:t>обвинуваченого</a:t>
            </a:r>
            <a:r>
              <a:rPr lang="ru-RU" sz="2200" dirty="0"/>
              <a:t>, </a:t>
            </a:r>
            <a:r>
              <a:rPr lang="ru-RU" sz="2200" dirty="0" err="1"/>
              <a:t>винесенням</a:t>
            </a:r>
            <a:r>
              <a:rPr lang="ru-RU" sz="2200" dirty="0"/>
              <a:t> </a:t>
            </a:r>
            <a:r>
              <a:rPr lang="ru-RU" sz="2200" dirty="0" err="1"/>
              <a:t>вироку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рішення</a:t>
            </a:r>
            <a:r>
              <a:rPr lang="ru-RU" sz="2200" dirty="0"/>
              <a:t>, </a:t>
            </a:r>
            <a:r>
              <a:rPr lang="ru-RU" sz="2200" dirty="0" err="1"/>
              <a:t>внесенням</a:t>
            </a:r>
            <a:r>
              <a:rPr lang="ru-RU" sz="2200" dirty="0"/>
              <a:t> </a:t>
            </a:r>
            <a:r>
              <a:rPr lang="ru-RU" sz="2200" dirty="0" err="1"/>
              <a:t>подань</a:t>
            </a:r>
            <a:r>
              <a:rPr lang="ru-RU" sz="2200" dirty="0"/>
              <a:t> та </a:t>
            </a:r>
            <a:r>
              <a:rPr lang="ru-RU" sz="2200" dirty="0" err="1"/>
              <a:t>ін</a:t>
            </a:r>
            <a:r>
              <a:rPr lang="ru-RU" sz="2200" dirty="0"/>
              <a:t>.</a:t>
            </a:r>
            <a:endParaRPr lang="ru-R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Наявність</a:t>
            </a: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негативних</a:t>
            </a: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емоцій</a:t>
            </a:r>
            <a:endParaRPr lang="ru-R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18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593" y="366251"/>
            <a:ext cx="8568813" cy="6125497"/>
          </a:xfrm>
        </p:spPr>
        <p:txBody>
          <a:bodyPr>
            <a:normAutofit/>
          </a:bodyPr>
          <a:lstStyle/>
          <a:p>
            <a:endParaRPr lang="ru-RU" sz="2600" b="1" dirty="0"/>
          </a:p>
          <a:p>
            <a:pPr algn="just"/>
            <a:endParaRPr lang="ru-RU" sz="2000" dirty="0"/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C52609-5868-B1A0-A916-BA2A86CCB45A}"/>
              </a:ext>
            </a:extLst>
          </p:cNvPr>
          <p:cNvSpPr txBox="1"/>
          <p:nvPr/>
        </p:nvSpPr>
        <p:spPr>
          <a:xfrm>
            <a:off x="452283" y="551660"/>
            <a:ext cx="8239431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/>
              <a:t>Слідчий</a:t>
            </a:r>
            <a:r>
              <a:rPr lang="ru-RU" sz="2000" dirty="0"/>
              <a:t> —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посадова</a:t>
            </a:r>
            <a:r>
              <a:rPr lang="ru-RU" sz="2000" dirty="0"/>
              <a:t> особа </a:t>
            </a:r>
            <a:r>
              <a:rPr lang="ru-RU" sz="2000" dirty="0" err="1"/>
              <a:t>органів</a:t>
            </a:r>
            <a:r>
              <a:rPr lang="ru-RU" sz="2000" dirty="0"/>
              <a:t> </a:t>
            </a:r>
            <a:r>
              <a:rPr lang="ru-RU" sz="2000" dirty="0" err="1"/>
              <a:t>прокуратури</a:t>
            </a:r>
            <a:r>
              <a:rPr lang="ru-RU" sz="2000" dirty="0"/>
              <a:t>, </a:t>
            </a:r>
            <a:r>
              <a:rPr lang="ru-RU" sz="2000" dirty="0" err="1"/>
              <a:t>внутрішніх</a:t>
            </a:r>
            <a:r>
              <a:rPr lang="ru-RU" sz="2000" dirty="0"/>
              <a:t> справ, </a:t>
            </a:r>
            <a:r>
              <a:rPr lang="ru-RU" sz="2000" dirty="0" err="1"/>
              <a:t>податкової</a:t>
            </a:r>
            <a:r>
              <a:rPr lang="ru-RU" sz="2000" dirty="0"/>
              <a:t> </a:t>
            </a:r>
            <a:r>
              <a:rPr lang="ru-RU" sz="2000" dirty="0" err="1"/>
              <a:t>поліції</a:t>
            </a:r>
            <a:r>
              <a:rPr lang="ru-RU" sz="2000" dirty="0"/>
              <a:t>, </a:t>
            </a:r>
            <a:r>
              <a:rPr lang="ru-RU" sz="2000" dirty="0" err="1"/>
              <a:t>служби</a:t>
            </a:r>
            <a:r>
              <a:rPr lang="ru-RU" sz="2000" dirty="0"/>
              <a:t> </a:t>
            </a:r>
            <a:r>
              <a:rPr lang="ru-RU" sz="2000" dirty="0" err="1"/>
              <a:t>безпеки</a:t>
            </a:r>
            <a:r>
              <a:rPr lang="ru-RU" sz="2000" dirty="0"/>
              <a:t>, </a:t>
            </a:r>
            <a:r>
              <a:rPr lang="ru-RU" sz="2000" dirty="0" err="1"/>
              <a:t>призначена</a:t>
            </a:r>
            <a:r>
              <a:rPr lang="ru-RU" sz="2000" dirty="0"/>
              <a:t> у </a:t>
            </a:r>
            <a:r>
              <a:rPr lang="ru-RU" sz="2000" dirty="0" err="1"/>
              <a:t>встановленому</a:t>
            </a:r>
            <a:r>
              <a:rPr lang="ru-RU" sz="2000" dirty="0"/>
              <a:t> законом порядку, </a:t>
            </a:r>
            <a:r>
              <a:rPr lang="ru-RU" sz="2000" dirty="0" err="1"/>
              <a:t>завданням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є </a:t>
            </a:r>
            <a:r>
              <a:rPr lang="ru-RU" sz="2000" dirty="0" err="1"/>
              <a:t>провадження</a:t>
            </a:r>
            <a:r>
              <a:rPr lang="ru-RU" sz="2000" dirty="0"/>
              <a:t> </a:t>
            </a:r>
            <a:r>
              <a:rPr lang="ru-RU" sz="2000" dirty="0" err="1"/>
              <a:t>досудового</a:t>
            </a:r>
            <a:r>
              <a:rPr lang="ru-RU" sz="2000" dirty="0"/>
              <a:t> </a:t>
            </a:r>
            <a:r>
              <a:rPr lang="ru-RU" sz="2000" dirty="0" err="1"/>
              <a:t>слідства</a:t>
            </a:r>
            <a:r>
              <a:rPr lang="ru-RU" sz="2000" dirty="0"/>
              <a:t>.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працювати</a:t>
            </a:r>
            <a:r>
              <a:rPr lang="ru-RU" sz="2000" dirty="0"/>
              <a:t> в </a:t>
            </a:r>
            <a:r>
              <a:rPr lang="ru-RU" sz="2000" dirty="0" err="1"/>
              <a:t>слідчо-оперативній</a:t>
            </a:r>
            <a:r>
              <a:rPr lang="ru-RU" sz="2000" dirty="0"/>
              <a:t> </a:t>
            </a:r>
            <a:r>
              <a:rPr lang="ru-RU" sz="2000" dirty="0" err="1"/>
              <a:t>групі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слідчій</a:t>
            </a:r>
            <a:r>
              <a:rPr lang="ru-RU" sz="2000" dirty="0"/>
              <a:t> </a:t>
            </a:r>
            <a:r>
              <a:rPr lang="ru-RU" sz="2000" dirty="0" err="1"/>
              <a:t>бригаді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i="1" dirty="0" err="1"/>
              <a:t>Слідчий</a:t>
            </a:r>
            <a:r>
              <a:rPr lang="ru-RU" sz="2000" b="1" i="1" dirty="0"/>
              <a:t> </a:t>
            </a:r>
            <a:r>
              <a:rPr lang="ru-RU" sz="2000" b="1" i="1" dirty="0" err="1"/>
              <a:t>процесуально</a:t>
            </a:r>
            <a:r>
              <a:rPr lang="ru-RU" sz="2000" b="1" i="1" dirty="0"/>
              <a:t> </a:t>
            </a:r>
            <a:r>
              <a:rPr lang="ru-RU" sz="2000" b="1" i="1" dirty="0" err="1"/>
              <a:t>незалежний</a:t>
            </a:r>
            <a:r>
              <a:rPr lang="ru-RU" sz="2000" b="1" i="1" dirty="0"/>
              <a:t> при </a:t>
            </a:r>
            <a:r>
              <a:rPr lang="ru-RU" sz="2000" b="1" i="1" dirty="0" err="1"/>
              <a:t>прийнятті</a:t>
            </a:r>
            <a:r>
              <a:rPr lang="ru-RU" sz="2000" b="1" i="1" dirty="0"/>
              <a:t> </a:t>
            </a:r>
            <a:r>
              <a:rPr lang="ru-RU" sz="2000" b="1" i="1" dirty="0" err="1"/>
              <a:t>рішень</a:t>
            </a:r>
            <a:r>
              <a:rPr lang="ru-RU" sz="2000" b="1" i="1" dirty="0"/>
              <a:t>. </a:t>
            </a:r>
            <a:endParaRPr lang="ru-RU" sz="2000" dirty="0"/>
          </a:p>
          <a:p>
            <a:pPr algn="just"/>
            <a:r>
              <a:rPr lang="ru-RU" sz="2000" dirty="0"/>
              <a:t>При </a:t>
            </a:r>
            <a:r>
              <a:rPr lang="ru-RU" sz="2000" dirty="0" err="1"/>
              <a:t>провадженні</a:t>
            </a:r>
            <a:r>
              <a:rPr lang="ru-RU" sz="2000" dirty="0"/>
              <a:t> </a:t>
            </a:r>
            <a:r>
              <a:rPr lang="ru-RU" sz="2000" dirty="0" err="1"/>
              <a:t>досудового</a:t>
            </a:r>
            <a:r>
              <a:rPr lang="ru-RU" sz="2000" dirty="0"/>
              <a:t> </a:t>
            </a:r>
            <a:r>
              <a:rPr lang="ru-RU" sz="2000" dirty="0" err="1"/>
              <a:t>слідства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про </a:t>
            </a:r>
            <a:r>
              <a:rPr lang="ru-RU" sz="2000" dirty="0" err="1"/>
              <a:t>спрямування</a:t>
            </a:r>
            <a:r>
              <a:rPr lang="ru-RU" sz="2000" dirty="0"/>
              <a:t> </a:t>
            </a:r>
            <a:r>
              <a:rPr lang="ru-RU" sz="2000" dirty="0" err="1"/>
              <a:t>слідства</a:t>
            </a:r>
            <a:r>
              <a:rPr lang="ru-RU" sz="2000" dirty="0"/>
              <a:t> і про </a:t>
            </a:r>
            <a:r>
              <a:rPr lang="ru-RU" sz="2000" dirty="0" err="1"/>
              <a:t>провадження</a:t>
            </a:r>
            <a:r>
              <a:rPr lang="ru-RU" sz="2000" dirty="0"/>
              <a:t> </a:t>
            </a:r>
            <a:r>
              <a:rPr lang="ru-RU" sz="2000" dirty="0" err="1"/>
              <a:t>слідчих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 </a:t>
            </a:r>
            <a:r>
              <a:rPr lang="ru-RU" sz="2000" dirty="0" err="1"/>
              <a:t>слідчий</a:t>
            </a:r>
            <a:r>
              <a:rPr lang="ru-RU" sz="2000" dirty="0"/>
              <a:t> </a:t>
            </a:r>
            <a:r>
              <a:rPr lang="ru-RU" sz="2000" dirty="0" err="1"/>
              <a:t>приймає</a:t>
            </a:r>
            <a:r>
              <a:rPr lang="ru-RU" sz="2000" dirty="0"/>
              <a:t> </a:t>
            </a:r>
            <a:r>
              <a:rPr lang="ru-RU" sz="2000" dirty="0" err="1"/>
              <a:t>самостійно</a:t>
            </a:r>
            <a:r>
              <a:rPr lang="ru-RU" sz="2000" dirty="0"/>
              <a:t>, за </a:t>
            </a:r>
            <a:r>
              <a:rPr lang="ru-RU" sz="2000" dirty="0" err="1"/>
              <a:t>винятком</a:t>
            </a:r>
            <a:r>
              <a:rPr lang="ru-RU" sz="2000" dirty="0"/>
              <a:t> </a:t>
            </a:r>
            <a:r>
              <a:rPr lang="ru-RU" sz="2000" dirty="0" err="1"/>
              <a:t>випадків</a:t>
            </a:r>
            <a:r>
              <a:rPr lang="ru-RU" sz="2000" dirty="0"/>
              <a:t>, коли законом </a:t>
            </a:r>
            <a:r>
              <a:rPr lang="ru-RU" sz="2000" dirty="0" err="1"/>
              <a:t>передбачено</a:t>
            </a:r>
            <a:r>
              <a:rPr lang="ru-RU" sz="2000" dirty="0"/>
              <a:t> </a:t>
            </a:r>
            <a:r>
              <a:rPr lang="ru-RU" sz="2000" dirty="0" err="1"/>
              <a:t>одержання</a:t>
            </a:r>
            <a:r>
              <a:rPr lang="ru-RU" sz="2000" dirty="0"/>
              <a:t> </a:t>
            </a:r>
            <a:r>
              <a:rPr lang="ru-RU" sz="2000" dirty="0" err="1"/>
              <a:t>згоди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суду (</a:t>
            </a:r>
            <a:r>
              <a:rPr lang="ru-RU" sz="2000" dirty="0" err="1"/>
              <a:t>судді</a:t>
            </a:r>
            <a:r>
              <a:rPr lang="ru-RU" sz="2000" dirty="0"/>
              <a:t>) </a:t>
            </a:r>
            <a:r>
              <a:rPr lang="ru-RU" sz="2000" dirty="0" err="1"/>
              <a:t>або</a:t>
            </a:r>
            <a:r>
              <a:rPr lang="ru-RU" sz="2000" dirty="0"/>
              <a:t> прокурора, і </a:t>
            </a:r>
            <a:r>
              <a:rPr lang="ru-RU" sz="2000" dirty="0" err="1"/>
              <a:t>несе</a:t>
            </a:r>
            <a:r>
              <a:rPr lang="ru-RU" sz="2000" dirty="0"/>
              <a:t> </a:t>
            </a:r>
            <a:r>
              <a:rPr lang="ru-RU" sz="2000" dirty="0" err="1"/>
              <a:t>повну</a:t>
            </a:r>
            <a:r>
              <a:rPr lang="ru-RU" sz="2000" dirty="0"/>
              <a:t> </a:t>
            </a:r>
            <a:r>
              <a:rPr lang="ru-RU" sz="2000" dirty="0" err="1"/>
              <a:t>відповідальність</a:t>
            </a:r>
            <a:r>
              <a:rPr lang="ru-RU" sz="2000" dirty="0"/>
              <a:t> за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законне</a:t>
            </a:r>
            <a:r>
              <a:rPr lang="ru-RU" sz="2000" dirty="0"/>
              <a:t> і </a:t>
            </a:r>
            <a:r>
              <a:rPr lang="ru-RU" sz="2000" dirty="0" err="1"/>
              <a:t>своєчасне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(ст. 114 КПК </a:t>
            </a:r>
            <a:r>
              <a:rPr lang="ru-RU" sz="2000" dirty="0" err="1"/>
              <a:t>України</a:t>
            </a:r>
            <a:r>
              <a:rPr lang="ru-RU" sz="2000" dirty="0"/>
              <a:t>).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Слідчий</a:t>
            </a:r>
            <a:r>
              <a:rPr lang="ru-RU" sz="2000" dirty="0"/>
              <a:t> є </a:t>
            </a:r>
            <a:r>
              <a:rPr lang="ru-RU" sz="2000" dirty="0" err="1"/>
              <a:t>тією</a:t>
            </a:r>
            <a:r>
              <a:rPr lang="ru-RU" sz="2000" dirty="0"/>
              <a:t> особою, яка повинна </a:t>
            </a:r>
            <a:r>
              <a:rPr lang="ru-RU" sz="2000" dirty="0" err="1"/>
              <a:t>мати</a:t>
            </a:r>
            <a:r>
              <a:rPr lang="ru-RU" sz="2000" dirty="0"/>
              <a:t> </a:t>
            </a:r>
            <a:r>
              <a:rPr lang="ru-RU" sz="2000" dirty="0" err="1"/>
              <a:t>необхідні</a:t>
            </a:r>
            <a:r>
              <a:rPr lang="ru-RU" sz="2000" dirty="0"/>
              <a:t> </a:t>
            </a:r>
            <a:r>
              <a:rPr lang="ru-RU" sz="2000" dirty="0" err="1"/>
              <a:t>знання</a:t>
            </a:r>
            <a:r>
              <a:rPr lang="ru-RU" sz="2000" dirty="0"/>
              <a:t> (</a:t>
            </a:r>
            <a:r>
              <a:rPr lang="ru-RU" sz="2000" dirty="0" err="1"/>
              <a:t>мати</a:t>
            </a:r>
            <a:r>
              <a:rPr lang="ru-RU" sz="2000" dirty="0"/>
              <a:t> </a:t>
            </a:r>
            <a:r>
              <a:rPr lang="ru-RU" sz="2000" dirty="0" err="1"/>
              <a:t>кваліфікацію</a:t>
            </a:r>
            <a:r>
              <a:rPr lang="ru-RU" sz="2000" dirty="0"/>
              <a:t> юриста) і </a:t>
            </a:r>
            <a:r>
              <a:rPr lang="ru-RU" sz="2000" dirty="0" err="1"/>
              <a:t>професійний</a:t>
            </a:r>
            <a:r>
              <a:rPr lang="ru-RU" sz="2000" dirty="0"/>
              <a:t> </a:t>
            </a:r>
            <a:r>
              <a:rPr lang="ru-RU" sz="2000" dirty="0" err="1"/>
              <a:t>досвід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зумовлено</a:t>
            </a:r>
            <a:r>
              <a:rPr lang="ru-RU" sz="2000" dirty="0"/>
              <a:t> </a:t>
            </a:r>
            <a:r>
              <a:rPr lang="ru-RU" sz="2000" dirty="0" err="1"/>
              <a:t>складністю</a:t>
            </a:r>
            <a:r>
              <a:rPr lang="ru-RU" sz="2000" dirty="0"/>
              <a:t> і </a:t>
            </a:r>
            <a:r>
              <a:rPr lang="ru-RU" sz="2000" dirty="0" err="1"/>
              <a:t>багатогранністю</a:t>
            </a:r>
            <a:r>
              <a:rPr lang="ru-RU" sz="2000" dirty="0"/>
              <a:t> </a:t>
            </a:r>
            <a:r>
              <a:rPr lang="ru-RU" sz="2000" dirty="0" err="1"/>
              <a:t>виконуваної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Слідчий</a:t>
            </a:r>
            <a:r>
              <a:rPr lang="ru-RU" sz="2000" dirty="0"/>
              <a:t> — </a:t>
            </a:r>
            <a:r>
              <a:rPr lang="ru-RU" sz="2000" dirty="0" err="1"/>
              <a:t>це</a:t>
            </a:r>
            <a:r>
              <a:rPr lang="ru-RU" sz="2000" dirty="0"/>
              <a:t> та особа, яку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характеризувати</a:t>
            </a:r>
            <a:r>
              <a:rPr lang="ru-RU" sz="2000" dirty="0"/>
              <a:t> не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самоорганізація</a:t>
            </a:r>
            <a:r>
              <a:rPr lang="ru-RU" sz="2000" dirty="0"/>
              <a:t>, а й </a:t>
            </a:r>
            <a:r>
              <a:rPr lang="ru-RU" sz="2000" dirty="0" err="1"/>
              <a:t>уміння</a:t>
            </a:r>
            <a:r>
              <a:rPr lang="ru-RU" sz="2000" dirty="0"/>
              <a:t> </a:t>
            </a:r>
            <a:r>
              <a:rPr lang="ru-RU" sz="2000" dirty="0" err="1"/>
              <a:t>організовувати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людей, </a:t>
            </a:r>
            <a:r>
              <a:rPr lang="ru-RU" sz="2000" dirty="0" err="1"/>
              <a:t>координувати</a:t>
            </a:r>
            <a:r>
              <a:rPr lang="ru-RU" sz="2000" dirty="0"/>
              <a:t> </a:t>
            </a:r>
            <a:r>
              <a:rPr lang="ru-RU" sz="2000" dirty="0" err="1"/>
              <a:t>їхню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. 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0122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593" y="366251"/>
            <a:ext cx="8568813" cy="6125497"/>
          </a:xfrm>
        </p:spPr>
        <p:txBody>
          <a:bodyPr>
            <a:normAutofit fontScale="92500" lnSpcReduction="20000"/>
          </a:bodyPr>
          <a:lstStyle/>
          <a:p>
            <a:r>
              <a:rPr lang="ru-RU" sz="2600" b="1" dirty="0" err="1">
                <a:solidFill>
                  <a:srgbClr val="C00000"/>
                </a:solidFill>
              </a:rPr>
              <a:t>Професіограма</a:t>
            </a:r>
            <a:r>
              <a:rPr lang="ru-RU" sz="2600" b="1" dirty="0">
                <a:solidFill>
                  <a:srgbClr val="C00000"/>
                </a:solidFill>
              </a:rPr>
              <a:t> </a:t>
            </a:r>
            <a:r>
              <a:rPr lang="ru-RU" sz="2600" b="1" dirty="0" err="1">
                <a:solidFill>
                  <a:srgbClr val="C00000"/>
                </a:solidFill>
              </a:rPr>
              <a:t>слідчого</a:t>
            </a:r>
            <a:endParaRPr lang="ru-RU" sz="2600" dirty="0">
              <a:solidFill>
                <a:srgbClr val="C00000"/>
              </a:solidFill>
            </a:endParaRPr>
          </a:p>
          <a:p>
            <a:pPr algn="just"/>
            <a:r>
              <a:rPr lang="ru-RU" sz="2200" dirty="0"/>
              <a:t> —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багаторівнева</a:t>
            </a:r>
            <a:r>
              <a:rPr lang="ru-RU" sz="2200" dirty="0"/>
              <a:t> </a:t>
            </a:r>
            <a:r>
              <a:rPr lang="ru-RU" sz="2200" dirty="0" err="1"/>
              <a:t>ієрархічна</a:t>
            </a:r>
            <a:r>
              <a:rPr lang="ru-RU" sz="2200" dirty="0"/>
              <a:t> структура,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відображає</a:t>
            </a:r>
            <a:r>
              <a:rPr lang="ru-RU" sz="2200" dirty="0"/>
              <a:t> </a:t>
            </a:r>
            <a:r>
              <a:rPr lang="ru-RU" sz="2200" dirty="0" err="1"/>
              <a:t>всі</a:t>
            </a:r>
            <a:r>
              <a:rPr lang="ru-RU" sz="2200" dirty="0"/>
              <a:t> </a:t>
            </a:r>
            <a:r>
              <a:rPr lang="ru-RU" sz="2200" dirty="0" err="1"/>
              <a:t>основні</a:t>
            </a:r>
            <a:r>
              <a:rPr lang="ru-RU" sz="2200" dirty="0"/>
              <a:t> </a:t>
            </a:r>
            <a:r>
              <a:rPr lang="ru-RU" sz="2200" dirty="0" err="1"/>
              <a:t>сторони</a:t>
            </a:r>
            <a:r>
              <a:rPr lang="ru-RU" sz="2200" dirty="0"/>
              <a:t> </a:t>
            </a:r>
            <a:r>
              <a:rPr lang="ru-RU" sz="2200" dirty="0" err="1"/>
              <a:t>професійної</a:t>
            </a:r>
            <a:r>
              <a:rPr lang="ru-RU" sz="2200" dirty="0"/>
              <a:t> </a:t>
            </a:r>
            <a:r>
              <a:rPr lang="ru-RU" sz="2200" dirty="0" err="1"/>
              <a:t>діяльності</a:t>
            </a:r>
            <a:r>
              <a:rPr lang="ru-RU" sz="2200" dirty="0"/>
              <a:t> </a:t>
            </a:r>
            <a:r>
              <a:rPr lang="ru-RU" sz="2200" dirty="0" err="1"/>
              <a:t>слідчого</a:t>
            </a:r>
            <a:r>
              <a:rPr lang="ru-RU" sz="2200" dirty="0"/>
              <a:t>, а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особистісні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 і </a:t>
            </a:r>
            <a:r>
              <a:rPr lang="ru-RU" sz="2200" dirty="0" err="1"/>
              <a:t>навички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реалізуються</a:t>
            </a:r>
            <a:r>
              <a:rPr lang="ru-RU" sz="2200" dirty="0"/>
              <a:t> в </a:t>
            </a:r>
            <a:r>
              <a:rPr lang="ru-RU" sz="2200" dirty="0" err="1"/>
              <a:t>цій</a:t>
            </a:r>
            <a:r>
              <a:rPr lang="ru-RU" sz="2200" dirty="0"/>
              <a:t> </a:t>
            </a:r>
            <a:r>
              <a:rPr lang="ru-RU" sz="2200" dirty="0" err="1"/>
              <a:t>діяльності</a:t>
            </a:r>
            <a:r>
              <a:rPr lang="ru-RU" sz="2200" dirty="0"/>
              <a:t>. </a:t>
            </a:r>
          </a:p>
          <a:p>
            <a:r>
              <a:rPr lang="ru-RU" sz="2200" dirty="0" err="1"/>
              <a:t>Професіограма</a:t>
            </a:r>
            <a:r>
              <a:rPr lang="ru-RU" sz="2200" dirty="0"/>
              <a:t> </a:t>
            </a:r>
            <a:r>
              <a:rPr lang="ru-RU" sz="2200" dirty="0" err="1"/>
              <a:t>слідчого</a:t>
            </a:r>
            <a:r>
              <a:rPr lang="ru-RU" sz="2200" dirty="0"/>
              <a:t> </a:t>
            </a:r>
            <a:r>
              <a:rPr lang="ru-RU" sz="2200" dirty="0" err="1"/>
              <a:t>складається</a:t>
            </a:r>
            <a:r>
              <a:rPr lang="ru-RU" sz="2200" dirty="0"/>
              <a:t> з </a:t>
            </a:r>
            <a:r>
              <a:rPr lang="ru-RU" sz="2200" dirty="0" err="1"/>
              <a:t>декількох</a:t>
            </a:r>
            <a:r>
              <a:rPr lang="ru-RU" sz="2200" dirty="0"/>
              <a:t> </a:t>
            </a:r>
            <a:r>
              <a:rPr lang="ru-RU" sz="2200" dirty="0" err="1"/>
              <a:t>блоків</a:t>
            </a:r>
            <a:r>
              <a:rPr lang="ru-RU" sz="2200" dirty="0"/>
              <a:t>: </a:t>
            </a:r>
          </a:p>
          <a:p>
            <a:pPr marL="541338" indent="-365125" algn="just">
              <a:buFont typeface="Wingdings" panose="05000000000000000000" pitchFamily="2" charset="2"/>
              <a:buChar char="v"/>
            </a:pPr>
            <a:r>
              <a:rPr lang="ru-RU" sz="2200" b="1" dirty="0" err="1"/>
              <a:t>пошукова</a:t>
            </a:r>
            <a:r>
              <a:rPr lang="ru-RU" sz="2200" b="1" dirty="0"/>
              <a:t> </a:t>
            </a:r>
            <a:r>
              <a:rPr lang="ru-RU" sz="2200" b="1" dirty="0" err="1"/>
              <a:t>діяльність</a:t>
            </a:r>
            <a:r>
              <a:rPr lang="ru-RU" sz="2200" b="1" dirty="0"/>
              <a:t> </a:t>
            </a:r>
            <a:r>
              <a:rPr lang="ru-RU" sz="2200" dirty="0"/>
              <a:t>(</a:t>
            </a:r>
            <a:r>
              <a:rPr lang="ru-RU" sz="2200" dirty="0" err="1"/>
              <a:t>спостережливість</a:t>
            </a:r>
            <a:r>
              <a:rPr lang="ru-RU" sz="2200" dirty="0"/>
              <a:t>, </a:t>
            </a:r>
            <a:r>
              <a:rPr lang="ru-RU" sz="2200" dirty="0" err="1"/>
              <a:t>допитливість</a:t>
            </a:r>
            <a:r>
              <a:rPr lang="ru-RU" sz="2200" dirty="0"/>
              <a:t>, </a:t>
            </a:r>
            <a:r>
              <a:rPr lang="ru-RU" sz="2200" dirty="0" err="1"/>
              <a:t>стійкість</a:t>
            </a:r>
            <a:r>
              <a:rPr lang="ru-RU" sz="2200" dirty="0"/>
              <a:t> і </a:t>
            </a:r>
            <a:r>
              <a:rPr lang="ru-RU" sz="2200" dirty="0" err="1"/>
              <a:t>концентрація</a:t>
            </a:r>
            <a:r>
              <a:rPr lang="ru-RU" sz="2200" dirty="0"/>
              <a:t> </a:t>
            </a:r>
            <a:r>
              <a:rPr lang="ru-RU" sz="2200" dirty="0" err="1"/>
              <a:t>уваги</a:t>
            </a:r>
            <a:r>
              <a:rPr lang="ru-RU" sz="2200" dirty="0"/>
              <a:t>, </a:t>
            </a:r>
            <a:r>
              <a:rPr lang="ru-RU" sz="2200" dirty="0" err="1"/>
              <a:t>висока</a:t>
            </a:r>
            <a:r>
              <a:rPr lang="ru-RU" sz="2200" dirty="0"/>
              <a:t> </a:t>
            </a:r>
            <a:r>
              <a:rPr lang="ru-RU" sz="2200" dirty="0" err="1"/>
              <a:t>орієнтація</a:t>
            </a:r>
            <a:r>
              <a:rPr lang="ru-RU" sz="2200" dirty="0"/>
              <a:t>); </a:t>
            </a:r>
          </a:p>
          <a:p>
            <a:pPr marL="541338" indent="-365125" algn="just">
              <a:buFont typeface="Wingdings" panose="05000000000000000000" pitchFamily="2" charset="2"/>
              <a:buChar char="v"/>
            </a:pPr>
            <a:r>
              <a:rPr lang="ru-RU" sz="2200" b="1" dirty="0" err="1"/>
              <a:t>комунікативна</a:t>
            </a:r>
            <a:r>
              <a:rPr lang="ru-RU" sz="2200" b="1" dirty="0"/>
              <a:t> </a:t>
            </a:r>
            <a:r>
              <a:rPr lang="ru-RU" sz="2200" b="1" dirty="0" err="1"/>
              <a:t>діяльність</a:t>
            </a:r>
            <a:r>
              <a:rPr lang="ru-RU" sz="2200" b="1" dirty="0"/>
              <a:t> </a:t>
            </a:r>
            <a:r>
              <a:rPr lang="ru-RU" sz="2200" dirty="0"/>
              <a:t>(</a:t>
            </a:r>
            <a:r>
              <a:rPr lang="ru-RU" sz="2200" dirty="0" err="1"/>
              <a:t>товариськість</a:t>
            </a:r>
            <a:r>
              <a:rPr lang="ru-RU" sz="2200" dirty="0"/>
              <a:t>, </a:t>
            </a:r>
            <a:r>
              <a:rPr lang="ru-RU" sz="2200" dirty="0" err="1"/>
              <a:t>емоційна</a:t>
            </a:r>
            <a:r>
              <a:rPr lang="ru-RU" sz="2200" dirty="0"/>
              <a:t> </a:t>
            </a:r>
            <a:r>
              <a:rPr lang="ru-RU" sz="2200" dirty="0" err="1"/>
              <a:t>стійкість</a:t>
            </a:r>
            <a:r>
              <a:rPr lang="ru-RU" sz="2200" dirty="0"/>
              <a:t>, </a:t>
            </a:r>
            <a:r>
              <a:rPr lang="ru-RU" sz="2200" dirty="0" err="1"/>
              <a:t>чуйність</a:t>
            </a:r>
            <a:r>
              <a:rPr lang="ru-RU" sz="2200" dirty="0"/>
              <a:t>, </a:t>
            </a:r>
            <a:r>
              <a:rPr lang="ru-RU" sz="2200" dirty="0" err="1"/>
              <a:t>уміння</a:t>
            </a:r>
            <a:r>
              <a:rPr lang="ru-RU" sz="2200" dirty="0"/>
              <a:t> </a:t>
            </a:r>
            <a:r>
              <a:rPr lang="ru-RU" sz="2200" dirty="0" err="1"/>
              <a:t>слухати</a:t>
            </a:r>
            <a:r>
              <a:rPr lang="ru-RU" sz="2200" dirty="0"/>
              <a:t> </a:t>
            </a:r>
            <a:r>
              <a:rPr lang="ru-RU" sz="2200" dirty="0" err="1"/>
              <a:t>людину</a:t>
            </a:r>
            <a:r>
              <a:rPr lang="ru-RU" sz="2200" dirty="0"/>
              <a:t>, </a:t>
            </a:r>
            <a:r>
              <a:rPr lang="ru-RU" sz="2200" dirty="0" err="1"/>
              <a:t>вміння</a:t>
            </a:r>
            <a:r>
              <a:rPr lang="ru-RU" sz="2200" dirty="0"/>
              <a:t> </a:t>
            </a:r>
            <a:r>
              <a:rPr lang="ru-RU" sz="2200" dirty="0" err="1"/>
              <a:t>говорити</a:t>
            </a:r>
            <a:r>
              <a:rPr lang="ru-RU" sz="2200" dirty="0"/>
              <a:t> з нею); </a:t>
            </a:r>
          </a:p>
          <a:p>
            <a:pPr marL="541338" indent="-365125" algn="just">
              <a:buFont typeface="Wingdings" panose="05000000000000000000" pitchFamily="2" charset="2"/>
              <a:buChar char="v"/>
            </a:pPr>
            <a:r>
              <a:rPr lang="ru-RU" sz="2200" b="1" dirty="0" err="1"/>
              <a:t>посвідчувальна</a:t>
            </a:r>
            <a:r>
              <a:rPr lang="ru-RU" sz="2200" b="1" dirty="0"/>
              <a:t> </a:t>
            </a:r>
            <a:r>
              <a:rPr lang="ru-RU" sz="2200" b="1" dirty="0" err="1"/>
              <a:t>діяльність</a:t>
            </a:r>
            <a:r>
              <a:rPr lang="ru-RU" sz="2200" b="1" dirty="0"/>
              <a:t> </a:t>
            </a:r>
            <a:r>
              <a:rPr lang="ru-RU" sz="2200" dirty="0"/>
              <a:t>(</a:t>
            </a:r>
            <a:r>
              <a:rPr lang="ru-RU" sz="2200" dirty="0" err="1"/>
              <a:t>акуратність</a:t>
            </a:r>
            <a:r>
              <a:rPr lang="ru-RU" sz="2200" dirty="0"/>
              <a:t>, </a:t>
            </a:r>
            <a:r>
              <a:rPr lang="ru-RU" sz="2200" dirty="0" err="1"/>
              <a:t>пунктуальність</a:t>
            </a:r>
            <a:r>
              <a:rPr lang="ru-RU" sz="2200" dirty="0"/>
              <a:t>, </a:t>
            </a:r>
            <a:r>
              <a:rPr lang="ru-RU" sz="2200" dirty="0" err="1"/>
              <a:t>чітка</a:t>
            </a:r>
            <a:r>
              <a:rPr lang="ru-RU" sz="2200" dirty="0"/>
              <a:t> </a:t>
            </a:r>
            <a:r>
              <a:rPr lang="ru-RU" sz="2200" dirty="0" err="1"/>
              <a:t>письмова</a:t>
            </a:r>
            <a:r>
              <a:rPr lang="ru-RU" sz="2200" dirty="0"/>
              <a:t> мова); </a:t>
            </a:r>
          </a:p>
          <a:p>
            <a:pPr marL="541338" indent="-365125" algn="just">
              <a:buFont typeface="Wingdings" panose="05000000000000000000" pitchFamily="2" charset="2"/>
              <a:buChar char="v"/>
            </a:pPr>
            <a:r>
              <a:rPr lang="ru-RU" sz="2200" b="1" dirty="0" err="1"/>
              <a:t>організаційна</a:t>
            </a:r>
            <a:r>
              <a:rPr lang="ru-RU" sz="2200" b="1" dirty="0"/>
              <a:t> </a:t>
            </a:r>
            <a:r>
              <a:rPr lang="ru-RU" sz="2200" b="1" dirty="0" err="1"/>
              <a:t>діяльність</a:t>
            </a:r>
            <a:r>
              <a:rPr lang="ru-RU" sz="2200" b="1" dirty="0"/>
              <a:t> </a:t>
            </a:r>
            <a:r>
              <a:rPr lang="ru-RU" sz="2200" dirty="0"/>
              <a:t>(</a:t>
            </a:r>
            <a:r>
              <a:rPr lang="ru-RU" sz="2200" dirty="0" err="1"/>
              <a:t>самоорганізованість</a:t>
            </a:r>
            <a:r>
              <a:rPr lang="ru-RU" sz="2200" dirty="0"/>
              <a:t>, воля, </a:t>
            </a:r>
            <a:r>
              <a:rPr lang="ru-RU" sz="2200" dirty="0" err="1"/>
              <a:t>зібраність</a:t>
            </a:r>
            <a:r>
              <a:rPr lang="ru-RU" sz="2200" dirty="0"/>
              <a:t>, </a:t>
            </a:r>
            <a:r>
              <a:rPr lang="ru-RU" sz="2200" dirty="0" err="1"/>
              <a:t>цілеспрямованість</a:t>
            </a:r>
            <a:r>
              <a:rPr lang="ru-RU" sz="2200" dirty="0"/>
              <a:t>, </a:t>
            </a:r>
            <a:r>
              <a:rPr lang="ru-RU" sz="2200" dirty="0" err="1"/>
              <a:t>наполегливість</a:t>
            </a:r>
            <a:r>
              <a:rPr lang="ru-RU" sz="2200" dirty="0"/>
              <a:t>, </a:t>
            </a:r>
            <a:r>
              <a:rPr lang="ru-RU" sz="2200" dirty="0" err="1"/>
              <a:t>організаторські</a:t>
            </a:r>
            <a:r>
              <a:rPr lang="ru-RU" sz="2200" dirty="0"/>
              <a:t> </a:t>
            </a:r>
            <a:r>
              <a:rPr lang="ru-RU" sz="2200" dirty="0" err="1"/>
              <a:t>здібності</a:t>
            </a:r>
            <a:r>
              <a:rPr lang="ru-RU" sz="2200" dirty="0"/>
              <a:t> в </a:t>
            </a:r>
            <a:r>
              <a:rPr lang="ru-RU" sz="2200" dirty="0" err="1"/>
              <a:t>роботіз</a:t>
            </a:r>
            <a:r>
              <a:rPr lang="ru-RU" sz="2200" dirty="0"/>
              <a:t> людьми); </a:t>
            </a:r>
          </a:p>
          <a:p>
            <a:pPr marL="541338" indent="-365125" algn="just">
              <a:buFont typeface="Wingdings" panose="05000000000000000000" pitchFamily="2" charset="2"/>
              <a:buChar char="v"/>
            </a:pPr>
            <a:r>
              <a:rPr lang="ru-RU" sz="2200" b="1" dirty="0" err="1"/>
              <a:t>реконструктивна</a:t>
            </a:r>
            <a:r>
              <a:rPr lang="ru-RU" sz="2200" b="1" dirty="0"/>
              <a:t> </a:t>
            </a:r>
            <a:r>
              <a:rPr lang="ru-RU" sz="2200" b="1" dirty="0" err="1"/>
              <a:t>діяльність</a:t>
            </a:r>
            <a:r>
              <a:rPr lang="ru-RU" sz="2200" b="1" dirty="0"/>
              <a:t> </a:t>
            </a:r>
            <a:r>
              <a:rPr lang="ru-RU" sz="2200" dirty="0"/>
              <a:t>(</a:t>
            </a:r>
            <a:r>
              <a:rPr lang="ru-RU" sz="2200" dirty="0" err="1"/>
              <a:t>пам’ять</a:t>
            </a:r>
            <a:r>
              <a:rPr lang="ru-RU" sz="2200" dirty="0"/>
              <a:t>, </a:t>
            </a:r>
            <a:r>
              <a:rPr lang="ru-RU" sz="2200" dirty="0" err="1"/>
              <a:t>уява</a:t>
            </a:r>
            <a:r>
              <a:rPr lang="ru-RU" sz="2200" dirty="0"/>
              <a:t>, </a:t>
            </a:r>
            <a:r>
              <a:rPr lang="ru-RU" sz="2200" dirty="0" err="1"/>
              <a:t>мислення</a:t>
            </a:r>
            <a:r>
              <a:rPr lang="ru-RU" sz="2200" dirty="0"/>
              <a:t>, </a:t>
            </a:r>
            <a:r>
              <a:rPr lang="ru-RU" sz="2200" dirty="0" err="1"/>
              <a:t>загальний</a:t>
            </a:r>
            <a:r>
              <a:rPr lang="ru-RU" sz="2200" dirty="0"/>
              <a:t> і </a:t>
            </a:r>
            <a:r>
              <a:rPr lang="ru-RU" sz="2200" dirty="0" err="1"/>
              <a:t>спеціальний</a:t>
            </a:r>
            <a:r>
              <a:rPr lang="ru-RU" sz="2200" dirty="0"/>
              <a:t> </a:t>
            </a:r>
            <a:r>
              <a:rPr lang="ru-RU" sz="2200" dirty="0" err="1"/>
              <a:t>інтелекти</a:t>
            </a:r>
            <a:r>
              <a:rPr lang="ru-RU" sz="2200" dirty="0"/>
              <a:t>, </a:t>
            </a:r>
            <a:r>
              <a:rPr lang="ru-RU" sz="2200" dirty="0" err="1"/>
              <a:t>інтуїція</a:t>
            </a:r>
            <a:r>
              <a:rPr lang="ru-RU" sz="2200" dirty="0"/>
              <a:t>); </a:t>
            </a:r>
          </a:p>
          <a:p>
            <a:pPr marL="541338" indent="-365125" algn="just">
              <a:buFont typeface="Wingdings" panose="05000000000000000000" pitchFamily="2" charset="2"/>
              <a:buChar char="v"/>
            </a:pPr>
            <a:r>
              <a:rPr lang="ru-RU" sz="2200" b="1" dirty="0" err="1"/>
              <a:t>соціальна</a:t>
            </a:r>
            <a:r>
              <a:rPr lang="ru-RU" sz="2200" b="1" dirty="0"/>
              <a:t> </a:t>
            </a:r>
            <a:r>
              <a:rPr lang="ru-RU" sz="2200" b="1" dirty="0" err="1"/>
              <a:t>діяльність</a:t>
            </a:r>
            <a:r>
              <a:rPr lang="ru-RU" sz="2200" b="1" dirty="0"/>
              <a:t> </a:t>
            </a:r>
            <a:r>
              <a:rPr lang="ru-RU" sz="2200" dirty="0"/>
              <a:t>— </a:t>
            </a:r>
            <a:r>
              <a:rPr lang="ru-RU" sz="2200" dirty="0" err="1"/>
              <a:t>загальні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: </a:t>
            </a:r>
            <a:r>
              <a:rPr lang="ru-RU" sz="2200" dirty="0" err="1"/>
              <a:t>патріотизм</a:t>
            </a:r>
            <a:r>
              <a:rPr lang="ru-RU" sz="2200" dirty="0"/>
              <a:t>, </a:t>
            </a:r>
            <a:r>
              <a:rPr lang="ru-RU" sz="2200" dirty="0" err="1"/>
              <a:t>гуманність</a:t>
            </a:r>
            <a:r>
              <a:rPr lang="ru-RU" sz="2200" dirty="0"/>
              <a:t>, </a:t>
            </a:r>
            <a:r>
              <a:rPr lang="ru-RU" sz="2200" dirty="0" err="1"/>
              <a:t>чесність</a:t>
            </a:r>
            <a:r>
              <a:rPr lang="ru-RU" sz="2200" dirty="0"/>
              <a:t>, </a:t>
            </a:r>
            <a:r>
              <a:rPr lang="ru-RU" sz="2200" dirty="0" err="1"/>
              <a:t>принциповість</a:t>
            </a:r>
            <a:r>
              <a:rPr lang="ru-RU" sz="2200" dirty="0"/>
              <a:t>; </a:t>
            </a:r>
            <a:r>
              <a:rPr lang="ru-RU" sz="2200" dirty="0" err="1"/>
              <a:t>спеціальні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: </a:t>
            </a:r>
            <a:r>
              <a:rPr lang="ru-RU" sz="2200" dirty="0" err="1"/>
              <a:t>прагнення</a:t>
            </a:r>
            <a:r>
              <a:rPr lang="ru-RU" sz="2200" dirty="0"/>
              <a:t> до </a:t>
            </a:r>
            <a:r>
              <a:rPr lang="ru-RU" sz="2200" dirty="0" err="1"/>
              <a:t>істини</a:t>
            </a:r>
            <a:r>
              <a:rPr lang="ru-RU" sz="2200" dirty="0"/>
              <a:t> і торжества </a:t>
            </a:r>
            <a:r>
              <a:rPr lang="ru-RU" sz="2200" dirty="0" err="1"/>
              <a:t>справедливості</a:t>
            </a:r>
            <a:r>
              <a:rPr lang="ru-RU" sz="2200" dirty="0"/>
              <a:t>, </a:t>
            </a:r>
            <a:r>
              <a:rPr lang="ru-RU" sz="2200" dirty="0" err="1"/>
              <a:t>професійна</a:t>
            </a:r>
            <a:r>
              <a:rPr lang="ru-RU" sz="2200" dirty="0"/>
              <a:t> </a:t>
            </a:r>
            <a:r>
              <a:rPr lang="ru-RU" sz="2200" dirty="0" err="1"/>
              <a:t>гордість</a:t>
            </a:r>
            <a:r>
              <a:rPr lang="ru-RU" sz="2200" dirty="0"/>
              <a:t>, </a:t>
            </a:r>
            <a:r>
              <a:rPr lang="ru-RU" sz="2200" dirty="0" err="1"/>
              <a:t>професійна</a:t>
            </a:r>
            <a:r>
              <a:rPr lang="ru-RU" sz="2200" dirty="0"/>
              <a:t> </a:t>
            </a:r>
            <a:r>
              <a:rPr lang="ru-RU" sz="2200" dirty="0" err="1"/>
              <a:t>етика</a:t>
            </a:r>
            <a:r>
              <a:rPr lang="ru-RU" sz="2200" dirty="0"/>
              <a:t>.</a:t>
            </a:r>
          </a:p>
          <a:p>
            <a:pPr algn="just"/>
            <a:r>
              <a:rPr lang="ru-RU" sz="2200" b="1" dirty="0" err="1"/>
              <a:t>Професійно</a:t>
            </a:r>
            <a:r>
              <a:rPr lang="ru-RU" sz="2200" b="1" dirty="0"/>
              <a:t> </a:t>
            </a:r>
            <a:r>
              <a:rPr lang="ru-RU" sz="2200" b="1" dirty="0" err="1"/>
              <a:t>необхідні</a:t>
            </a:r>
            <a:r>
              <a:rPr lang="ru-RU" sz="2200" b="1" dirty="0"/>
              <a:t> </a:t>
            </a:r>
            <a:r>
              <a:rPr lang="ru-RU" sz="2200" b="1" dirty="0" err="1"/>
              <a:t>психічні</a:t>
            </a:r>
            <a:r>
              <a:rPr lang="ru-RU" sz="2200" b="1" dirty="0"/>
              <a:t> </a:t>
            </a:r>
            <a:r>
              <a:rPr lang="ru-RU" sz="2200" b="1" dirty="0" err="1"/>
              <a:t>властивості</a:t>
            </a:r>
            <a:r>
              <a:rPr lang="ru-RU" sz="2200" b="1" dirty="0"/>
              <a:t>: </a:t>
            </a:r>
            <a:r>
              <a:rPr lang="ru-RU" sz="2200" dirty="0" err="1"/>
              <a:t>творче</a:t>
            </a:r>
            <a:r>
              <a:rPr lang="ru-RU" sz="2200" dirty="0"/>
              <a:t> </a:t>
            </a:r>
            <a:r>
              <a:rPr lang="ru-RU" sz="2200" dirty="0" err="1"/>
              <a:t>мислення</a:t>
            </a:r>
            <a:r>
              <a:rPr lang="ru-RU" sz="2200" dirty="0"/>
              <a:t>, </a:t>
            </a:r>
            <a:r>
              <a:rPr lang="ru-RU" sz="2200" dirty="0" err="1"/>
              <a:t>комунікабельність</a:t>
            </a:r>
            <a:r>
              <a:rPr lang="ru-RU" sz="2200" dirty="0"/>
              <a:t>, </a:t>
            </a:r>
            <a:r>
              <a:rPr lang="ru-RU" sz="2200" dirty="0" err="1"/>
              <a:t>організаторські</a:t>
            </a:r>
            <a:r>
              <a:rPr lang="ru-RU" sz="2200" dirty="0"/>
              <a:t> </a:t>
            </a:r>
            <a:r>
              <a:rPr lang="ru-RU" sz="2200" dirty="0" err="1"/>
              <a:t>здібності</a:t>
            </a:r>
            <a:r>
              <a:rPr lang="ru-RU" sz="2200" dirty="0"/>
              <a:t>, </a:t>
            </a:r>
            <a:r>
              <a:rPr lang="ru-RU" sz="2200" dirty="0" err="1"/>
              <a:t>здатність</a:t>
            </a:r>
            <a:r>
              <a:rPr lang="ru-RU" sz="2200" dirty="0"/>
              <a:t> </a:t>
            </a:r>
            <a:r>
              <a:rPr lang="ru-RU" sz="2200" dirty="0" err="1"/>
              <a:t>протистояти</a:t>
            </a:r>
            <a:r>
              <a:rPr lang="ru-RU" sz="2200" dirty="0"/>
              <a:t> </a:t>
            </a:r>
            <a:r>
              <a:rPr lang="ru-RU" sz="2200" dirty="0" err="1"/>
              <a:t>тим</a:t>
            </a:r>
            <a:r>
              <a:rPr lang="ru-RU" sz="2200" dirty="0"/>
              <a:t> </a:t>
            </a:r>
            <a:r>
              <a:rPr lang="ru-RU" sz="2200" dirty="0" err="1"/>
              <a:t>негативним</a:t>
            </a:r>
            <a:r>
              <a:rPr lang="ru-RU" sz="2200" dirty="0"/>
              <a:t> </a:t>
            </a:r>
            <a:r>
              <a:rPr lang="ru-RU" sz="2200" dirty="0" err="1"/>
              <a:t>емоціям</a:t>
            </a:r>
            <a:r>
              <a:rPr lang="ru-RU" sz="2200" dirty="0"/>
              <a:t>.</a:t>
            </a:r>
          </a:p>
          <a:p>
            <a:pPr algn="just"/>
            <a:endParaRPr lang="ru-RU" sz="2000" dirty="0"/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09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6808" y="97093"/>
            <a:ext cx="8248036" cy="6093542"/>
          </a:xfrm>
        </p:spPr>
        <p:txBody>
          <a:bodyPr>
            <a:normAutofit/>
          </a:bodyPr>
          <a:lstStyle/>
          <a:p>
            <a:pPr algn="just"/>
            <a:endParaRPr lang="ru-RU" sz="2000" dirty="0"/>
          </a:p>
          <a:p>
            <a:pPr algn="just"/>
            <a:r>
              <a:rPr lang="ru-RU" sz="2000" b="1" dirty="0" err="1"/>
              <a:t>Обвинувачений</a:t>
            </a:r>
            <a:r>
              <a:rPr lang="ru-RU" sz="2000" dirty="0"/>
              <a:t> — </a:t>
            </a:r>
            <a:r>
              <a:rPr lang="ru-RU" sz="2000" dirty="0" err="1"/>
              <a:t>це</a:t>
            </a:r>
            <a:r>
              <a:rPr lang="ru-RU" sz="2000" dirty="0"/>
              <a:t> особа,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в </a:t>
            </a:r>
            <a:r>
              <a:rPr lang="ru-RU" sz="2000" dirty="0" err="1"/>
              <a:t>установленому</a:t>
            </a:r>
            <a:r>
              <a:rPr lang="ru-RU" sz="2000" dirty="0"/>
              <a:t> законом порядку </a:t>
            </a:r>
            <a:r>
              <a:rPr lang="ru-RU" sz="2000" dirty="0" err="1"/>
              <a:t>винесено</a:t>
            </a:r>
            <a:r>
              <a:rPr lang="ru-RU" sz="2000" dirty="0"/>
              <a:t> постанову про </a:t>
            </a:r>
            <a:r>
              <a:rPr lang="ru-RU" sz="2000" dirty="0" err="1"/>
              <a:t>притягнення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як </a:t>
            </a:r>
            <a:r>
              <a:rPr lang="ru-RU" sz="2000" dirty="0" err="1"/>
              <a:t>обвинуваченого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Обвинувачений</a:t>
            </a:r>
            <a:r>
              <a:rPr lang="ru-RU" sz="2000" dirty="0"/>
              <a:t> є особою, </a:t>
            </a:r>
            <a:r>
              <a:rPr lang="ru-RU" sz="2000" dirty="0" err="1"/>
              <a:t>якій</a:t>
            </a:r>
            <a:r>
              <a:rPr lang="ru-RU" sz="2000" dirty="0"/>
              <a:t> ставиться у вину </a:t>
            </a:r>
            <a:r>
              <a:rPr lang="ru-RU" sz="2000" dirty="0" err="1"/>
              <a:t>вчинення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Існують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типові</a:t>
            </a:r>
            <a:r>
              <a:rPr lang="ru-RU" sz="2000" dirty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 (</a:t>
            </a:r>
            <a:r>
              <a:rPr lang="ru-RU" sz="2000" dirty="0" err="1"/>
              <a:t>позиції</a:t>
            </a:r>
            <a:r>
              <a:rPr lang="ru-RU" sz="2000" dirty="0"/>
              <a:t>) </a:t>
            </a:r>
            <a:r>
              <a:rPr lang="ru-RU" sz="2000" dirty="0" err="1"/>
              <a:t>обвинуваченого</a:t>
            </a:r>
            <a:r>
              <a:rPr lang="ru-RU" sz="2000" dirty="0"/>
              <a:t>: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000" dirty="0" err="1"/>
              <a:t>каяття</a:t>
            </a:r>
            <a:r>
              <a:rPr lang="ru-RU" sz="2000" dirty="0"/>
              <a:t> у </a:t>
            </a:r>
            <a:r>
              <a:rPr lang="ru-RU" sz="2000" dirty="0" err="1"/>
              <a:t>вчиненні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 (явка з повинною, </a:t>
            </a:r>
            <a:r>
              <a:rPr lang="ru-RU" sz="2000" dirty="0" err="1"/>
              <a:t>дії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відшкодування</a:t>
            </a:r>
            <a:r>
              <a:rPr lang="ru-RU" sz="2000" dirty="0"/>
              <a:t> </a:t>
            </a:r>
            <a:r>
              <a:rPr lang="ru-RU" sz="2000" dirty="0" err="1"/>
              <a:t>збитків</a:t>
            </a:r>
            <a:r>
              <a:rPr lang="ru-RU" sz="2000" dirty="0"/>
              <a:t> та </a:t>
            </a:r>
            <a:r>
              <a:rPr lang="ru-RU" sz="2000" dirty="0" err="1"/>
              <a:t>ін</a:t>
            </a:r>
            <a:r>
              <a:rPr lang="ru-RU" sz="2000" dirty="0"/>
              <a:t>.);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000" dirty="0" err="1"/>
              <a:t>протидія</a:t>
            </a:r>
            <a:r>
              <a:rPr lang="ru-RU" sz="2000" dirty="0"/>
              <a:t> </a:t>
            </a:r>
            <a:r>
              <a:rPr lang="ru-RU" sz="2000" dirty="0" err="1"/>
              <a:t>розслідуванню</a:t>
            </a:r>
            <a:r>
              <a:rPr lang="ru-RU" sz="2000" dirty="0"/>
              <a:t> (</a:t>
            </a:r>
            <a:r>
              <a:rPr lang="ru-RU" sz="2000" dirty="0" err="1"/>
              <a:t>приховування</a:t>
            </a:r>
            <a:r>
              <a:rPr lang="ru-RU" sz="2000" dirty="0"/>
              <a:t> </a:t>
            </a:r>
            <a:r>
              <a:rPr lang="ru-RU" sz="2000" dirty="0" err="1"/>
              <a:t>слідів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, </a:t>
            </a:r>
            <a:r>
              <a:rPr lang="ru-RU" sz="2000" dirty="0" err="1"/>
              <a:t>схиляння</a:t>
            </a:r>
            <a:r>
              <a:rPr lang="ru-RU" sz="2000" dirty="0"/>
              <a:t> тих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до </a:t>
            </a:r>
            <a:r>
              <a:rPr lang="ru-RU" sz="2000" dirty="0" err="1"/>
              <a:t>давання</a:t>
            </a:r>
            <a:r>
              <a:rPr lang="ru-RU" sz="2000" dirty="0"/>
              <a:t> </a:t>
            </a:r>
            <a:r>
              <a:rPr lang="ru-RU" sz="2000" dirty="0" err="1"/>
              <a:t>неправдивих</a:t>
            </a:r>
            <a:r>
              <a:rPr lang="ru-RU" sz="2000" dirty="0"/>
              <a:t> </a:t>
            </a:r>
            <a:r>
              <a:rPr lang="ru-RU" sz="2000" dirty="0" err="1"/>
              <a:t>показань</a:t>
            </a:r>
            <a:r>
              <a:rPr lang="ru-RU" sz="2000" dirty="0"/>
              <a:t>, </a:t>
            </a:r>
            <a:r>
              <a:rPr lang="ru-RU" sz="2000" dirty="0" err="1"/>
              <a:t>одержання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про </a:t>
            </a:r>
            <a:r>
              <a:rPr lang="ru-RU" sz="2000" dirty="0" err="1"/>
              <a:t>перебіг</a:t>
            </a:r>
            <a:r>
              <a:rPr lang="ru-RU" sz="2000" dirty="0"/>
              <a:t> </a:t>
            </a:r>
            <a:r>
              <a:rPr lang="ru-RU" sz="2000" dirty="0" err="1"/>
              <a:t>розслідування</a:t>
            </a:r>
            <a:r>
              <a:rPr lang="ru-RU" sz="2000" dirty="0"/>
              <a:t>, </a:t>
            </a:r>
            <a:r>
              <a:rPr lang="ru-RU" sz="2000" dirty="0" err="1"/>
              <a:t>повідомлення</a:t>
            </a:r>
            <a:r>
              <a:rPr lang="ru-RU" sz="2000" dirty="0"/>
              <a:t> </a:t>
            </a:r>
            <a:r>
              <a:rPr lang="ru-RU" sz="2000" dirty="0" err="1"/>
              <a:t>неправдивої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);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000" dirty="0" err="1"/>
              <a:t>продовження</a:t>
            </a:r>
            <a:r>
              <a:rPr lang="ru-RU" sz="2000" dirty="0"/>
              <a:t> </a:t>
            </a:r>
            <a:r>
              <a:rPr lang="ru-RU" sz="2000" dirty="0" err="1"/>
              <a:t>злочинної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, </a:t>
            </a:r>
            <a:r>
              <a:rPr lang="ru-RU" sz="2000" dirty="0" err="1"/>
              <a:t>вчинення</a:t>
            </a:r>
            <a:r>
              <a:rPr lang="ru-RU" sz="2000" dirty="0"/>
              <a:t> </a:t>
            </a:r>
            <a:r>
              <a:rPr lang="ru-RU" sz="2000" dirty="0" err="1"/>
              <a:t>нових</a:t>
            </a:r>
            <a:r>
              <a:rPr lang="ru-RU" sz="2000" dirty="0"/>
              <a:t> </a:t>
            </a:r>
            <a:r>
              <a:rPr lang="ru-RU" sz="2000" dirty="0" err="1"/>
              <a:t>злочинів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 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97D1FD5-20BB-532A-F5F8-EEF0EB2C56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963" y="4522839"/>
            <a:ext cx="2704074" cy="20254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192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632" y="130279"/>
            <a:ext cx="8434849" cy="6457334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dirty="0"/>
              <a:t> </a:t>
            </a:r>
            <a:endParaRPr lang="ru-RU" sz="2200" dirty="0"/>
          </a:p>
          <a:p>
            <a:pPr algn="just"/>
            <a:r>
              <a:rPr lang="ru-RU" sz="2200" dirty="0"/>
              <a:t>Для </a:t>
            </a:r>
            <a:r>
              <a:rPr lang="ru-RU" sz="2200" dirty="0" err="1"/>
              <a:t>обвинуваченого</a:t>
            </a:r>
            <a:r>
              <a:rPr lang="ru-RU" sz="2200" dirty="0"/>
              <a:t> </a:t>
            </a:r>
            <a:r>
              <a:rPr lang="ru-RU" sz="2200" dirty="0" err="1"/>
              <a:t>характерне</a:t>
            </a:r>
            <a:r>
              <a:rPr lang="ru-RU" sz="2200" dirty="0"/>
              <a:t> </a:t>
            </a:r>
            <a:r>
              <a:rPr lang="ru-RU" sz="2200" dirty="0" err="1"/>
              <a:t>пануванням</a:t>
            </a:r>
            <a:r>
              <a:rPr lang="ru-RU" sz="2200" dirty="0"/>
              <a:t> </a:t>
            </a:r>
            <a:r>
              <a:rPr lang="ru-RU" sz="2200" b="1" dirty="0" err="1"/>
              <a:t>захисної</a:t>
            </a:r>
            <a:r>
              <a:rPr lang="ru-RU" sz="2200" b="1" dirty="0"/>
              <a:t> (</a:t>
            </a:r>
            <a:r>
              <a:rPr lang="ru-RU" sz="2200" b="1" dirty="0" err="1"/>
              <a:t>оборонної</a:t>
            </a:r>
            <a:r>
              <a:rPr lang="ru-RU" sz="2200" b="1" dirty="0"/>
              <a:t>) </a:t>
            </a:r>
            <a:r>
              <a:rPr lang="ru-RU" sz="2200" b="1" dirty="0" err="1"/>
              <a:t>домінанти</a:t>
            </a:r>
            <a:r>
              <a:rPr lang="ru-RU" sz="2200" dirty="0"/>
              <a:t>, яка </a:t>
            </a:r>
            <a:r>
              <a:rPr lang="ru-RU" sz="2200" dirty="0" err="1"/>
              <a:t>викликає</a:t>
            </a:r>
            <a:r>
              <a:rPr lang="ru-RU" sz="2200" dirty="0"/>
              <a:t> </a:t>
            </a:r>
            <a:r>
              <a:rPr lang="ru-RU" sz="2200" dirty="0" err="1"/>
              <a:t>неупорядковану</a:t>
            </a:r>
            <a:r>
              <a:rPr lang="ru-RU" sz="2200" dirty="0"/>
              <a:t> </a:t>
            </a:r>
            <a:r>
              <a:rPr lang="ru-RU" sz="2200" dirty="0" err="1"/>
              <a:t>активність</a:t>
            </a:r>
            <a:r>
              <a:rPr lang="ru-RU" sz="2200" dirty="0"/>
              <a:t>, «</a:t>
            </a:r>
            <a:r>
              <a:rPr lang="ru-RU" sz="2200" dirty="0" err="1"/>
              <a:t>штовхає</a:t>
            </a:r>
            <a:r>
              <a:rPr lang="ru-RU" sz="2200" dirty="0"/>
              <a:t>» винного на </a:t>
            </a:r>
            <a:r>
              <a:rPr lang="ru-RU" sz="2200" dirty="0" err="1"/>
              <a:t>вчинення</a:t>
            </a:r>
            <a:r>
              <a:rPr lang="ru-RU" sz="2200" dirty="0"/>
              <a:t> </a:t>
            </a:r>
            <a:r>
              <a:rPr lang="ru-RU" sz="2200" dirty="0" err="1"/>
              <a:t>дій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за </a:t>
            </a:r>
            <a:r>
              <a:rPr lang="ru-RU" sz="2200" dirty="0" err="1"/>
              <a:t>розрахунками</a:t>
            </a:r>
            <a:r>
              <a:rPr lang="ru-RU" sz="2200" dirty="0"/>
              <a:t> </a:t>
            </a:r>
            <a:r>
              <a:rPr lang="ru-RU" sz="2200" dirty="0" err="1"/>
              <a:t>злочинця</a:t>
            </a:r>
            <a:r>
              <a:rPr lang="ru-RU" sz="2200" dirty="0"/>
              <a:t> </a:t>
            </a:r>
            <a:r>
              <a:rPr lang="ru-RU" sz="2200" dirty="0" err="1"/>
              <a:t>мають</a:t>
            </a:r>
            <a:r>
              <a:rPr lang="ru-RU" sz="2200" dirty="0"/>
              <a:t> </a:t>
            </a:r>
            <a:r>
              <a:rPr lang="ru-RU" sz="2200" dirty="0" err="1"/>
              <a:t>захистити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викриття</a:t>
            </a:r>
            <a:r>
              <a:rPr lang="ru-RU" sz="22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200" dirty="0" err="1"/>
              <a:t>Злочинець</a:t>
            </a:r>
            <a:r>
              <a:rPr lang="ru-RU" sz="2200" dirty="0"/>
              <a:t> </a:t>
            </a:r>
            <a:r>
              <a:rPr lang="ru-RU" sz="2200" dirty="0" err="1"/>
              <a:t>прагне</a:t>
            </a:r>
            <a:r>
              <a:rPr lang="ru-RU" sz="2200" dirty="0"/>
              <a:t> </a:t>
            </a:r>
            <a:r>
              <a:rPr lang="ru-RU" sz="2200" dirty="0" err="1"/>
              <a:t>потрапити</a:t>
            </a:r>
            <a:r>
              <a:rPr lang="ru-RU" sz="2200" dirty="0"/>
              <a:t> на </a:t>
            </a:r>
            <a:r>
              <a:rPr lang="ru-RU" sz="2200" dirty="0" err="1"/>
              <a:t>місце</a:t>
            </a:r>
            <a:r>
              <a:rPr lang="ru-RU" sz="2200" dirty="0"/>
              <a:t> </a:t>
            </a:r>
            <a:r>
              <a:rPr lang="ru-RU" sz="2200" dirty="0" err="1"/>
              <a:t>вчинення</a:t>
            </a:r>
            <a:r>
              <a:rPr lang="ru-RU" sz="2200" dirty="0"/>
              <a:t> </a:t>
            </a:r>
            <a:r>
              <a:rPr lang="ru-RU" sz="2200" dirty="0" err="1"/>
              <a:t>злочину</a:t>
            </a:r>
            <a:r>
              <a:rPr lang="ru-RU" sz="2200" dirty="0"/>
              <a:t> (</a:t>
            </a:r>
            <a:r>
              <a:rPr lang="ru-RU" sz="2200" dirty="0" err="1"/>
              <a:t>цим</a:t>
            </a:r>
            <a:r>
              <a:rPr lang="ru-RU" sz="2200" dirty="0"/>
              <a:t> </a:t>
            </a:r>
            <a:r>
              <a:rPr lang="ru-RU" sz="2200" dirty="0" err="1"/>
              <a:t>пояснюються</a:t>
            </a:r>
            <a:r>
              <a:rPr lang="ru-RU" sz="2200" dirty="0"/>
              <a:t> </a:t>
            </a:r>
            <a:r>
              <a:rPr lang="ru-RU" sz="2200" dirty="0" err="1"/>
              <a:t>випадки</a:t>
            </a:r>
            <a:r>
              <a:rPr lang="ru-RU" sz="2200" dirty="0"/>
              <a:t>, коли </a:t>
            </a:r>
            <a:r>
              <a:rPr lang="ru-RU" sz="2200" dirty="0" err="1"/>
              <a:t>злочинці</a:t>
            </a:r>
            <a:r>
              <a:rPr lang="ru-RU" sz="2200" dirty="0"/>
              <a:t> ставали </a:t>
            </a:r>
            <a:r>
              <a:rPr lang="ru-RU" sz="2200" dirty="0" err="1"/>
              <a:t>понятими</a:t>
            </a:r>
            <a:r>
              <a:rPr lang="ru-RU" sz="2200" dirty="0"/>
              <a:t>, а </a:t>
            </a:r>
            <a:r>
              <a:rPr lang="ru-RU" sz="2200" dirty="0" err="1"/>
              <a:t>потім</a:t>
            </a:r>
            <a:r>
              <a:rPr lang="ru-RU" sz="2200" dirty="0"/>
              <a:t> </a:t>
            </a:r>
            <a:r>
              <a:rPr lang="ru-RU" sz="2200" dirty="0" err="1"/>
              <a:t>їхнє</a:t>
            </a:r>
            <a:r>
              <a:rPr lang="ru-RU" sz="2200" dirty="0"/>
              <a:t> </a:t>
            </a:r>
            <a:r>
              <a:rPr lang="ru-RU" sz="2200" dirty="0" err="1"/>
              <a:t>процесуальне</a:t>
            </a:r>
            <a:r>
              <a:rPr lang="ru-RU" sz="2200" dirty="0"/>
              <a:t> становище «</a:t>
            </a:r>
            <a:r>
              <a:rPr lang="ru-RU" sz="2200" dirty="0" err="1"/>
              <a:t>трансформувалося</a:t>
            </a:r>
            <a:r>
              <a:rPr lang="ru-RU" sz="2200" dirty="0"/>
              <a:t>» на </a:t>
            </a:r>
            <a:r>
              <a:rPr lang="ru-RU" sz="2200" dirty="0" err="1"/>
              <a:t>обвинувачених</a:t>
            </a:r>
            <a:r>
              <a:rPr lang="ru-RU" sz="2200" dirty="0"/>
              <a:t>).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200" dirty="0" err="1"/>
              <a:t>Злочинець</a:t>
            </a:r>
            <a:r>
              <a:rPr lang="ru-RU" sz="2200" dirty="0"/>
              <a:t> будь-</a:t>
            </a:r>
            <a:r>
              <a:rPr lang="ru-RU" sz="2200" dirty="0" err="1"/>
              <a:t>якими</a:t>
            </a:r>
            <a:r>
              <a:rPr lang="ru-RU" sz="2200" dirty="0"/>
              <a:t> </a:t>
            </a:r>
            <a:r>
              <a:rPr lang="ru-RU" sz="2200" dirty="0" err="1"/>
              <a:t>засобами</a:t>
            </a:r>
            <a:r>
              <a:rPr lang="ru-RU" sz="2200" dirty="0"/>
              <a:t> </a:t>
            </a:r>
            <a:r>
              <a:rPr lang="ru-RU" sz="2200" dirty="0" err="1"/>
              <a:t>намагається</a:t>
            </a:r>
            <a:r>
              <a:rPr lang="ru-RU" sz="2200" dirty="0"/>
              <a:t> </a:t>
            </a:r>
            <a:r>
              <a:rPr lang="ru-RU" sz="2200" dirty="0" err="1"/>
              <a:t>одержати</a:t>
            </a:r>
            <a:r>
              <a:rPr lang="ru-RU" sz="2200" dirty="0"/>
              <a:t> </a:t>
            </a:r>
            <a:r>
              <a:rPr lang="ru-RU" sz="2200" dirty="0" err="1"/>
              <a:t>інформацію</a:t>
            </a:r>
            <a:r>
              <a:rPr lang="ru-RU" sz="2200" dirty="0"/>
              <a:t> про </a:t>
            </a:r>
            <a:r>
              <a:rPr lang="ru-RU" sz="2200" dirty="0" err="1"/>
              <a:t>перебіг</a:t>
            </a:r>
            <a:r>
              <a:rPr lang="ru-RU" sz="2200" dirty="0"/>
              <a:t> </a:t>
            </a:r>
            <a:r>
              <a:rPr lang="ru-RU" sz="2200" dirty="0" err="1"/>
              <a:t>розслідування</a:t>
            </a:r>
            <a:r>
              <a:rPr lang="ru-RU" sz="2200" dirty="0"/>
              <a:t>, </a:t>
            </a:r>
            <a:r>
              <a:rPr lang="ru-RU" sz="2200" dirty="0" err="1"/>
              <a:t>іноді</a:t>
            </a:r>
            <a:r>
              <a:rPr lang="ru-RU" sz="2200" dirty="0"/>
              <a:t> </a:t>
            </a:r>
            <a:r>
              <a:rPr lang="ru-RU" sz="2200" dirty="0" err="1"/>
              <a:t>пропонує</a:t>
            </a:r>
            <a:r>
              <a:rPr lang="ru-RU" sz="2200" dirty="0"/>
              <a:t> </a:t>
            </a:r>
            <a:r>
              <a:rPr lang="ru-RU" sz="2200" dirty="0" err="1"/>
              <a:t>слідчому</a:t>
            </a:r>
            <a:r>
              <a:rPr lang="ru-RU" sz="2200" dirty="0"/>
              <a:t> свою </a:t>
            </a:r>
            <a:r>
              <a:rPr lang="ru-RU" sz="2200" dirty="0" err="1"/>
              <a:t>допомогу</a:t>
            </a:r>
            <a:r>
              <a:rPr lang="ru-RU" sz="22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200" dirty="0"/>
              <a:t>Особа, яка вчинила </a:t>
            </a:r>
            <a:r>
              <a:rPr lang="ru-RU" sz="2200" dirty="0" err="1"/>
              <a:t>злочин</a:t>
            </a:r>
            <a:r>
              <a:rPr lang="ru-RU" sz="2200" dirty="0"/>
              <a:t>, </a:t>
            </a:r>
            <a:r>
              <a:rPr lang="ru-RU" sz="2200" dirty="0" err="1"/>
              <a:t>відчуває</a:t>
            </a:r>
            <a:r>
              <a:rPr lang="ru-RU" sz="2200" dirty="0"/>
              <a:t> потребу в </a:t>
            </a:r>
            <a:r>
              <a:rPr lang="ru-RU" sz="2200" dirty="0" err="1"/>
              <a:t>спілкуванні</a:t>
            </a:r>
            <a:r>
              <a:rPr lang="ru-RU" sz="2200" dirty="0"/>
              <a:t>, </a:t>
            </a:r>
            <a:r>
              <a:rPr lang="ru-RU" sz="2200" dirty="0" err="1"/>
              <a:t>їй</a:t>
            </a:r>
            <a:r>
              <a:rPr lang="ru-RU" sz="2200" dirty="0"/>
              <a:t> </a:t>
            </a:r>
            <a:r>
              <a:rPr lang="ru-RU" sz="2200" dirty="0" err="1"/>
              <a:t>важко</a:t>
            </a:r>
            <a:r>
              <a:rPr lang="ru-RU" sz="2200" dirty="0"/>
              <a:t> </a:t>
            </a:r>
            <a:r>
              <a:rPr lang="ru-RU" sz="2200" dirty="0" err="1"/>
              <a:t>приховувати</a:t>
            </a:r>
            <a:r>
              <a:rPr lang="ru-RU" sz="2200" dirty="0"/>
              <a:t> </a:t>
            </a:r>
            <a:r>
              <a:rPr lang="ru-RU" sz="2200" dirty="0" err="1"/>
              <a:t>обставини</a:t>
            </a:r>
            <a:r>
              <a:rPr lang="ru-RU" sz="2200" dirty="0"/>
              <a:t> </a:t>
            </a:r>
            <a:r>
              <a:rPr lang="ru-RU" sz="2200" dirty="0" err="1"/>
              <a:t>злочину</a:t>
            </a:r>
            <a:r>
              <a:rPr lang="ru-RU" sz="2200" dirty="0"/>
              <a:t>, є потреба </a:t>
            </a:r>
            <a:r>
              <a:rPr lang="ru-RU" sz="2200" dirty="0" err="1"/>
              <a:t>повідомити</a:t>
            </a:r>
            <a:r>
              <a:rPr lang="ru-RU" sz="2200" dirty="0"/>
              <a:t> кому-</a:t>
            </a:r>
            <a:r>
              <a:rPr lang="ru-RU" sz="2200" dirty="0" err="1"/>
              <a:t>небудь</a:t>
            </a:r>
            <a:r>
              <a:rPr lang="ru-RU" sz="2200" dirty="0"/>
              <a:t> </a:t>
            </a:r>
            <a:r>
              <a:rPr lang="ru-RU" sz="2200" dirty="0" err="1"/>
              <a:t>приховувані</a:t>
            </a:r>
            <a:r>
              <a:rPr lang="ru-RU" sz="2200" dirty="0"/>
              <a:t> </a:t>
            </a:r>
            <a:r>
              <a:rPr lang="ru-RU" sz="2200" dirty="0" err="1"/>
              <a:t>обставини</a:t>
            </a:r>
            <a:r>
              <a:rPr lang="ru-RU" sz="2200" dirty="0"/>
              <a:t>, </a:t>
            </a:r>
            <a:r>
              <a:rPr lang="ru-RU" sz="2200" dirty="0" err="1"/>
              <a:t>поділитися</a:t>
            </a:r>
            <a:r>
              <a:rPr lang="ru-RU" sz="2200" dirty="0"/>
              <a:t> </a:t>
            </a:r>
            <a:r>
              <a:rPr lang="ru-RU" sz="2200" dirty="0" err="1"/>
              <a:t>своїми</a:t>
            </a:r>
            <a:r>
              <a:rPr lang="ru-RU" sz="2200" dirty="0"/>
              <a:t> </a:t>
            </a:r>
            <a:r>
              <a:rPr lang="ru-RU" sz="2200" dirty="0" err="1"/>
              <a:t>переживаннями</a:t>
            </a:r>
            <a:r>
              <a:rPr lang="ru-RU" sz="22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200" dirty="0"/>
              <a:t>В </a:t>
            </a:r>
            <a:r>
              <a:rPr lang="ru-RU" sz="2200" dirty="0" err="1"/>
              <a:t>обвинуваченого</a:t>
            </a:r>
            <a:r>
              <a:rPr lang="ru-RU" sz="2200" dirty="0"/>
              <a:t> </a:t>
            </a:r>
            <a:r>
              <a:rPr lang="ru-RU" sz="2200" dirty="0" err="1"/>
              <a:t>можуть</a:t>
            </a:r>
            <a:r>
              <a:rPr lang="ru-RU" sz="2200" dirty="0"/>
              <a:t> </a:t>
            </a:r>
            <a:r>
              <a:rPr lang="ru-RU" sz="2200" dirty="0" err="1"/>
              <a:t>виявлятися</a:t>
            </a:r>
            <a:r>
              <a:rPr lang="ru-RU" sz="2200" dirty="0"/>
              <a:t> так </a:t>
            </a:r>
            <a:r>
              <a:rPr lang="ru-RU" sz="2200" dirty="0" err="1"/>
              <a:t>звані</a:t>
            </a:r>
            <a:r>
              <a:rPr lang="ru-RU" sz="2200" dirty="0"/>
              <a:t> </a:t>
            </a:r>
            <a:r>
              <a:rPr lang="ru-RU" sz="2200" b="1" dirty="0" err="1"/>
              <a:t>докази</a:t>
            </a:r>
            <a:r>
              <a:rPr lang="ru-RU" sz="2200" b="1" dirty="0"/>
              <a:t> </a:t>
            </a:r>
            <a:r>
              <a:rPr lang="ru-RU" sz="2200" b="1" dirty="0" err="1"/>
              <a:t>поведінки</a:t>
            </a:r>
            <a:r>
              <a:rPr lang="ru-RU" sz="2200" b="1" dirty="0"/>
              <a:t> </a:t>
            </a:r>
            <a:r>
              <a:rPr lang="ru-RU" sz="2200" dirty="0"/>
              <a:t>— </a:t>
            </a:r>
            <a:r>
              <a:rPr lang="ru-RU" sz="2200" dirty="0" err="1"/>
              <a:t>дані</a:t>
            </a:r>
            <a:r>
              <a:rPr lang="ru-RU" sz="2200" dirty="0"/>
              <a:t> про </a:t>
            </a:r>
            <a:r>
              <a:rPr lang="ru-RU" sz="2200" dirty="0" err="1"/>
              <a:t>факти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негативно </a:t>
            </a:r>
            <a:r>
              <a:rPr lang="ru-RU" sz="2200" dirty="0" err="1"/>
              <a:t>характеризують</a:t>
            </a:r>
            <a:r>
              <a:rPr lang="ru-RU" sz="2200" dirty="0"/>
              <a:t> </a:t>
            </a:r>
            <a:r>
              <a:rPr lang="ru-RU" sz="2200" dirty="0" err="1"/>
              <a:t>поведінку</a:t>
            </a:r>
            <a:r>
              <a:rPr lang="ru-RU" sz="2200" dirty="0"/>
              <a:t> </a:t>
            </a:r>
            <a:r>
              <a:rPr lang="ru-RU" sz="2200" dirty="0" err="1"/>
              <a:t>обвинуваченого</a:t>
            </a:r>
            <a:r>
              <a:rPr lang="ru-RU" sz="2200" dirty="0"/>
              <a:t> у </a:t>
            </a:r>
            <a:r>
              <a:rPr lang="ru-RU" sz="2200" dirty="0" err="1"/>
              <a:t>зв’язку</a:t>
            </a:r>
            <a:r>
              <a:rPr lang="ru-RU" sz="2200" dirty="0"/>
              <a:t>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вчиненим</a:t>
            </a:r>
            <a:r>
              <a:rPr lang="ru-RU" sz="2200" dirty="0"/>
              <a:t> </a:t>
            </a:r>
            <a:r>
              <a:rPr lang="ru-RU" sz="2200" dirty="0" err="1"/>
              <a:t>злочином</a:t>
            </a:r>
            <a:r>
              <a:rPr lang="ru-RU" sz="2200" dirty="0"/>
              <a:t>. </a:t>
            </a:r>
          </a:p>
          <a:p>
            <a:pPr marL="354013" algn="just"/>
            <a:r>
              <a:rPr lang="ru-RU" sz="2200" dirty="0" err="1"/>
              <a:t>Докази</a:t>
            </a:r>
            <a:r>
              <a:rPr lang="ru-RU" sz="2200" dirty="0"/>
              <a:t> </a:t>
            </a:r>
            <a:r>
              <a:rPr lang="ru-RU" sz="2200" dirty="0" err="1"/>
              <a:t>поведінки</a:t>
            </a:r>
            <a:r>
              <a:rPr lang="ru-RU" sz="2200" dirty="0"/>
              <a:t> </a:t>
            </a:r>
            <a:r>
              <a:rPr lang="ru-RU" sz="2200" dirty="0" err="1"/>
              <a:t>свідчать</a:t>
            </a:r>
            <a:r>
              <a:rPr lang="ru-RU" sz="2200" dirty="0"/>
              <a:t> про </a:t>
            </a:r>
            <a:r>
              <a:rPr lang="ru-RU" sz="2200" dirty="0" err="1"/>
              <a:t>усвідомлення</a:t>
            </a:r>
            <a:r>
              <a:rPr lang="ru-RU" sz="2200" dirty="0"/>
              <a:t> вини і </a:t>
            </a:r>
            <a:r>
              <a:rPr lang="ru-RU" sz="2200" dirty="0" err="1"/>
              <a:t>можуть</a:t>
            </a:r>
            <a:r>
              <a:rPr lang="ru-RU" sz="2200" dirty="0"/>
              <a:t> </a:t>
            </a:r>
            <a:r>
              <a:rPr lang="ru-RU" sz="2200" dirty="0" err="1"/>
              <a:t>виявитися</a:t>
            </a:r>
            <a:r>
              <a:rPr lang="ru-RU" sz="2200" dirty="0"/>
              <a:t> у </a:t>
            </a:r>
            <a:r>
              <a:rPr lang="ru-RU" sz="2200" dirty="0" err="1"/>
              <a:t>поінформованості</a:t>
            </a:r>
            <a:r>
              <a:rPr lang="ru-RU" sz="2200" dirty="0"/>
              <a:t> </a:t>
            </a:r>
            <a:r>
              <a:rPr lang="ru-RU" sz="2200" dirty="0" err="1"/>
              <a:t>щодо</a:t>
            </a:r>
            <a:r>
              <a:rPr lang="ru-RU" sz="2200" dirty="0"/>
              <a:t> таких </a:t>
            </a:r>
            <a:r>
              <a:rPr lang="ru-RU" sz="2200" dirty="0" err="1"/>
              <a:t>обставин</a:t>
            </a:r>
            <a:r>
              <a:rPr lang="ru-RU" sz="2200" dirty="0"/>
              <a:t>, </a:t>
            </a:r>
            <a:r>
              <a:rPr lang="ru-RU" sz="2200" dirty="0" err="1"/>
              <a:t>які</a:t>
            </a:r>
            <a:r>
              <a:rPr lang="ru-RU" sz="2200" dirty="0"/>
              <a:t> могли бути </a:t>
            </a:r>
            <a:r>
              <a:rPr lang="ru-RU" sz="2200" dirty="0" err="1"/>
              <a:t>відомі</a:t>
            </a:r>
            <a:r>
              <a:rPr lang="ru-RU" sz="2200" dirty="0"/>
              <a:t> </a:t>
            </a:r>
            <a:r>
              <a:rPr lang="ru-RU" sz="2200" dirty="0" err="1"/>
              <a:t>лише</a:t>
            </a:r>
            <a:r>
              <a:rPr lang="ru-RU" sz="2200" dirty="0"/>
              <a:t> </a:t>
            </a:r>
            <a:r>
              <a:rPr lang="ru-RU" sz="2200" dirty="0" err="1"/>
              <a:t>особі</a:t>
            </a:r>
            <a:r>
              <a:rPr lang="ru-RU" sz="2200" dirty="0"/>
              <a:t>, яка вчинила </a:t>
            </a:r>
            <a:r>
              <a:rPr lang="ru-RU" sz="2200" dirty="0" err="1"/>
              <a:t>злочин</a:t>
            </a:r>
            <a:r>
              <a:rPr lang="ru-RU" sz="2200" dirty="0"/>
              <a:t>: </a:t>
            </a:r>
            <a:r>
              <a:rPr lang="ru-RU" sz="2200" dirty="0" err="1"/>
              <a:t>обмовці</a:t>
            </a:r>
            <a:r>
              <a:rPr lang="ru-RU" sz="2200" dirty="0"/>
              <a:t>, </a:t>
            </a:r>
            <a:r>
              <a:rPr lang="ru-RU" sz="2200" dirty="0" err="1"/>
              <a:t>підвищеному</a:t>
            </a:r>
            <a:r>
              <a:rPr lang="ru-RU" sz="2200" dirty="0"/>
              <a:t> </a:t>
            </a:r>
            <a:r>
              <a:rPr lang="ru-RU" sz="2200" dirty="0" err="1"/>
              <a:t>інтересі</a:t>
            </a:r>
            <a:r>
              <a:rPr lang="ru-RU" sz="2200" dirty="0"/>
              <a:t> до </a:t>
            </a:r>
            <a:r>
              <a:rPr lang="ru-RU" sz="2200" dirty="0" err="1"/>
              <a:t>розслідування</a:t>
            </a:r>
            <a:r>
              <a:rPr lang="ru-RU" sz="2200" dirty="0"/>
              <a:t> конкретного </a:t>
            </a:r>
            <a:r>
              <a:rPr lang="ru-RU" sz="2200" dirty="0" err="1"/>
              <a:t>злочину</a:t>
            </a:r>
            <a:r>
              <a:rPr lang="ru-RU" sz="2200" dirty="0"/>
              <a:t>, </a:t>
            </a:r>
            <a:r>
              <a:rPr lang="ru-RU" sz="2200" dirty="0" err="1"/>
              <a:t>мимовільній</a:t>
            </a:r>
            <a:r>
              <a:rPr lang="ru-RU" sz="2200" dirty="0"/>
              <a:t> </a:t>
            </a:r>
            <a:r>
              <a:rPr lang="ru-RU" sz="2200" dirty="0" err="1"/>
              <a:t>реакції</a:t>
            </a:r>
            <a:r>
              <a:rPr lang="ru-RU" sz="2200" dirty="0"/>
              <a:t> на </a:t>
            </a:r>
            <a:r>
              <a:rPr lang="ru-RU" sz="2200" dirty="0" err="1"/>
              <a:t>подразник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. </a:t>
            </a:r>
            <a:r>
              <a:rPr lang="ru-RU" sz="2200" dirty="0" err="1"/>
              <a:t>Докази</a:t>
            </a:r>
            <a:r>
              <a:rPr lang="ru-RU" sz="2200" dirty="0"/>
              <a:t> </a:t>
            </a:r>
            <a:r>
              <a:rPr lang="ru-RU" sz="2200" dirty="0" err="1"/>
              <a:t>поведінки</a:t>
            </a:r>
            <a:r>
              <a:rPr lang="ru-RU" sz="2200" dirty="0"/>
              <a:t> </a:t>
            </a:r>
            <a:r>
              <a:rPr lang="ru-RU" sz="2200" dirty="0" err="1"/>
              <a:t>мають</a:t>
            </a:r>
            <a:r>
              <a:rPr lang="ru-RU" sz="2200" dirty="0"/>
              <a:t> </a:t>
            </a:r>
            <a:r>
              <a:rPr lang="ru-RU" sz="2200" dirty="0" err="1"/>
              <a:t>орієнтовне</a:t>
            </a:r>
            <a:r>
              <a:rPr lang="ru-RU" sz="2200" dirty="0"/>
              <a:t> </a:t>
            </a:r>
            <a:r>
              <a:rPr lang="ru-RU" sz="2200" dirty="0" err="1"/>
              <a:t>значення</a:t>
            </a:r>
            <a:r>
              <a:rPr lang="ru-RU" sz="2200" dirty="0"/>
              <a:t> і </a:t>
            </a:r>
            <a:r>
              <a:rPr lang="ru-RU" sz="2200" dirty="0" err="1"/>
              <a:t>використовуються</a:t>
            </a:r>
            <a:r>
              <a:rPr lang="ru-RU" sz="2200" dirty="0"/>
              <a:t> в </a:t>
            </a:r>
            <a:r>
              <a:rPr lang="ru-RU" sz="2200" dirty="0" err="1"/>
              <a:t>тактичних</a:t>
            </a:r>
            <a:r>
              <a:rPr lang="ru-RU" sz="2200" dirty="0"/>
              <a:t> </a:t>
            </a:r>
            <a:r>
              <a:rPr lang="ru-RU" sz="2200" dirty="0" err="1"/>
              <a:t>цілях</a:t>
            </a:r>
            <a:r>
              <a:rPr lang="ru-RU" sz="2200" dirty="0"/>
              <a:t>.</a:t>
            </a:r>
            <a:endParaRPr lang="en-US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03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57" y="297425"/>
            <a:ext cx="8377084" cy="6821127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/>
              <a:t>Потерпілий</a:t>
            </a:r>
            <a:r>
              <a:rPr lang="ru-RU" sz="2000" dirty="0"/>
              <a:t> — особа,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злочином</a:t>
            </a:r>
            <a:r>
              <a:rPr lang="ru-RU" sz="2000" dirty="0"/>
              <a:t> </a:t>
            </a:r>
            <a:r>
              <a:rPr lang="ru-RU" sz="2000" dirty="0" err="1"/>
              <a:t>заподіяно</a:t>
            </a:r>
            <a:r>
              <a:rPr lang="ru-RU" sz="2000" dirty="0"/>
              <a:t> </a:t>
            </a:r>
            <a:r>
              <a:rPr lang="ru-RU" sz="2000" dirty="0" err="1"/>
              <a:t>моральну</a:t>
            </a:r>
            <a:r>
              <a:rPr lang="ru-RU" sz="2000" dirty="0"/>
              <a:t>, </a:t>
            </a:r>
            <a:r>
              <a:rPr lang="ru-RU" sz="2000" dirty="0" err="1"/>
              <a:t>фізичну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майнову</a:t>
            </a:r>
            <a:r>
              <a:rPr lang="ru-RU" sz="2000" dirty="0"/>
              <a:t> шкоду. Тому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психологічні</a:t>
            </a:r>
            <a:r>
              <a:rPr lang="ru-RU" sz="2000" dirty="0"/>
              <a:t> </a:t>
            </a:r>
            <a:r>
              <a:rPr lang="ru-RU" sz="2000" dirty="0" err="1"/>
              <a:t>стани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визначатися</a:t>
            </a:r>
            <a:r>
              <a:rPr lang="ru-RU" sz="2000" dirty="0"/>
              <a:t> «</a:t>
            </a:r>
            <a:r>
              <a:rPr lang="ru-RU" sz="2000" dirty="0" err="1"/>
              <a:t>обвинувальним</a:t>
            </a:r>
            <a:r>
              <a:rPr lang="ru-RU" sz="2000" dirty="0"/>
              <a:t>» </a:t>
            </a:r>
            <a:r>
              <a:rPr lang="ru-RU" sz="2000" dirty="0" err="1"/>
              <a:t>ухилом</a:t>
            </a:r>
            <a:r>
              <a:rPr lang="ru-RU" sz="2000" dirty="0"/>
              <a:t>, </a:t>
            </a:r>
            <a:r>
              <a:rPr lang="ru-RU" sz="2000" dirty="0" err="1"/>
              <a:t>перебільшенням</a:t>
            </a:r>
            <a:r>
              <a:rPr lang="ru-RU" sz="2000" dirty="0"/>
              <a:t> </a:t>
            </a:r>
            <a:r>
              <a:rPr lang="ru-RU" sz="2000" dirty="0" err="1"/>
              <a:t>збитку</a:t>
            </a:r>
            <a:r>
              <a:rPr lang="ru-RU" sz="2000" dirty="0"/>
              <a:t> і вини </a:t>
            </a:r>
            <a:r>
              <a:rPr lang="ru-RU" sz="2000" dirty="0" err="1"/>
              <a:t>обвинуваченого</a:t>
            </a:r>
            <a:r>
              <a:rPr lang="ru-RU" sz="2000" dirty="0"/>
              <a:t>. </a:t>
            </a:r>
            <a:r>
              <a:rPr lang="ru-RU" sz="2000" dirty="0" err="1"/>
              <a:t>Почуття</a:t>
            </a:r>
            <a:r>
              <a:rPr lang="ru-RU" sz="2000" dirty="0"/>
              <a:t> </a:t>
            </a:r>
            <a:r>
              <a:rPr lang="ru-RU" sz="2000" dirty="0" err="1"/>
              <a:t>потерпілого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пов’язаніз</a:t>
            </a:r>
            <a:r>
              <a:rPr lang="ru-RU" sz="2000" dirty="0"/>
              <a:t> </a:t>
            </a:r>
            <a:r>
              <a:rPr lang="ru-RU" sz="2000" dirty="0" err="1"/>
              <a:t>депресією</a:t>
            </a:r>
            <a:r>
              <a:rPr lang="ru-RU" sz="2000" dirty="0"/>
              <a:t>, соромом, </a:t>
            </a:r>
            <a:r>
              <a:rPr lang="ru-RU" sz="2000" dirty="0" err="1"/>
              <a:t>образою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У </a:t>
            </a:r>
            <a:r>
              <a:rPr lang="ru-RU" sz="2000" dirty="0" err="1"/>
              <a:t>переважній</a:t>
            </a:r>
            <a:r>
              <a:rPr lang="ru-RU" sz="2000" dirty="0"/>
              <a:t> </a:t>
            </a:r>
            <a:r>
              <a:rPr lang="ru-RU" sz="2000" dirty="0" err="1"/>
              <a:t>більшості</a:t>
            </a:r>
            <a:r>
              <a:rPr lang="ru-RU" sz="2000" dirty="0"/>
              <a:t> </a:t>
            </a:r>
            <a:r>
              <a:rPr lang="ru-RU" sz="2000" dirty="0" err="1"/>
              <a:t>випадків</a:t>
            </a:r>
            <a:r>
              <a:rPr lang="ru-RU" sz="2000" dirty="0"/>
              <a:t> </a:t>
            </a:r>
            <a:r>
              <a:rPr lang="ru-RU" sz="2000" dirty="0" err="1"/>
              <a:t>потерпілі</a:t>
            </a:r>
            <a:r>
              <a:rPr lang="ru-RU" sz="2000" dirty="0"/>
              <a:t> </a:t>
            </a:r>
            <a:r>
              <a:rPr lang="ru-RU" sz="2000" dirty="0" err="1"/>
              <a:t>відчувають</a:t>
            </a:r>
            <a:r>
              <a:rPr lang="ru-RU" sz="2000" dirty="0"/>
              <a:t> </a:t>
            </a:r>
            <a:r>
              <a:rPr lang="ru-RU" sz="2000" dirty="0" err="1"/>
              <a:t>тривогу</a:t>
            </a:r>
            <a:r>
              <a:rPr lang="ru-RU" sz="2000" dirty="0"/>
              <a:t>, страх перед </a:t>
            </a:r>
            <a:r>
              <a:rPr lang="ru-RU" sz="2000" dirty="0" err="1"/>
              <a:t>можливою</a:t>
            </a:r>
            <a:r>
              <a:rPr lang="ru-RU" sz="2000" dirty="0"/>
              <a:t> </a:t>
            </a:r>
            <a:r>
              <a:rPr lang="ru-RU" sz="2000" dirty="0" err="1"/>
              <a:t>помстою</a:t>
            </a:r>
            <a:r>
              <a:rPr lang="ru-RU" sz="2000" dirty="0"/>
              <a:t> </a:t>
            </a:r>
            <a:r>
              <a:rPr lang="ru-RU" sz="2000" dirty="0" err="1"/>
              <a:t>злочинця</a:t>
            </a:r>
            <a:r>
              <a:rPr lang="ru-RU" sz="2000" dirty="0"/>
              <a:t>.</a:t>
            </a:r>
          </a:p>
          <a:p>
            <a:pPr algn="just"/>
            <a:endParaRPr lang="ru-RU" sz="2000" i="1" dirty="0"/>
          </a:p>
          <a:p>
            <a:pPr algn="just"/>
            <a:endParaRPr lang="ru-RU" sz="2000" i="1" dirty="0"/>
          </a:p>
          <a:p>
            <a:pPr algn="just"/>
            <a:endParaRPr lang="ru-RU" sz="2000" i="1" dirty="0"/>
          </a:p>
          <a:p>
            <a:pPr algn="just"/>
            <a:endParaRPr lang="ru-RU" sz="2000" i="1" dirty="0"/>
          </a:p>
          <a:p>
            <a:pPr algn="just"/>
            <a:endParaRPr lang="ru-RU" sz="2000" i="1" dirty="0"/>
          </a:p>
          <a:p>
            <a:pPr algn="just"/>
            <a:r>
              <a:rPr lang="ru-RU" sz="2000" b="1" i="1" dirty="0"/>
              <a:t>Позитивна </a:t>
            </a:r>
            <a:r>
              <a:rPr lang="ru-RU" sz="2000" i="1" dirty="0" err="1"/>
              <a:t>поведінка</a:t>
            </a:r>
            <a:r>
              <a:rPr lang="ru-RU" sz="2000" i="1" dirty="0"/>
              <a:t> </a:t>
            </a:r>
            <a:r>
              <a:rPr lang="ru-RU" sz="2000" i="1" dirty="0" err="1"/>
              <a:t>потерпілого</a:t>
            </a:r>
            <a:r>
              <a:rPr lang="ru-RU" sz="2000" i="1" dirty="0"/>
              <a:t> — </a:t>
            </a:r>
            <a:r>
              <a:rPr lang="ru-RU" sz="2000" i="1" dirty="0" err="1"/>
              <a:t>це</a:t>
            </a:r>
            <a:r>
              <a:rPr lang="ru-RU" sz="2000" i="1" dirty="0"/>
              <a:t> </a:t>
            </a:r>
            <a:r>
              <a:rPr lang="ru-RU" sz="2000" i="1" dirty="0" err="1"/>
              <a:t>поведінка</a:t>
            </a:r>
            <a:r>
              <a:rPr lang="ru-RU" sz="2000" i="1" dirty="0"/>
              <a:t>, </a:t>
            </a:r>
            <a:r>
              <a:rPr lang="ru-RU" sz="2000" i="1" dirty="0" err="1"/>
              <a:t>спрямована</a:t>
            </a:r>
            <a:r>
              <a:rPr lang="ru-RU" sz="2000" i="1" dirty="0"/>
              <a:t> на </a:t>
            </a:r>
            <a:r>
              <a:rPr lang="ru-RU" sz="2000" i="1" dirty="0" err="1"/>
              <a:t>запобігання</a:t>
            </a:r>
            <a:r>
              <a:rPr lang="ru-RU" sz="2000" i="1" dirty="0"/>
              <a:t> </a:t>
            </a:r>
            <a:r>
              <a:rPr lang="ru-RU" sz="2000" i="1" dirty="0" err="1"/>
              <a:t>конфліктній</a:t>
            </a:r>
            <a:r>
              <a:rPr lang="ru-RU" sz="2000" i="1" dirty="0"/>
              <a:t> </a:t>
            </a:r>
            <a:r>
              <a:rPr lang="ru-RU" sz="2000" i="1" dirty="0" err="1"/>
              <a:t>ситуації</a:t>
            </a:r>
            <a:r>
              <a:rPr lang="ru-RU" sz="2000" i="1" dirty="0"/>
              <a:t>, </a:t>
            </a:r>
            <a:r>
              <a:rPr lang="ru-RU" sz="2000" i="1" dirty="0" err="1"/>
              <a:t>припинення</a:t>
            </a:r>
            <a:r>
              <a:rPr lang="ru-RU" sz="2000" i="1" dirty="0"/>
              <a:t> </a:t>
            </a:r>
            <a:r>
              <a:rPr lang="ru-RU" sz="2000" i="1" dirty="0" err="1"/>
              <a:t>злочину</a:t>
            </a:r>
            <a:r>
              <a:rPr lang="ru-RU" sz="2000" i="1" dirty="0"/>
              <a:t> і </a:t>
            </a:r>
            <a:r>
              <a:rPr lang="ru-RU" sz="2000" i="1" dirty="0" err="1"/>
              <a:t>затримання</a:t>
            </a:r>
            <a:r>
              <a:rPr lang="ru-RU" sz="2000" i="1" dirty="0"/>
              <a:t> </a:t>
            </a:r>
            <a:r>
              <a:rPr lang="ru-RU" sz="2000" i="1" dirty="0" err="1"/>
              <a:t>злочинця</a:t>
            </a:r>
            <a:r>
              <a:rPr lang="ru-RU" sz="2000" i="1" dirty="0"/>
              <a:t> (</a:t>
            </a:r>
            <a:r>
              <a:rPr lang="ru-RU" sz="2000" i="1" dirty="0" err="1"/>
              <a:t>соціально</a:t>
            </a:r>
            <a:r>
              <a:rPr lang="ru-RU" sz="2000" i="1" dirty="0"/>
              <a:t> позитивна </a:t>
            </a:r>
            <a:r>
              <a:rPr lang="ru-RU" sz="2000" i="1" dirty="0" err="1"/>
              <a:t>поведінка</a:t>
            </a:r>
            <a:r>
              <a:rPr lang="ru-RU" sz="2000" i="1" dirty="0"/>
              <a:t>). </a:t>
            </a:r>
          </a:p>
          <a:p>
            <a:pPr algn="just"/>
            <a:r>
              <a:rPr lang="ru-RU" sz="2000" b="1" i="1" dirty="0"/>
              <a:t>Нейтральною</a:t>
            </a:r>
            <a:r>
              <a:rPr lang="ru-RU" sz="2000" i="1" dirty="0"/>
              <a:t> </a:t>
            </a:r>
            <a:r>
              <a:rPr lang="ru-RU" sz="2000" i="1" dirty="0" err="1"/>
              <a:t>називається</a:t>
            </a:r>
            <a:r>
              <a:rPr lang="ru-RU" sz="2000" i="1" dirty="0"/>
              <a:t> </a:t>
            </a:r>
            <a:r>
              <a:rPr lang="ru-RU" sz="2000" i="1" dirty="0" err="1"/>
              <a:t>поведінка</a:t>
            </a:r>
            <a:r>
              <a:rPr lang="ru-RU" sz="2000" i="1" dirty="0"/>
              <a:t> </a:t>
            </a:r>
            <a:r>
              <a:rPr lang="ru-RU" sz="2000" i="1" dirty="0" err="1"/>
              <a:t>потерпілого</a:t>
            </a:r>
            <a:r>
              <a:rPr lang="ru-RU" sz="2000" i="1" dirty="0"/>
              <a:t>, </a:t>
            </a:r>
            <a:r>
              <a:rPr lang="ru-RU" sz="2000" i="1" dirty="0" err="1"/>
              <a:t>що</a:t>
            </a:r>
            <a:r>
              <a:rPr lang="ru-RU" sz="2000" i="1" dirty="0"/>
              <a:t> не </a:t>
            </a:r>
            <a:r>
              <a:rPr lang="ru-RU" sz="2000" i="1" dirty="0" err="1"/>
              <a:t>сприяє</a:t>
            </a:r>
            <a:r>
              <a:rPr lang="ru-RU" sz="2000" i="1" dirty="0"/>
              <a:t> </a:t>
            </a:r>
            <a:r>
              <a:rPr lang="ru-RU" sz="2000" i="1" dirty="0" err="1"/>
              <a:t>вчиненню</a:t>
            </a:r>
            <a:r>
              <a:rPr lang="ru-RU" sz="2000" i="1" dirty="0"/>
              <a:t> </a:t>
            </a:r>
            <a:r>
              <a:rPr lang="ru-RU" sz="2000" i="1" dirty="0" err="1"/>
              <a:t>злочину</a:t>
            </a:r>
            <a:r>
              <a:rPr lang="ru-RU" sz="2000" i="1" dirty="0"/>
              <a:t>, але і не </a:t>
            </a:r>
            <a:r>
              <a:rPr lang="ru-RU" sz="2000" i="1" dirty="0" err="1"/>
              <a:t>перешкоджає</a:t>
            </a:r>
            <a:r>
              <a:rPr lang="ru-RU" sz="2000" i="1" dirty="0"/>
              <a:t> </a:t>
            </a:r>
            <a:r>
              <a:rPr lang="ru-RU" sz="2000" i="1" dirty="0" err="1"/>
              <a:t>цьому</a:t>
            </a:r>
            <a:r>
              <a:rPr lang="ru-RU" sz="2000" i="1" dirty="0"/>
              <a:t> (</a:t>
            </a:r>
            <a:r>
              <a:rPr lang="ru-RU" sz="2000" i="1" dirty="0" err="1"/>
              <a:t>байдужа</a:t>
            </a:r>
            <a:r>
              <a:rPr lang="ru-RU" sz="2000" i="1" dirty="0"/>
              <a:t> </a:t>
            </a:r>
            <a:r>
              <a:rPr lang="ru-RU" sz="2000" i="1" dirty="0" err="1"/>
              <a:t>поведінка</a:t>
            </a:r>
            <a:r>
              <a:rPr lang="ru-RU" sz="2000" i="1" dirty="0"/>
              <a:t>). </a:t>
            </a:r>
          </a:p>
          <a:p>
            <a:pPr algn="just"/>
            <a:r>
              <a:rPr lang="ru-RU" sz="2000" b="1" i="1" dirty="0" err="1"/>
              <a:t>Провокуюча</a:t>
            </a:r>
            <a:r>
              <a:rPr lang="ru-RU" sz="2000" i="1" dirty="0"/>
              <a:t> </a:t>
            </a:r>
            <a:r>
              <a:rPr lang="ru-RU" sz="2000" i="1" dirty="0" err="1"/>
              <a:t>поведінка</a:t>
            </a:r>
            <a:r>
              <a:rPr lang="ru-RU" sz="2000" i="1" dirty="0"/>
              <a:t> </a:t>
            </a:r>
            <a:r>
              <a:rPr lang="ru-RU" sz="2000" i="1" dirty="0" err="1"/>
              <a:t>потерпілого</a:t>
            </a:r>
            <a:r>
              <a:rPr lang="ru-RU" sz="2000" i="1" dirty="0"/>
              <a:t> — </a:t>
            </a:r>
            <a:r>
              <a:rPr lang="ru-RU" sz="2000" i="1" dirty="0" err="1"/>
              <a:t>це</a:t>
            </a:r>
            <a:r>
              <a:rPr lang="ru-RU" sz="2000" i="1" dirty="0"/>
              <a:t> </a:t>
            </a:r>
            <a:r>
              <a:rPr lang="ru-RU" sz="2000" i="1" dirty="0" err="1"/>
              <a:t>така</a:t>
            </a:r>
            <a:r>
              <a:rPr lang="ru-RU" sz="2000" i="1" dirty="0"/>
              <a:t> </a:t>
            </a:r>
            <a:r>
              <a:rPr lang="ru-RU" sz="2000" i="1" dirty="0" err="1"/>
              <a:t>поведінка</a:t>
            </a:r>
            <a:r>
              <a:rPr lang="ru-RU" sz="2000" i="1" dirty="0"/>
              <a:t> з боку </a:t>
            </a:r>
            <a:r>
              <a:rPr lang="ru-RU" sz="2000" i="1" dirty="0" err="1"/>
              <a:t>жертви</a:t>
            </a:r>
            <a:r>
              <a:rPr lang="ru-RU" sz="2000" i="1" dirty="0"/>
              <a:t> </a:t>
            </a:r>
            <a:r>
              <a:rPr lang="ru-RU" sz="2000" i="1" dirty="0" err="1"/>
              <a:t>злочину</a:t>
            </a:r>
            <a:r>
              <a:rPr lang="ru-RU" sz="2000" i="1" dirty="0"/>
              <a:t>, </a:t>
            </a:r>
            <a:r>
              <a:rPr lang="ru-RU" sz="2000" i="1" dirty="0" err="1"/>
              <a:t>що</a:t>
            </a:r>
            <a:r>
              <a:rPr lang="ru-RU" sz="2000" i="1" dirty="0"/>
              <a:t> </a:t>
            </a:r>
            <a:r>
              <a:rPr lang="ru-RU" sz="2000" i="1" dirty="0" err="1"/>
              <a:t>створює</a:t>
            </a:r>
            <a:r>
              <a:rPr lang="ru-RU" sz="2000" i="1" dirty="0"/>
              <a:t> </a:t>
            </a:r>
            <a:r>
              <a:rPr lang="ru-RU" sz="2000" i="1" dirty="0" err="1"/>
              <a:t>реальну</a:t>
            </a:r>
            <a:r>
              <a:rPr lang="ru-RU" sz="2000" i="1" dirty="0"/>
              <a:t> </a:t>
            </a:r>
            <a:r>
              <a:rPr lang="ru-RU" sz="2000" i="1" dirty="0" err="1"/>
              <a:t>можливість</a:t>
            </a:r>
            <a:r>
              <a:rPr lang="ru-RU" sz="2000" i="1" dirty="0"/>
              <a:t>, </a:t>
            </a:r>
            <a:r>
              <a:rPr lang="ru-RU" sz="2000" i="1" dirty="0" err="1"/>
              <a:t>сприяє</a:t>
            </a:r>
            <a:r>
              <a:rPr lang="ru-RU" sz="2000" i="1" dirty="0"/>
              <a:t> </a:t>
            </a:r>
            <a:r>
              <a:rPr lang="ru-RU" sz="2000" i="1" dirty="0" err="1"/>
              <a:t>реалізації</a:t>
            </a:r>
            <a:r>
              <a:rPr lang="ru-RU" sz="2000" i="1" dirty="0"/>
              <a:t> </a:t>
            </a:r>
            <a:r>
              <a:rPr lang="ru-RU" sz="2000" i="1" dirty="0" err="1"/>
              <a:t>злочинного</a:t>
            </a:r>
            <a:r>
              <a:rPr lang="ru-RU" sz="2000" i="1" dirty="0"/>
              <a:t> </a:t>
            </a:r>
            <a:r>
              <a:rPr lang="ru-RU" sz="2000" i="1" dirty="0" err="1"/>
              <a:t>наміру</a:t>
            </a:r>
            <a:r>
              <a:rPr lang="ru-RU" sz="2000" i="1" dirty="0"/>
              <a:t> (характером, </a:t>
            </a:r>
            <a:r>
              <a:rPr lang="ru-RU" sz="2000" i="1" dirty="0" err="1"/>
              <a:t>тривалістю</a:t>
            </a:r>
            <a:r>
              <a:rPr lang="ru-RU" sz="2000" i="1" dirty="0"/>
              <a:t> та </a:t>
            </a:r>
            <a:r>
              <a:rPr lang="ru-RU" sz="2000" i="1" dirty="0" err="1"/>
              <a:t>інтенсивністю</a:t>
            </a:r>
            <a:r>
              <a:rPr lang="ru-RU" sz="2000" i="1" dirty="0"/>
              <a:t>). 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4A5F554-0AEC-0D7C-1874-9075993184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821" y="2144507"/>
            <a:ext cx="2794357" cy="18595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9490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117" y="224913"/>
            <a:ext cx="8249265" cy="6821127"/>
          </a:xfrm>
        </p:spPr>
        <p:txBody>
          <a:bodyPr>
            <a:normAutofit/>
          </a:bodyPr>
          <a:lstStyle/>
          <a:p>
            <a:r>
              <a:rPr lang="ru-RU" sz="2000" b="1" dirty="0"/>
              <a:t> </a:t>
            </a:r>
            <a:endParaRPr lang="ru-RU" sz="2000" dirty="0"/>
          </a:p>
          <a:p>
            <a:pPr algn="just">
              <a:spcBef>
                <a:spcPts val="0"/>
              </a:spcBef>
            </a:pPr>
            <a:r>
              <a:rPr lang="ru-RU" sz="2000" b="1" dirty="0" err="1"/>
              <a:t>Свідком</a:t>
            </a:r>
            <a:r>
              <a:rPr lang="ru-RU" sz="2000" dirty="0"/>
              <a:t> є особа, </a:t>
            </a:r>
            <a:r>
              <a:rPr lang="ru-RU" sz="2000" dirty="0" err="1"/>
              <a:t>котрій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відомі</a:t>
            </a:r>
            <a:r>
              <a:rPr lang="ru-RU" sz="2000" dirty="0"/>
              <a:t> будь-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обставини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підлягають</a:t>
            </a:r>
            <a:r>
              <a:rPr lang="ru-RU" sz="2000" dirty="0"/>
              <a:t> </a:t>
            </a:r>
            <a:r>
              <a:rPr lang="ru-RU" sz="2000" dirty="0" err="1"/>
              <a:t>встановленню</a:t>
            </a:r>
            <a:r>
              <a:rPr lang="ru-RU" sz="2000" dirty="0"/>
              <a:t> у </a:t>
            </a:r>
            <a:r>
              <a:rPr lang="ru-RU" sz="2000" dirty="0" err="1"/>
              <a:t>даній</a:t>
            </a:r>
            <a:r>
              <a:rPr lang="ru-RU" sz="2000" dirty="0"/>
              <a:t> </a:t>
            </a:r>
            <a:r>
              <a:rPr lang="ru-RU" sz="2000" dirty="0" err="1"/>
              <a:t>справі</a:t>
            </a:r>
            <a:r>
              <a:rPr lang="ru-RU" sz="2000" dirty="0"/>
              <a:t>. </a:t>
            </a:r>
            <a:r>
              <a:rPr lang="ru-RU" sz="2000" dirty="0" err="1"/>
              <a:t>Свідок</a:t>
            </a:r>
            <a:r>
              <a:rPr lang="ru-RU" sz="2000" dirty="0"/>
              <a:t> як </a:t>
            </a:r>
            <a:r>
              <a:rPr lang="ru-RU" sz="2000" dirty="0" err="1"/>
              <a:t>процесуальна</a:t>
            </a:r>
            <a:r>
              <a:rPr lang="ru-RU" sz="2000" dirty="0"/>
              <a:t> </a:t>
            </a:r>
            <a:r>
              <a:rPr lang="ru-RU" sz="2000" dirty="0" err="1"/>
              <a:t>фігура</a:t>
            </a:r>
            <a:r>
              <a:rPr lang="ru-RU" sz="2000" dirty="0"/>
              <a:t> «</a:t>
            </a:r>
            <a:r>
              <a:rPr lang="ru-RU" sz="2000" dirty="0" err="1"/>
              <a:t>породжений</a:t>
            </a:r>
            <a:r>
              <a:rPr lang="ru-RU" sz="2000" dirty="0"/>
              <a:t>» самим фактом </a:t>
            </a:r>
            <a:r>
              <a:rPr lang="ru-RU" sz="2000" dirty="0" err="1"/>
              <a:t>злочину</a:t>
            </a:r>
            <a:r>
              <a:rPr lang="ru-RU" sz="2000" dirty="0"/>
              <a:t> і тому є </a:t>
            </a:r>
            <a:r>
              <a:rPr lang="ru-RU" sz="2000" dirty="0" err="1"/>
              <a:t>незамінним</a:t>
            </a:r>
            <a:r>
              <a:rPr lang="ru-RU" sz="2000" dirty="0"/>
              <a:t>. Особа, </a:t>
            </a:r>
            <a:r>
              <a:rPr lang="ru-RU" sz="2000" dirty="0" err="1"/>
              <a:t>викликана</a:t>
            </a:r>
            <a:r>
              <a:rPr lang="ru-RU" sz="2000" dirty="0"/>
              <a:t> органом </a:t>
            </a:r>
            <a:r>
              <a:rPr lang="ru-RU" sz="2000" dirty="0" err="1"/>
              <a:t>дізнання</a:t>
            </a:r>
            <a:r>
              <a:rPr lang="ru-RU" sz="2000" dirty="0"/>
              <a:t>, </a:t>
            </a:r>
            <a:r>
              <a:rPr lang="ru-RU" sz="2000" dirty="0" err="1"/>
              <a:t>слідчим</a:t>
            </a:r>
            <a:r>
              <a:rPr lang="ru-RU" sz="2000" dirty="0"/>
              <a:t>, прокурором </a:t>
            </a:r>
            <a:r>
              <a:rPr lang="ru-RU" sz="2000" dirty="0" err="1"/>
              <a:t>або</a:t>
            </a:r>
            <a:r>
              <a:rPr lang="ru-RU" sz="2000" dirty="0"/>
              <a:t> судом як </a:t>
            </a:r>
            <a:r>
              <a:rPr lang="ru-RU" sz="2000" dirty="0" err="1"/>
              <a:t>свідок</a:t>
            </a:r>
            <a:r>
              <a:rPr lang="ru-RU" sz="2000" dirty="0"/>
              <a:t>, </a:t>
            </a:r>
            <a:r>
              <a:rPr lang="ru-RU" sz="2000" dirty="0" err="1"/>
              <a:t>зобов’язана</a:t>
            </a:r>
            <a:r>
              <a:rPr lang="ru-RU" sz="2000" dirty="0"/>
              <a:t> </a:t>
            </a:r>
            <a:r>
              <a:rPr lang="ru-RU" sz="2000" dirty="0" err="1"/>
              <a:t>з’явитися</a:t>
            </a:r>
            <a:r>
              <a:rPr lang="ru-RU" sz="2000" dirty="0"/>
              <a:t> в </a:t>
            </a:r>
            <a:r>
              <a:rPr lang="ru-RU" sz="2000" dirty="0" err="1"/>
              <a:t>зазначені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і час і </a:t>
            </a:r>
            <a:r>
              <a:rPr lang="ru-RU" sz="2000" dirty="0" err="1"/>
              <a:t>дати</a:t>
            </a:r>
            <a:r>
              <a:rPr lang="ru-RU" sz="2000" dirty="0"/>
              <a:t> </a:t>
            </a:r>
            <a:r>
              <a:rPr lang="ru-RU" sz="2000" dirty="0" err="1"/>
              <a:t>правдиві</a:t>
            </a:r>
            <a:r>
              <a:rPr lang="ru-RU" sz="2000" dirty="0"/>
              <a:t> </a:t>
            </a:r>
            <a:r>
              <a:rPr lang="ru-RU" sz="2000" dirty="0" err="1"/>
              <a:t>показання</a:t>
            </a:r>
            <a:r>
              <a:rPr lang="ru-RU" sz="2000" dirty="0"/>
              <a:t> про </a:t>
            </a:r>
            <a:r>
              <a:rPr lang="ru-RU" sz="2000" dirty="0" err="1"/>
              <a:t>відомі</a:t>
            </a:r>
            <a:r>
              <a:rPr lang="ru-RU" sz="2000" dirty="0"/>
              <a:t> </a:t>
            </a:r>
            <a:r>
              <a:rPr lang="ru-RU" sz="2000" dirty="0" err="1"/>
              <a:t>їй</a:t>
            </a:r>
            <a:r>
              <a:rPr lang="ru-RU" sz="2000" dirty="0"/>
              <a:t> </a:t>
            </a:r>
            <a:r>
              <a:rPr lang="ru-RU" sz="2000" dirty="0" err="1"/>
              <a:t>обставини</a:t>
            </a:r>
            <a:r>
              <a:rPr lang="ru-RU" sz="2000" dirty="0"/>
              <a:t> в </a:t>
            </a:r>
            <a:r>
              <a:rPr lang="ru-RU" sz="2000" dirty="0" err="1"/>
              <a:t>справі</a:t>
            </a:r>
            <a:r>
              <a:rPr lang="ru-RU" sz="2000" dirty="0"/>
              <a:t> (ст. 70 КПК </a:t>
            </a:r>
            <a:r>
              <a:rPr lang="ru-RU" sz="2000" dirty="0" err="1"/>
              <a:t>України</a:t>
            </a:r>
            <a:r>
              <a:rPr lang="ru-RU" sz="2000" dirty="0"/>
              <a:t>). Особа </a:t>
            </a:r>
            <a:r>
              <a:rPr lang="ru-RU" sz="2000" dirty="0" err="1"/>
              <a:t>свідка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бути </a:t>
            </a:r>
            <a:r>
              <a:rPr lang="ru-RU" sz="2000" dirty="0" err="1"/>
              <a:t>надійно</a:t>
            </a:r>
            <a:r>
              <a:rPr lang="ru-RU" sz="2000" dirty="0"/>
              <a:t> </a:t>
            </a:r>
            <a:r>
              <a:rPr lang="ru-RU" sz="2000" dirty="0" err="1"/>
              <a:t>захищена</a:t>
            </a:r>
            <a:r>
              <a:rPr lang="ru-RU" sz="2000" dirty="0"/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D546C17-4945-3B61-112F-0022DBF777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363" y="2910349"/>
            <a:ext cx="4620171" cy="34019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85B0FC-947C-D2C0-A095-BA5C63AF8E4B}"/>
              </a:ext>
            </a:extLst>
          </p:cNvPr>
          <p:cNvSpPr txBox="1"/>
          <p:nvPr/>
        </p:nvSpPr>
        <p:spPr>
          <a:xfrm>
            <a:off x="462117" y="2910349"/>
            <a:ext cx="376575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endParaRPr lang="ru-RU" sz="2000" dirty="0"/>
          </a:p>
          <a:p>
            <a:pPr algn="just">
              <a:lnSpc>
                <a:spcPct val="90000"/>
              </a:lnSpc>
            </a:pPr>
            <a:r>
              <a:rPr lang="ru-RU" sz="2000" dirty="0" err="1"/>
              <a:t>Психологічна</a:t>
            </a:r>
            <a:r>
              <a:rPr lang="ru-RU" sz="2000" dirty="0"/>
              <a:t> характеристика </a:t>
            </a:r>
            <a:r>
              <a:rPr lang="ru-RU" sz="2000" dirty="0" err="1"/>
              <a:t>свідка</a:t>
            </a:r>
            <a:r>
              <a:rPr lang="ru-RU" sz="2000" dirty="0"/>
              <a:t> як </a:t>
            </a:r>
            <a:r>
              <a:rPr lang="ru-RU" sz="2000" dirty="0" err="1"/>
              <a:t>особистості</a:t>
            </a:r>
            <a:r>
              <a:rPr lang="ru-RU" sz="2000" dirty="0"/>
              <a:t> </a:t>
            </a:r>
            <a:r>
              <a:rPr lang="ru-RU" sz="2000" dirty="0" err="1"/>
              <a:t>охоплює</a:t>
            </a:r>
            <a:r>
              <a:rPr lang="ru-RU" sz="2000" dirty="0"/>
              <a:t>:</a:t>
            </a:r>
          </a:p>
          <a:p>
            <a:pPr>
              <a:lnSpc>
                <a:spcPct val="90000"/>
              </a:lnSpc>
            </a:pPr>
            <a:r>
              <a:rPr lang="ru-RU" sz="2000" dirty="0" err="1"/>
              <a:t>інтелектуальні</a:t>
            </a:r>
            <a:r>
              <a:rPr lang="ru-RU" sz="2000" dirty="0"/>
              <a:t>, </a:t>
            </a:r>
            <a:r>
              <a:rPr lang="ru-RU" sz="2000" dirty="0" err="1"/>
              <a:t>вольові</a:t>
            </a:r>
            <a:r>
              <a:rPr lang="ru-RU" sz="2000" dirty="0"/>
              <a:t>, </a:t>
            </a:r>
            <a:r>
              <a:rPr lang="ru-RU" sz="2000" dirty="0" err="1"/>
              <a:t>моральні</a:t>
            </a:r>
            <a:r>
              <a:rPr lang="ru-RU" sz="2000" dirty="0"/>
              <a:t> та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. </a:t>
            </a:r>
          </a:p>
          <a:p>
            <a:pPr>
              <a:lnSpc>
                <a:spcPct val="90000"/>
              </a:lnSpc>
            </a:pP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dirty="0" err="1"/>
              <a:t>Свідки</a:t>
            </a:r>
            <a:r>
              <a:rPr lang="ru-RU" sz="2000" dirty="0"/>
              <a:t> </a:t>
            </a:r>
            <a:r>
              <a:rPr lang="ru-RU" sz="2000" dirty="0" err="1"/>
              <a:t>відрізняються</a:t>
            </a:r>
            <a:r>
              <a:rPr lang="ru-RU" sz="2000" dirty="0"/>
              <a:t> за </a:t>
            </a:r>
            <a:r>
              <a:rPr lang="ru-RU" sz="2000" dirty="0" err="1"/>
              <a:t>обсягом</a:t>
            </a:r>
            <a:r>
              <a:rPr lang="ru-RU" sz="2000" dirty="0"/>
              <a:t> </a:t>
            </a:r>
            <a:r>
              <a:rPr lang="ru-RU" sz="2000" dirty="0" err="1"/>
              <a:t>сприйнятої</a:t>
            </a:r>
            <a:r>
              <a:rPr lang="ru-RU" sz="2000" dirty="0"/>
              <a:t> ними </a:t>
            </a:r>
            <a:r>
              <a:rPr lang="ru-RU" sz="2000" dirty="0" err="1"/>
              <a:t>інформації</a:t>
            </a:r>
            <a:r>
              <a:rPr lang="ru-RU" sz="2000" dirty="0"/>
              <a:t> і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характеризуватися</a:t>
            </a:r>
            <a:r>
              <a:rPr lang="ru-RU" sz="2000" dirty="0"/>
              <a:t> </a:t>
            </a:r>
            <a:r>
              <a:rPr lang="ru-RU" sz="2000" dirty="0" err="1"/>
              <a:t>повідомленням</a:t>
            </a:r>
            <a:r>
              <a:rPr lang="ru-RU" sz="2000" dirty="0"/>
              <a:t> </a:t>
            </a:r>
            <a:r>
              <a:rPr lang="ru-RU" sz="2000" dirty="0" err="1"/>
              <a:t>неправдивих</a:t>
            </a:r>
            <a:r>
              <a:rPr lang="ru-RU" sz="2000" dirty="0"/>
              <a:t> </a:t>
            </a:r>
            <a:r>
              <a:rPr lang="ru-RU" sz="2000" dirty="0" err="1"/>
              <a:t>відомостей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мотивів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4462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E1A958-CE5D-044B-63C1-E7DB1DB7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367" y="297426"/>
            <a:ext cx="8249265" cy="6821127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ПСИХОЛОГІЯ ОГЛЯДУ МІСЦЯ ПОДІЇ</a:t>
            </a:r>
          </a:p>
          <a:p>
            <a:pPr algn="just"/>
            <a:r>
              <a:rPr lang="ru-RU" sz="2000" b="1" dirty="0" err="1"/>
              <a:t>Сутність</a:t>
            </a:r>
            <a:r>
              <a:rPr lang="ru-RU" sz="2000" b="1" dirty="0"/>
              <a:t> </a:t>
            </a:r>
            <a:r>
              <a:rPr lang="ru-RU" sz="2000" b="1" dirty="0" err="1"/>
              <a:t>огляду</a:t>
            </a:r>
            <a:r>
              <a:rPr lang="ru-RU" sz="2000" b="1" dirty="0"/>
              <a:t> </a:t>
            </a:r>
            <a:r>
              <a:rPr lang="ru-RU" sz="2000" b="1" dirty="0" err="1"/>
              <a:t>місця</a:t>
            </a:r>
            <a:r>
              <a:rPr lang="ru-RU" sz="2000" b="1" dirty="0"/>
              <a:t> </a:t>
            </a:r>
            <a:r>
              <a:rPr lang="ru-RU" sz="2000" b="1" dirty="0" err="1"/>
              <a:t>події</a:t>
            </a:r>
            <a:r>
              <a:rPr lang="ru-RU" sz="2000" b="1" dirty="0"/>
              <a:t> </a:t>
            </a:r>
            <a:r>
              <a:rPr lang="ru-RU" sz="2000" dirty="0" err="1"/>
              <a:t>полягає</a:t>
            </a:r>
            <a:r>
              <a:rPr lang="ru-RU" sz="2000" dirty="0"/>
              <a:t> в </a:t>
            </a:r>
            <a:r>
              <a:rPr lang="ru-RU" sz="2000" dirty="0" err="1"/>
              <a:t>безпосередньому</a:t>
            </a:r>
            <a:r>
              <a:rPr lang="ru-RU" sz="2000" dirty="0"/>
              <a:t> </a:t>
            </a:r>
            <a:r>
              <a:rPr lang="ru-RU" sz="2000" dirty="0" err="1"/>
              <a:t>вивченні</a:t>
            </a:r>
            <a:r>
              <a:rPr lang="ru-RU" sz="2000" dirty="0"/>
              <a:t> (</a:t>
            </a:r>
            <a:r>
              <a:rPr lang="ru-RU" sz="2000" dirty="0" err="1"/>
              <a:t>сприйнятті</a:t>
            </a:r>
            <a:r>
              <a:rPr lang="ru-RU" sz="2000" dirty="0"/>
              <a:t>) </a:t>
            </a:r>
            <a:r>
              <a:rPr lang="ru-RU" sz="2000" dirty="0" err="1"/>
              <a:t>слідчим</a:t>
            </a:r>
            <a:r>
              <a:rPr lang="ru-RU" sz="2000" dirty="0"/>
              <a:t> </a:t>
            </a:r>
            <a:r>
              <a:rPr lang="ru-RU" sz="2000" dirty="0" err="1"/>
              <a:t>приміщення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місцевості</a:t>
            </a:r>
            <a:r>
              <a:rPr lang="ru-RU" sz="2000" dirty="0"/>
              <a:t>, де вчинено </a:t>
            </a:r>
            <a:r>
              <a:rPr lang="ru-RU" sz="2000" dirty="0" err="1"/>
              <a:t>злочин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виявлені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сліди</a:t>
            </a:r>
            <a:r>
              <a:rPr lang="ru-RU" sz="2000" dirty="0"/>
              <a:t>. </a:t>
            </a:r>
          </a:p>
          <a:p>
            <a:pPr algn="just"/>
            <a:r>
              <a:rPr lang="ru-RU" sz="2000" b="1" dirty="0"/>
              <a:t>Метою</a:t>
            </a:r>
            <a:r>
              <a:rPr lang="ru-RU" sz="2000" dirty="0"/>
              <a:t> </a:t>
            </a:r>
            <a:r>
              <a:rPr lang="ru-RU" sz="2000" dirty="0" err="1"/>
              <a:t>даної</a:t>
            </a:r>
            <a:r>
              <a:rPr lang="ru-RU" sz="2000" dirty="0"/>
              <a:t> </a:t>
            </a:r>
            <a:r>
              <a:rPr lang="ru-RU" sz="2000" dirty="0" err="1"/>
              <a:t>слідчої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 є </a:t>
            </a:r>
            <a:r>
              <a:rPr lang="ru-RU" sz="2000" dirty="0" err="1"/>
              <a:t>одержання</a:t>
            </a:r>
            <a:r>
              <a:rPr lang="ru-RU" sz="2000" dirty="0"/>
              <a:t> </a:t>
            </a:r>
            <a:r>
              <a:rPr lang="ru-RU" sz="2000" dirty="0" err="1"/>
              <a:t>доказів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сприяють</a:t>
            </a:r>
            <a:r>
              <a:rPr lang="ru-RU" sz="2000" dirty="0"/>
              <a:t> </a:t>
            </a:r>
            <a:r>
              <a:rPr lang="ru-RU" sz="2000" dirty="0" err="1"/>
              <a:t>розслідуванню</a:t>
            </a:r>
            <a:r>
              <a:rPr lang="ru-RU" sz="2000" dirty="0"/>
              <a:t> </a:t>
            </a:r>
            <a:r>
              <a:rPr lang="ru-RU" sz="2000" dirty="0" err="1"/>
              <a:t>злочинного</a:t>
            </a:r>
            <a:r>
              <a:rPr lang="ru-RU" sz="2000" dirty="0"/>
              <a:t> </a:t>
            </a:r>
            <a:r>
              <a:rPr lang="ru-RU" sz="2000" dirty="0" err="1"/>
              <a:t>діяння</a:t>
            </a:r>
            <a:r>
              <a:rPr lang="ru-RU" sz="2000" dirty="0"/>
              <a:t> і </a:t>
            </a:r>
            <a:r>
              <a:rPr lang="ru-RU" sz="2000" dirty="0" err="1"/>
              <a:t>встановленню</a:t>
            </a:r>
            <a:r>
              <a:rPr lang="ru-RU" sz="2000" dirty="0"/>
              <a:t> </a:t>
            </a:r>
            <a:r>
              <a:rPr lang="ru-RU" sz="2000" dirty="0" err="1"/>
              <a:t>об’єктивної</a:t>
            </a:r>
            <a:r>
              <a:rPr lang="ru-RU" sz="2000" dirty="0"/>
              <a:t> </a:t>
            </a:r>
            <a:r>
              <a:rPr lang="ru-RU" sz="2000" dirty="0" err="1"/>
              <a:t>істини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одне</a:t>
            </a:r>
            <a:r>
              <a:rPr lang="ru-RU" sz="2000" dirty="0"/>
              <a:t> з </a:t>
            </a:r>
            <a:r>
              <a:rPr lang="ru-RU" sz="2000" dirty="0" err="1"/>
              <a:t>найскладніших</a:t>
            </a:r>
            <a:r>
              <a:rPr lang="ru-RU" sz="2000" dirty="0"/>
              <a:t> </a:t>
            </a:r>
            <a:r>
              <a:rPr lang="ru-RU" sz="2000" dirty="0" err="1"/>
              <a:t>слідчих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 в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вирішується</a:t>
            </a:r>
            <a:r>
              <a:rPr lang="ru-RU" sz="2000" dirty="0"/>
              <a:t> велике коло </a:t>
            </a:r>
            <a:r>
              <a:rPr lang="ru-RU" sz="2000" dirty="0" err="1"/>
              <a:t>питань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вимагають</a:t>
            </a:r>
            <a:r>
              <a:rPr lang="ru-RU" sz="2000" dirty="0"/>
              <a:t> </a:t>
            </a:r>
            <a:r>
              <a:rPr lang="ru-RU" sz="2000" dirty="0" err="1"/>
              <a:t>інтелектуального</a:t>
            </a:r>
            <a:r>
              <a:rPr lang="ru-RU" sz="2000" dirty="0"/>
              <a:t> </a:t>
            </a:r>
            <a:r>
              <a:rPr lang="ru-RU" sz="2000" dirty="0" err="1"/>
              <a:t>напруження</a:t>
            </a:r>
            <a:r>
              <a:rPr lang="ru-RU" sz="2000" dirty="0"/>
              <a:t>, </a:t>
            </a:r>
            <a:r>
              <a:rPr lang="ru-RU" sz="2000" dirty="0" err="1"/>
              <a:t>аналітичного</a:t>
            </a:r>
            <a:r>
              <a:rPr lang="ru-RU" sz="2000" dirty="0"/>
              <a:t> </a:t>
            </a:r>
            <a:r>
              <a:rPr lang="ru-RU" sz="2000" dirty="0" err="1"/>
              <a:t>підходу</a:t>
            </a:r>
            <a:r>
              <a:rPr lang="ru-RU" sz="2000" dirty="0"/>
              <a:t> до </a:t>
            </a:r>
            <a:r>
              <a:rPr lang="ru-RU" sz="2000" dirty="0" err="1"/>
              <a:t>осмислення</a:t>
            </a:r>
            <a:r>
              <a:rPr lang="ru-RU" sz="2000" dirty="0"/>
              <a:t> і </a:t>
            </a:r>
            <a:r>
              <a:rPr lang="ru-RU" sz="2000" dirty="0" err="1"/>
              <a:t>визначення</a:t>
            </a:r>
            <a:r>
              <a:rPr lang="ru-RU" sz="2000" dirty="0"/>
              <a:t> комплексу </a:t>
            </a:r>
            <a:r>
              <a:rPr lang="ru-RU" sz="2000" dirty="0" err="1"/>
              <a:t>даних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стосуються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 і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згодом</a:t>
            </a:r>
            <a:r>
              <a:rPr lang="ru-RU" sz="2000" dirty="0"/>
              <a:t> </a:t>
            </a:r>
            <a:r>
              <a:rPr lang="ru-RU" sz="2000" dirty="0" err="1"/>
              <a:t>відіграти</a:t>
            </a:r>
            <a:r>
              <a:rPr lang="ru-RU" sz="2000" dirty="0"/>
              <a:t> роль </a:t>
            </a:r>
            <a:r>
              <a:rPr lang="ru-RU" sz="2000" dirty="0" err="1"/>
              <a:t>доказів</a:t>
            </a:r>
            <a:r>
              <a:rPr lang="ru-RU" sz="2000" dirty="0"/>
              <a:t> у </a:t>
            </a:r>
            <a:r>
              <a:rPr lang="ru-RU" sz="2000" dirty="0" err="1"/>
              <a:t>справі</a:t>
            </a:r>
            <a:r>
              <a:rPr lang="ru-RU" sz="2000" dirty="0"/>
              <a:t>.</a:t>
            </a:r>
          </a:p>
          <a:p>
            <a:pPr algn="just">
              <a:spcBef>
                <a:spcPts val="0"/>
              </a:spcBef>
            </a:pPr>
            <a:endParaRPr lang="ru-RU" sz="2000" dirty="0"/>
          </a:p>
          <a:p>
            <a:pPr algn="just">
              <a:spcBef>
                <a:spcPts val="0"/>
              </a:spcBef>
            </a:pPr>
            <a:r>
              <a:rPr lang="ru-RU" sz="2000" dirty="0" err="1"/>
              <a:t>Огляд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певну</a:t>
            </a:r>
            <a:r>
              <a:rPr lang="ru-RU" sz="2000" dirty="0"/>
              <a:t> </a:t>
            </a:r>
            <a:r>
              <a:rPr lang="ru-RU" sz="2000" dirty="0" err="1"/>
              <a:t>специфіку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виділяє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з-</a:t>
            </a:r>
            <a:r>
              <a:rPr lang="ru-RU" sz="2000" dirty="0" err="1"/>
              <a:t>поміж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слідчих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:</a:t>
            </a:r>
          </a:p>
          <a:p>
            <a:pPr marL="354013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 err="1"/>
              <a:t>кримінальна</a:t>
            </a:r>
            <a:r>
              <a:rPr lang="ru-RU" sz="2000" dirty="0"/>
              <a:t> </a:t>
            </a:r>
            <a:r>
              <a:rPr lang="ru-RU" sz="2000" dirty="0" err="1"/>
              <a:t>ситуація</a:t>
            </a:r>
            <a:r>
              <a:rPr lang="ru-RU" sz="2000" dirty="0"/>
              <a:t> </a:t>
            </a:r>
            <a:r>
              <a:rPr lang="ru-RU" sz="2000" dirty="0" err="1"/>
              <a:t>характеризується</a:t>
            </a:r>
            <a:r>
              <a:rPr lang="ru-RU" sz="2000" dirty="0"/>
              <a:t> </a:t>
            </a:r>
            <a:r>
              <a:rPr lang="ru-RU" sz="2000" dirty="0" err="1"/>
              <a:t>невизначеністю</a:t>
            </a:r>
            <a:r>
              <a:rPr lang="ru-RU" sz="2000" dirty="0"/>
              <a:t>; </a:t>
            </a:r>
          </a:p>
          <a:p>
            <a:pPr marL="354013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 err="1"/>
              <a:t>огляд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 </a:t>
            </a:r>
            <a:r>
              <a:rPr lang="ru-RU" sz="2000" dirty="0" err="1"/>
              <a:t>спрямовано</a:t>
            </a:r>
            <a:r>
              <a:rPr lang="ru-RU" sz="2000" dirty="0"/>
              <a:t> на </a:t>
            </a:r>
            <a:r>
              <a:rPr lang="ru-RU" sz="2000" dirty="0" err="1"/>
              <a:t>виявлення</a:t>
            </a:r>
            <a:r>
              <a:rPr lang="ru-RU" sz="2000" dirty="0"/>
              <a:t> </a:t>
            </a:r>
            <a:r>
              <a:rPr lang="ru-RU" sz="2000" dirty="0" err="1"/>
              <a:t>доказів</a:t>
            </a:r>
            <a:r>
              <a:rPr lang="ru-RU" sz="2000" dirty="0"/>
              <a:t>, характер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диктується</a:t>
            </a:r>
            <a:r>
              <a:rPr lang="ru-RU" sz="2000" dirty="0"/>
              <a:t> </a:t>
            </a:r>
            <a:r>
              <a:rPr lang="ru-RU" sz="2000" dirty="0" err="1"/>
              <a:t>особливостями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, способом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вчинення</a:t>
            </a:r>
            <a:r>
              <a:rPr lang="ru-RU" sz="2000" dirty="0"/>
              <a:t> і </a:t>
            </a:r>
            <a:r>
              <a:rPr lang="ru-RU" sz="2000" dirty="0" err="1"/>
              <a:t>приховування</a:t>
            </a:r>
            <a:r>
              <a:rPr lang="ru-RU" sz="2000" dirty="0"/>
              <a:t>; </a:t>
            </a:r>
          </a:p>
          <a:p>
            <a:pPr marL="354013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/>
              <a:t>при </a:t>
            </a:r>
            <a:r>
              <a:rPr lang="ru-RU" sz="2000" dirty="0" err="1"/>
              <a:t>одержанні</a:t>
            </a:r>
            <a:r>
              <a:rPr lang="ru-RU" sz="2000" dirty="0"/>
              <a:t> </a:t>
            </a:r>
            <a:r>
              <a:rPr lang="ru-RU" sz="2000" dirty="0" err="1"/>
              <a:t>тієї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</a:t>
            </a:r>
            <a:r>
              <a:rPr lang="ru-RU" sz="2000" dirty="0" err="1"/>
              <a:t>слідчий</a:t>
            </a:r>
            <a:r>
              <a:rPr lang="ru-RU" sz="2000" dirty="0"/>
              <a:t> повинен </a:t>
            </a:r>
            <a:r>
              <a:rPr lang="ru-RU" sz="2000" dirty="0" err="1"/>
              <a:t>вирішити</a:t>
            </a:r>
            <a:r>
              <a:rPr lang="ru-RU" sz="2000" dirty="0"/>
              <a:t> </a:t>
            </a:r>
            <a:r>
              <a:rPr lang="ru-RU" sz="2000" dirty="0" err="1"/>
              <a:t>питання</a:t>
            </a:r>
            <a:r>
              <a:rPr lang="ru-RU" sz="2000" dirty="0"/>
              <a:t> про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відношення</a:t>
            </a:r>
            <a:r>
              <a:rPr lang="ru-RU" sz="2000" dirty="0"/>
              <a:t> до </a:t>
            </a:r>
            <a:r>
              <a:rPr lang="ru-RU" sz="2000" dirty="0" err="1"/>
              <a:t>розслідуваного</a:t>
            </a:r>
            <a:r>
              <a:rPr lang="ru-RU" sz="2000" dirty="0"/>
              <a:t> </a:t>
            </a:r>
            <a:r>
              <a:rPr lang="ru-RU" sz="2000" dirty="0" err="1"/>
              <a:t>злочину</a:t>
            </a:r>
            <a:r>
              <a:rPr lang="ru-RU" sz="2000" dirty="0"/>
              <a:t> і </a:t>
            </a:r>
            <a:r>
              <a:rPr lang="ru-RU" sz="2000" dirty="0" err="1"/>
              <a:t>доказове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08132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1367</TotalTime>
  <Words>1606</Words>
  <Application>Microsoft Office PowerPoint</Application>
  <PresentationFormat>Экран 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Тема Office</vt:lpstr>
      <vt:lpstr>Психологічна характеристика процесуальної діяльності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Психологічна характеристика процесуальної діяльності</dc:title>
  <dc:creator>Natalia Kalaitan</dc:creator>
  <cp:lastModifiedBy>Natalia Kalaitan</cp:lastModifiedBy>
  <cp:revision>12</cp:revision>
  <dcterms:created xsi:type="dcterms:W3CDTF">2023-04-25T17:59:27Z</dcterms:created>
  <dcterms:modified xsi:type="dcterms:W3CDTF">2023-04-27T06:02:12Z</dcterms:modified>
</cp:coreProperties>
</file>