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3" r:id="rId6"/>
    <p:sldId id="262" r:id="rId7"/>
    <p:sldId id="261" r:id="rId8"/>
    <p:sldId id="260"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6BF3B0D6-45B2-4B8F-978E-4FA439D3591C}" type="datetimeFigureOut">
              <a:rPr lang="ru-RU" smtClean="0"/>
              <a:pPr/>
              <a:t>21.11.2022</a:t>
            </a:fld>
            <a:endParaRPr lang="ru-RU"/>
          </a:p>
        </p:txBody>
      </p:sp>
      <p:sp>
        <p:nvSpPr>
          <p:cNvPr id="16" name="Номер слайда 15"/>
          <p:cNvSpPr>
            <a:spLocks noGrp="1"/>
          </p:cNvSpPr>
          <p:nvPr>
            <p:ph type="sldNum" sz="quarter" idx="11"/>
          </p:nvPr>
        </p:nvSpPr>
        <p:spPr/>
        <p:txBody>
          <a:bodyPr/>
          <a:lstStyle/>
          <a:p>
            <a:fld id="{9B1AE5AB-7A3D-4AD1-BBCF-AB628CE16A10}"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BF3B0D6-45B2-4B8F-978E-4FA439D3591C}" type="datetimeFigureOut">
              <a:rPr lang="ru-RU" smtClean="0"/>
              <a:pPr/>
              <a:t>21.11.2022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1AE5AB-7A3D-4AD1-BBCF-AB628CE16A1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BF3B0D6-45B2-4B8F-978E-4FA439D3591C}" type="datetimeFigureOut">
              <a:rPr lang="ru-RU" smtClean="0"/>
              <a:pPr/>
              <a:t>21.11.2022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1AE5AB-7A3D-4AD1-BBCF-AB628CE16A1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6BF3B0D6-45B2-4B8F-978E-4FA439D3591C}" type="datetimeFigureOut">
              <a:rPr lang="ru-RU" smtClean="0"/>
              <a:pPr/>
              <a:t>21.11.2022</a:t>
            </a:fld>
            <a:endParaRPr lang="ru-RU"/>
          </a:p>
        </p:txBody>
      </p:sp>
      <p:sp>
        <p:nvSpPr>
          <p:cNvPr id="15" name="Номер слайда 14"/>
          <p:cNvSpPr>
            <a:spLocks noGrp="1"/>
          </p:cNvSpPr>
          <p:nvPr>
            <p:ph type="sldNum" sz="quarter" idx="15"/>
          </p:nvPr>
        </p:nvSpPr>
        <p:spPr/>
        <p:txBody>
          <a:bodyPr/>
          <a:lstStyle>
            <a:lvl1pPr algn="ctr">
              <a:defRPr/>
            </a:lvl1pPr>
          </a:lstStyle>
          <a:p>
            <a:fld id="{9B1AE5AB-7A3D-4AD1-BBCF-AB628CE16A10}"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6BF3B0D6-45B2-4B8F-978E-4FA439D3591C}" type="datetimeFigureOut">
              <a:rPr lang="ru-RU" smtClean="0"/>
              <a:pPr/>
              <a:t>21.11.2022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1AE5AB-7A3D-4AD1-BBCF-AB628CE16A10}"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6BF3B0D6-45B2-4B8F-978E-4FA439D3591C}" type="datetimeFigureOut">
              <a:rPr lang="ru-RU" smtClean="0"/>
              <a:pPr/>
              <a:t>21.11.2022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B1AE5AB-7A3D-4AD1-BBCF-AB628CE16A10}"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9B1AE5AB-7A3D-4AD1-BBCF-AB628CE16A10}"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6BF3B0D6-45B2-4B8F-978E-4FA439D3591C}" type="datetimeFigureOut">
              <a:rPr lang="ru-RU" smtClean="0"/>
              <a:pPr/>
              <a:t>21.11.2022</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6BF3B0D6-45B2-4B8F-978E-4FA439D3591C}" type="datetimeFigureOut">
              <a:rPr lang="ru-RU" smtClean="0"/>
              <a:pPr/>
              <a:t>21.11.2022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B1AE5AB-7A3D-4AD1-BBCF-AB628CE16A10}"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BF3B0D6-45B2-4B8F-978E-4FA439D3591C}" type="datetimeFigureOut">
              <a:rPr lang="ru-RU" smtClean="0"/>
              <a:pPr/>
              <a:t>21.11.2022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B1AE5AB-7A3D-4AD1-BBCF-AB628CE16A1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6BF3B0D6-45B2-4B8F-978E-4FA439D3591C}" type="datetimeFigureOut">
              <a:rPr lang="ru-RU" smtClean="0"/>
              <a:pPr/>
              <a:t>21.11.2022</a:t>
            </a:fld>
            <a:endParaRPr lang="ru-RU"/>
          </a:p>
        </p:txBody>
      </p:sp>
      <p:sp>
        <p:nvSpPr>
          <p:cNvPr id="9" name="Номер слайда 8"/>
          <p:cNvSpPr>
            <a:spLocks noGrp="1"/>
          </p:cNvSpPr>
          <p:nvPr>
            <p:ph type="sldNum" sz="quarter" idx="15"/>
          </p:nvPr>
        </p:nvSpPr>
        <p:spPr/>
        <p:txBody>
          <a:bodyPr/>
          <a:lstStyle/>
          <a:p>
            <a:fld id="{9B1AE5AB-7A3D-4AD1-BBCF-AB628CE16A10}"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6BF3B0D6-45B2-4B8F-978E-4FA439D3591C}" type="datetimeFigureOut">
              <a:rPr lang="ru-RU" smtClean="0"/>
              <a:pPr/>
              <a:t>21.11.2022</a:t>
            </a:fld>
            <a:endParaRPr lang="ru-RU"/>
          </a:p>
        </p:txBody>
      </p:sp>
      <p:sp>
        <p:nvSpPr>
          <p:cNvPr id="9" name="Номер слайда 8"/>
          <p:cNvSpPr>
            <a:spLocks noGrp="1"/>
          </p:cNvSpPr>
          <p:nvPr>
            <p:ph type="sldNum" sz="quarter" idx="11"/>
          </p:nvPr>
        </p:nvSpPr>
        <p:spPr/>
        <p:txBody>
          <a:bodyPr/>
          <a:lstStyle/>
          <a:p>
            <a:fld id="{9B1AE5AB-7A3D-4AD1-BBCF-AB628CE16A10}"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6BF3B0D6-45B2-4B8F-978E-4FA439D3591C}" type="datetimeFigureOut">
              <a:rPr lang="ru-RU" smtClean="0"/>
              <a:pPr/>
              <a:t>21.11.2022</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9B1AE5AB-7A3D-4AD1-BBCF-AB628CE16A10}"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95536" y="3645024"/>
            <a:ext cx="8458200" cy="1440160"/>
          </a:xfrm>
        </p:spPr>
        <p:txBody>
          <a:bodyPr>
            <a:normAutofit/>
          </a:bodyPr>
          <a:lstStyle/>
          <a:p>
            <a:pPr algn="r"/>
            <a:r>
              <a:rPr lang="uk-UA" dirty="0" smtClean="0">
                <a:latin typeface="Comic Sans MS" pitchFamily="66" charset="0"/>
              </a:rPr>
              <a:t>Тема №4: </a:t>
            </a:r>
            <a:r>
              <a:rPr lang="ru-RU" b="1" dirty="0" smtClean="0">
                <a:latin typeface="Comic Sans MS" pitchFamily="66" charset="0"/>
              </a:rPr>
              <a:t>БУХГАЛТЕРСЬКИЙ КОНТРОЛЬ І ЮРИДИЧНА ВІДПОВІДАЛЬНІСТЬ НА ПІДПРИЄМСТВІ</a:t>
            </a:r>
            <a:r>
              <a:rPr lang="ru-RU" dirty="0" smtClean="0">
                <a:latin typeface="Comic Sans MS" pitchFamily="66" charset="0"/>
              </a:rPr>
              <a:t> </a:t>
            </a:r>
          </a:p>
          <a:p>
            <a:pPr algn="r"/>
            <a:endParaRPr lang="ru-RU" dirty="0"/>
          </a:p>
        </p:txBody>
      </p:sp>
      <p:sp>
        <p:nvSpPr>
          <p:cNvPr id="2" name="Заголовок 1"/>
          <p:cNvSpPr>
            <a:spLocks noGrp="1"/>
          </p:cNvSpPr>
          <p:nvPr>
            <p:ph type="ctrTitle"/>
          </p:nvPr>
        </p:nvSpPr>
        <p:spPr>
          <a:xfrm>
            <a:off x="381000" y="548681"/>
            <a:ext cx="8458200" cy="1512167"/>
          </a:xfrm>
        </p:spPr>
        <p:txBody>
          <a:bodyPr>
            <a:normAutofit fontScale="90000"/>
          </a:bodyPr>
          <a:lstStyle/>
          <a:p>
            <a:r>
              <a:rPr lang="uk-UA" b="1" i="1" u="sng" dirty="0" smtClean="0">
                <a:latin typeface="Comic Sans MS" pitchFamily="66" charset="0"/>
              </a:rPr>
              <a:t>Організація бухгалтерського обліку підприємств аерокосмічної галузі</a:t>
            </a:r>
            <a:endParaRPr lang="ru-RU" dirty="0"/>
          </a:p>
        </p:txBody>
      </p:sp>
      <p:sp>
        <p:nvSpPr>
          <p:cNvPr id="4" name="Прямоугольник 3"/>
          <p:cNvSpPr/>
          <p:nvPr/>
        </p:nvSpPr>
        <p:spPr>
          <a:xfrm>
            <a:off x="4067944" y="5157192"/>
            <a:ext cx="4572000" cy="646331"/>
          </a:xfrm>
          <a:prstGeom prst="rect">
            <a:avLst/>
          </a:prstGeom>
        </p:spPr>
        <p:txBody>
          <a:bodyPr>
            <a:spAutoFit/>
          </a:bodyPr>
          <a:lstStyle/>
          <a:p>
            <a:pPr algn="r"/>
            <a:r>
              <a:rPr lang="uk-UA" dirty="0" smtClean="0">
                <a:latin typeface="Times New Roman" pitchFamily="18" charset="0"/>
                <a:cs typeface="Times New Roman" pitchFamily="18" charset="0"/>
              </a:rPr>
              <a:t>Підготувала студентка групи 657оо </a:t>
            </a:r>
          </a:p>
          <a:p>
            <a:pPr algn="r"/>
            <a:r>
              <a:rPr lang="uk-UA" dirty="0" smtClean="0">
                <a:latin typeface="Times New Roman" pitchFamily="18" charset="0"/>
                <a:cs typeface="Times New Roman" pitchFamily="18" charset="0"/>
              </a:rPr>
              <a:t>Мартиненко К.Р.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196752"/>
            <a:ext cx="8686800" cy="5472608"/>
          </a:xfrm>
        </p:spPr>
        <p:txBody>
          <a:bodyPr>
            <a:noAutofit/>
          </a:bodyPr>
          <a:lstStyle/>
          <a:p>
            <a:pPr marL="0" indent="360363" algn="just">
              <a:buNone/>
            </a:pPr>
            <a:r>
              <a:rPr lang="uk-UA" sz="1800" b="1" i="1" u="sng" dirty="0" smtClean="0">
                <a:solidFill>
                  <a:srgbClr val="FF0000"/>
                </a:solidFill>
                <a:latin typeface="Comic Sans MS" pitchFamily="66" charset="0"/>
                <a:cs typeface="Times New Roman" pitchFamily="18" charset="0"/>
              </a:rPr>
              <a:t>Попередній контроль </a:t>
            </a:r>
            <a:r>
              <a:rPr lang="uk-UA" sz="1800" dirty="0" smtClean="0">
                <a:latin typeface="Times New Roman" pitchFamily="18" charset="0"/>
                <a:cs typeface="Times New Roman" pitchFamily="18" charset="0"/>
              </a:rPr>
              <a:t>господарських ризиків включає контроль персоналу, технологічний контроль і контроль за дотриманням установлених на підприємстві обмежень щодо визнання в бухгалтерському обліку ймовірних наслідків господарського ризику. </a:t>
            </a:r>
          </a:p>
          <a:p>
            <a:pPr marL="0" indent="360363">
              <a:buNone/>
            </a:pPr>
            <a:r>
              <a:rPr lang="uk-UA" sz="1800" b="1" i="1" u="sng" dirty="0" smtClean="0">
                <a:latin typeface="Times New Roman" pitchFamily="18" charset="0"/>
                <a:cs typeface="Times New Roman" pitchFamily="18" charset="0"/>
              </a:rPr>
              <a:t>При попередньому контролі наявності й ступеня ризику здійснюються:</a:t>
            </a:r>
          </a:p>
          <a:p>
            <a:pPr marL="0" indent="360363">
              <a:buFont typeface="Wingdings" pitchFamily="2" charset="2"/>
              <a:buChar char="q"/>
            </a:pPr>
            <a:r>
              <a:rPr lang="uk-UA" sz="1800" dirty="0" smtClean="0">
                <a:latin typeface="Times New Roman" pitchFamily="18" charset="0"/>
                <a:cs typeface="Times New Roman" pitchFamily="18" charset="0"/>
              </a:rPr>
              <a:t>перевірка якості управлінських рішень щодо уникнення ризиків; </a:t>
            </a:r>
          </a:p>
          <a:p>
            <a:pPr marL="0" indent="360363">
              <a:buFont typeface="Wingdings" pitchFamily="2" charset="2"/>
              <a:buChar char="q"/>
            </a:pPr>
            <a:r>
              <a:rPr lang="uk-UA" sz="1800" dirty="0" smtClean="0">
                <a:latin typeface="Times New Roman" pitchFamily="18" charset="0"/>
                <a:cs typeface="Times New Roman" pitchFamily="18" charset="0"/>
              </a:rPr>
              <a:t>тестування персоналу для визначення ступеня їх професійного ризику, </a:t>
            </a:r>
          </a:p>
          <a:p>
            <a:pPr marL="0" indent="360363">
              <a:buFont typeface="Wingdings" pitchFamily="2" charset="2"/>
              <a:buChar char="q"/>
            </a:pPr>
            <a:r>
              <a:rPr lang="uk-UA" sz="1800" dirty="0" smtClean="0">
                <a:latin typeface="Times New Roman" pitchFamily="18" charset="0"/>
                <a:cs typeface="Times New Roman" pitchFamily="18" charset="0"/>
              </a:rPr>
              <a:t>перевірка виконання ними своїх обов’язків і дотримання повноважень, </a:t>
            </a:r>
          </a:p>
          <a:p>
            <a:pPr marL="0" indent="360363">
              <a:buFont typeface="Wingdings" pitchFamily="2" charset="2"/>
              <a:buChar char="q"/>
            </a:pPr>
            <a:r>
              <a:rPr lang="uk-UA" sz="1800" dirty="0" smtClean="0">
                <a:latin typeface="Times New Roman" pitchFamily="18" charset="0"/>
                <a:cs typeface="Times New Roman" pitchFamily="18" charset="0"/>
              </a:rPr>
              <a:t>встановлення форми юридичної відповідальності за результати їхньої діяльності;</a:t>
            </a:r>
          </a:p>
          <a:p>
            <a:pPr marL="0" indent="360363">
              <a:buFont typeface="Wingdings" pitchFamily="2" charset="2"/>
              <a:buChar char="q"/>
            </a:pPr>
            <a:r>
              <a:rPr lang="uk-UA" sz="1800" dirty="0" smtClean="0">
                <a:latin typeface="Times New Roman" pitchFamily="18" charset="0"/>
                <a:cs typeface="Times New Roman" pitchFamily="18" charset="0"/>
              </a:rPr>
              <a:t>перевірка правильності обчислення допустимих меж прийняття того чи іншого виду ризику, наявності альтернативних рішень (плану оперативних дій); </a:t>
            </a:r>
          </a:p>
          <a:p>
            <a:pPr marL="0" indent="360363">
              <a:buFont typeface="Wingdings" pitchFamily="2" charset="2"/>
              <a:buChar char="q"/>
            </a:pPr>
            <a:r>
              <a:rPr lang="uk-UA" sz="1800" dirty="0" smtClean="0">
                <a:latin typeface="Times New Roman" pitchFamily="18" charset="0"/>
                <a:cs typeface="Times New Roman" pitchFamily="18" charset="0"/>
              </a:rPr>
              <a:t>визначення економічної доцільності й законності здійснення господарської операції (процесу, діяльності); </a:t>
            </a:r>
          </a:p>
          <a:p>
            <a:pPr marL="0" indent="360363">
              <a:buFont typeface="Wingdings" pitchFamily="2" charset="2"/>
              <a:buChar char="q"/>
            </a:pPr>
            <a:r>
              <a:rPr lang="uk-UA" sz="1800" dirty="0" smtClean="0">
                <a:latin typeface="Times New Roman" pitchFamily="18" charset="0"/>
                <a:cs typeface="Times New Roman" pitchFamily="18" charset="0"/>
              </a:rPr>
              <a:t>проведення прогнозного аналізу наслідків ризику та його моделювання.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196752"/>
            <a:ext cx="8686800" cy="5472608"/>
          </a:xfrm>
        </p:spPr>
        <p:txBody>
          <a:bodyPr>
            <a:noAutofit/>
          </a:bodyPr>
          <a:lstStyle/>
          <a:p>
            <a:pPr marL="0" indent="360363" algn="just">
              <a:buNone/>
            </a:pPr>
            <a:r>
              <a:rPr lang="uk-UA" sz="1800" dirty="0" smtClean="0">
                <a:latin typeface="Times New Roman" pitchFamily="18" charset="0"/>
                <a:cs typeface="Times New Roman" pitchFamily="18" charset="0"/>
              </a:rPr>
              <a:t>Сьогодні внутрішній контроль перетворився на додаток до бухгалтерського обліку, який відповідає його завданням, цілям і сприяє:</a:t>
            </a:r>
          </a:p>
          <a:p>
            <a:pPr marL="0" indent="360363" algn="just">
              <a:buFont typeface="Courier New" pitchFamily="49" charset="0"/>
              <a:buChar char="o"/>
            </a:pPr>
            <a:r>
              <a:rPr lang="uk-UA" sz="1800" dirty="0" smtClean="0">
                <a:latin typeface="Times New Roman" pitchFamily="18" charset="0"/>
                <a:cs typeface="Times New Roman" pitchFamily="18" charset="0"/>
              </a:rPr>
              <a:t>забезпеченню збереження і раціонального використання всіх видів ресурсів, </a:t>
            </a:r>
          </a:p>
          <a:p>
            <a:pPr marL="0" indent="360363" algn="just">
              <a:buFont typeface="Courier New" pitchFamily="49" charset="0"/>
              <a:buChar char="o"/>
            </a:pPr>
            <a:r>
              <a:rPr lang="uk-UA" sz="1800" dirty="0" smtClean="0">
                <a:latin typeface="Times New Roman" pitchFamily="18" charset="0"/>
                <a:cs typeface="Times New Roman" pitchFamily="18" charset="0"/>
              </a:rPr>
              <a:t>виконанню поставлених керівництвом завдань, </a:t>
            </a:r>
          </a:p>
          <a:p>
            <a:pPr marL="0" indent="360363" algn="just">
              <a:buFont typeface="Courier New" pitchFamily="49" charset="0"/>
              <a:buChar char="o"/>
            </a:pPr>
            <a:r>
              <a:rPr lang="uk-UA" sz="1800" dirty="0" smtClean="0">
                <a:latin typeface="Times New Roman" pitchFamily="18" charset="0"/>
                <a:cs typeface="Times New Roman" pitchFamily="18" charset="0"/>
              </a:rPr>
              <a:t>забезпеченню безперебійної роботи процесу виробництва і підприємства в цілому, </a:t>
            </a:r>
          </a:p>
          <a:p>
            <a:pPr marL="0" indent="360363" algn="just">
              <a:buFont typeface="Courier New" pitchFamily="49" charset="0"/>
              <a:buChar char="o"/>
            </a:pPr>
            <a:r>
              <a:rPr lang="uk-UA" sz="1800" dirty="0" smtClean="0">
                <a:latin typeface="Times New Roman" pitchFamily="18" charset="0"/>
                <a:cs typeface="Times New Roman" pitchFamily="18" charset="0"/>
              </a:rPr>
              <a:t>попередженню фактів маніпуляції, махінацій, безгосподарності, марнотратства і бездіяльності працівників підприємства. </a:t>
            </a:r>
          </a:p>
          <a:p>
            <a:pPr marL="0" indent="360363" algn="just">
              <a:buNone/>
            </a:pPr>
            <a:endParaRPr lang="uk-UA" sz="1800" dirty="0" smtClean="0">
              <a:latin typeface="Times New Roman" pitchFamily="18" charset="0"/>
              <a:cs typeface="Times New Roman" pitchFamily="18" charset="0"/>
            </a:endParaRPr>
          </a:p>
          <a:p>
            <a:pPr marL="0" indent="360363" algn="just">
              <a:buNone/>
            </a:pPr>
            <a:r>
              <a:rPr lang="uk-UA" sz="1800" b="1" i="1" u="sng" dirty="0" smtClean="0">
                <a:latin typeface="Times New Roman" pitchFamily="18" charset="0"/>
                <a:cs typeface="Times New Roman" pitchFamily="18" charset="0"/>
              </a:rPr>
              <a:t>Таким чином, внутрішній контроль за діяльністю підприємства в умовах ризику забезпечує виконання таких завдань бухгалтерського обліку, як:</a:t>
            </a:r>
          </a:p>
          <a:p>
            <a:pPr marL="0" indent="360363" algn="just">
              <a:buFont typeface="Courier New" pitchFamily="49" charset="0"/>
              <a:buChar char="o"/>
            </a:pPr>
            <a:r>
              <a:rPr lang="uk-UA" sz="1800" dirty="0" smtClean="0">
                <a:latin typeface="Times New Roman" pitchFamily="18" charset="0"/>
                <a:cs typeface="Times New Roman" pitchFamily="18" charset="0"/>
              </a:rPr>
              <a:t> збереження майна власника, </a:t>
            </a:r>
          </a:p>
          <a:p>
            <a:pPr marL="0" indent="360363" algn="just">
              <a:buFont typeface="Courier New" pitchFamily="49" charset="0"/>
              <a:buChar char="o"/>
            </a:pPr>
            <a:r>
              <a:rPr lang="uk-UA" sz="1800" dirty="0" smtClean="0">
                <a:latin typeface="Times New Roman" pitchFamily="18" charset="0"/>
                <a:cs typeface="Times New Roman" pitchFamily="18" charset="0"/>
              </a:rPr>
              <a:t>визначення точного (достовірного) фінансового результату діяльності суб’єкта господарювання (без його </a:t>
            </a:r>
            <a:r>
              <a:rPr lang="uk-UA" sz="1800" dirty="0" err="1" smtClean="0">
                <a:latin typeface="Times New Roman" pitchFamily="18" charset="0"/>
                <a:cs typeface="Times New Roman" pitchFamily="18" charset="0"/>
              </a:rPr>
              <a:t>вуалювання</a:t>
            </a:r>
            <a:r>
              <a:rPr lang="uk-UA" sz="1800" dirty="0" smtClean="0">
                <a:latin typeface="Times New Roman" pitchFamily="18" charset="0"/>
                <a:cs typeface="Times New Roman" pitchFamily="18" charset="0"/>
              </a:rPr>
              <a:t>) </a:t>
            </a:r>
          </a:p>
          <a:p>
            <a:pPr marL="0" indent="360363" algn="just">
              <a:buFont typeface="Courier New" pitchFamily="49" charset="0"/>
              <a:buChar char="o"/>
            </a:pPr>
            <a:r>
              <a:rPr lang="uk-UA" sz="1800" dirty="0" smtClean="0">
                <a:latin typeface="Times New Roman" pitchFamily="18" charset="0"/>
                <a:cs typeface="Times New Roman" pitchFamily="18" charset="0"/>
              </a:rPr>
              <a:t>здійснення контрольної й аналітичної функцій бухгалтерського обліку. </a:t>
            </a:r>
          </a:p>
          <a:p>
            <a:pPr marL="0" indent="360363" algn="just">
              <a:buNone/>
            </a:pP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700808"/>
            <a:ext cx="8686800" cy="4968552"/>
          </a:xfrm>
        </p:spPr>
        <p:txBody>
          <a:bodyPr>
            <a:noAutofit/>
          </a:bodyPr>
          <a:lstStyle/>
          <a:p>
            <a:pPr marL="0" indent="360363" algn="just">
              <a:buNone/>
            </a:pPr>
            <a:r>
              <a:rPr lang="uk-UA" sz="2000" b="1" i="1" u="sng" dirty="0" smtClean="0">
                <a:solidFill>
                  <a:srgbClr val="FF0000"/>
                </a:solidFill>
                <a:latin typeface="Comic Sans MS" pitchFamily="66" charset="0"/>
                <a:cs typeface="Times New Roman" pitchFamily="18" charset="0"/>
              </a:rPr>
              <a:t>Ефективність поточного й наступного контролю ризиків діяльності суб’єктів господарювання</a:t>
            </a:r>
            <a:r>
              <a:rPr lang="uk-UA" sz="2000" dirty="0" smtClean="0">
                <a:latin typeface="Times New Roman" pitchFamily="18" charset="0"/>
                <a:cs typeface="Times New Roman" pitchFamily="18" charset="0"/>
              </a:rPr>
              <a:t> залежить лише від документального підтвердження їх оцінювання та облікового відображення заходів управління ризиками господарської діяльності, їхніх реальних і ймовірних наслідків. </a:t>
            </a:r>
            <a:endParaRPr lang="en-US" sz="2000" dirty="0" smtClean="0">
              <a:latin typeface="Times New Roman" pitchFamily="18" charset="0"/>
              <a:cs typeface="Times New Roman" pitchFamily="18" charset="0"/>
            </a:endParaRPr>
          </a:p>
          <a:p>
            <a:pPr marL="0" indent="360363" algn="just">
              <a:buNone/>
            </a:pPr>
            <a:endParaRPr lang="en-US" sz="2000" dirty="0" smtClean="0">
              <a:latin typeface="Times New Roman" pitchFamily="18" charset="0"/>
              <a:cs typeface="Times New Roman" pitchFamily="18" charset="0"/>
            </a:endParaRPr>
          </a:p>
          <a:p>
            <a:pPr marL="0" indent="360363" algn="just">
              <a:buNone/>
            </a:pPr>
            <a:r>
              <a:rPr lang="uk-UA" sz="2000" b="1" i="1" u="sng" dirty="0" smtClean="0">
                <a:solidFill>
                  <a:srgbClr val="FF0000"/>
                </a:solidFill>
                <a:latin typeface="Comic Sans MS" pitchFamily="66" charset="0"/>
                <a:cs typeface="Times New Roman" pitchFamily="18" charset="0"/>
              </a:rPr>
              <a:t>Поточний контроль господарських ризиків </a:t>
            </a:r>
            <a:r>
              <a:rPr lang="uk-UA" sz="2000" dirty="0" smtClean="0">
                <a:latin typeface="Times New Roman" pitchFamily="18" charset="0"/>
                <a:cs typeface="Times New Roman" pitchFamily="18" charset="0"/>
              </a:rPr>
              <a:t>є тематичним і комплексним дослідженням дотримання прийнятих у процесі управління ризиками діяльності рішень, які відображаються в бухгалтерському обліку, та виявлення відхилень від установлених меж ступеня ризику з метою мінімізації або нейтралізації ризиків.</a:t>
            </a:r>
          </a:p>
          <a:p>
            <a:pPr marL="0" indent="360363" algn="just">
              <a:buNone/>
            </a:pPr>
            <a:r>
              <a:rPr lang="ru-RU" sz="1800" dirty="0" smtClean="0"/>
              <a:t> </a:t>
            </a:r>
            <a:r>
              <a:rPr lang="en-US" sz="1800" dirty="0" smtClean="0"/>
              <a:t> </a:t>
            </a: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124744"/>
            <a:ext cx="8686800" cy="5544616"/>
          </a:xfrm>
        </p:spPr>
        <p:txBody>
          <a:bodyPr>
            <a:noAutofit/>
          </a:bodyPr>
          <a:lstStyle/>
          <a:p>
            <a:pPr marL="0" indent="360363" algn="just">
              <a:buNone/>
            </a:pPr>
            <a:r>
              <a:rPr lang="uk-UA" sz="2000" b="1" i="1" u="sng" dirty="0" smtClean="0">
                <a:latin typeface="Comic Sans MS" pitchFamily="66" charset="0"/>
                <a:cs typeface="Times New Roman" pitchFamily="18" charset="0"/>
              </a:rPr>
              <a:t>До загальних напрямів поточного контролю належать:  </a:t>
            </a:r>
          </a:p>
          <a:p>
            <a:pPr marL="0" indent="360363" algn="just">
              <a:buFont typeface="Wingdings" pitchFamily="2" charset="2"/>
              <a:buChar char="v"/>
            </a:pPr>
            <a:r>
              <a:rPr lang="uk-UA" sz="2000" dirty="0" smtClean="0">
                <a:latin typeface="Times New Roman" pitchFamily="18" charset="0"/>
                <a:cs typeface="Times New Roman" pitchFamily="18" charset="0"/>
              </a:rPr>
              <a:t>кількісна і якісна інтерпретація ризику діяльності підприємства для подання керівництву поточної інформації про стан і зміни умовного факту господарської діяльності, порівняння його ступеня з установленою нормою;</a:t>
            </a:r>
          </a:p>
          <a:p>
            <a:pPr marL="0" indent="360363" algn="just">
              <a:buFont typeface="Wingdings" pitchFamily="2" charset="2"/>
              <a:buChar char="v"/>
            </a:pPr>
            <a:r>
              <a:rPr lang="uk-UA" sz="2000" dirty="0" smtClean="0">
                <a:latin typeface="Times New Roman" pitchFamily="18" charset="0"/>
                <a:cs typeface="Times New Roman" pitchFamily="18" charset="0"/>
              </a:rPr>
              <a:t>- визначення наявності та якості гарантій покупця (аванс, акредитив тощо) за відвантажену йому продукцію, виявлення боржників та їх попередження про непокриту заборгованість;</a:t>
            </a:r>
          </a:p>
          <a:p>
            <a:pPr marL="0" indent="360363" algn="just">
              <a:buFont typeface="Wingdings" pitchFamily="2" charset="2"/>
              <a:buChar char="v"/>
            </a:pPr>
            <a:r>
              <a:rPr lang="uk-UA" sz="2000" dirty="0" smtClean="0">
                <a:latin typeface="Times New Roman" pitchFamily="18" charset="0"/>
                <a:cs typeface="Times New Roman" pitchFamily="18" charset="0"/>
              </a:rPr>
              <a:t>- дотримання юридичної правомірності та економічної доцільності здійснення угод, господарських операцій, що визначається шляхом консультацій і роз’яснень юридичним відділом підприємства (сторонньою організацією);</a:t>
            </a:r>
          </a:p>
          <a:p>
            <a:pPr marL="0" indent="360363" algn="just">
              <a:buFont typeface="Wingdings" pitchFamily="2" charset="2"/>
              <a:buChar char="v"/>
            </a:pPr>
            <a:r>
              <a:rPr lang="uk-UA" sz="2000" dirty="0" smtClean="0">
                <a:latin typeface="Times New Roman" pitchFamily="18" charset="0"/>
                <a:cs typeface="Times New Roman" pitchFamily="18" charset="0"/>
              </a:rPr>
              <a:t>- виконання зобов’язань перед контрагентами підприємства щодо розрахунків з ними за зобов’язаннями, спостереження за змінами у власному капіталі підприємства, що відбулися внаслідок покриття витрат доходами діяльності;</a:t>
            </a:r>
          </a:p>
          <a:p>
            <a:pPr marL="0" indent="360363" algn="just">
              <a:buFont typeface="Wingdings" pitchFamily="2" charset="2"/>
              <a:buChar char="v"/>
            </a:pPr>
            <a:r>
              <a:rPr lang="uk-UA" sz="2000" dirty="0" smtClean="0">
                <a:latin typeface="Times New Roman" pitchFamily="18" charset="0"/>
                <a:cs typeface="Times New Roman" pitchFamily="18" charset="0"/>
              </a:rPr>
              <a:t>- визначення достовірності управлінської звітності й відповідності її показників даним синтетичного й аналітичного обліку.</a:t>
            </a:r>
            <a:endParaRPr lang="en-US" sz="2000" dirty="0" smtClean="0">
              <a:latin typeface="Times New Roman" pitchFamily="18" charset="0"/>
              <a:cs typeface="Times New Roman" pitchFamily="18" charset="0"/>
            </a:endParaRPr>
          </a:p>
          <a:p>
            <a:pPr marL="0" indent="360363" algn="just">
              <a:buNone/>
            </a:pPr>
            <a:r>
              <a:rPr lang="uk-UA" sz="1800" dirty="0" smtClean="0">
                <a:latin typeface="Times New Roman" pitchFamily="18" charset="0"/>
                <a:cs typeface="Times New Roman" pitchFamily="18" charset="0"/>
              </a:rPr>
              <a:t> </a:t>
            </a:r>
            <a:r>
              <a:rPr lang="ru-RU" sz="1800" dirty="0" smtClean="0"/>
              <a:t/>
            </a:r>
            <a:br>
              <a:rPr lang="ru-RU" sz="1800" dirty="0" smtClean="0"/>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124744"/>
            <a:ext cx="8686800" cy="5544616"/>
          </a:xfrm>
        </p:spPr>
        <p:txBody>
          <a:bodyPr>
            <a:noAutofit/>
          </a:bodyPr>
          <a:lstStyle/>
          <a:p>
            <a:pPr marL="0" indent="360363" algn="just">
              <a:buNone/>
            </a:pPr>
            <a:r>
              <a:rPr lang="uk-UA" sz="2000" b="1" i="1" u="sng" dirty="0" smtClean="0">
                <a:latin typeface="Comic Sans MS" pitchFamily="66" charset="0"/>
                <a:cs typeface="Times New Roman" pitchFamily="18" charset="0"/>
              </a:rPr>
              <a:t>Відповідно до методики обліку господарських ризиків як інтегрованого об’єкта бухгалтерського обліку внутрішній контролер має перевірити господарські операції на предмет:</a:t>
            </a:r>
          </a:p>
          <a:p>
            <a:pPr marL="0" indent="360363" algn="just">
              <a:buFont typeface="Wingdings" pitchFamily="2" charset="2"/>
              <a:buChar char="v"/>
            </a:pPr>
            <a:r>
              <a:rPr lang="uk-UA" sz="2000" dirty="0" smtClean="0">
                <a:latin typeface="Times New Roman" pitchFamily="18" charset="0"/>
                <a:cs typeface="Times New Roman" pitchFamily="18" charset="0"/>
              </a:rPr>
              <a:t>визначення стану й динаміки розрахунків за претензіями (як виставленими, так і отриманими), заявленими вимогами до суду тощо;</a:t>
            </a:r>
          </a:p>
          <a:p>
            <a:pPr marL="0" indent="360363" algn="just">
              <a:buFont typeface="Wingdings" pitchFamily="2" charset="2"/>
              <a:buChar char="v"/>
            </a:pPr>
            <a:r>
              <a:rPr lang="uk-UA" sz="2000" dirty="0" smtClean="0">
                <a:latin typeface="Times New Roman" pitchFamily="18" charset="0"/>
                <a:cs typeface="Times New Roman" pitchFamily="18" charset="0"/>
              </a:rPr>
              <a:t>дотримання платіжної дисципліни в частині вчасності погашення дебіторами своєї заборгованості (визначення простроченої, сумнівної, безнадійної заборгованості), а також правильності здійснення розрахунків підприємства з кредиторами (включаючи визначення показника платоспроможності підприємства);</a:t>
            </a:r>
          </a:p>
          <a:p>
            <a:pPr marL="0" indent="360363" algn="just">
              <a:buFont typeface="Wingdings" pitchFamily="2" charset="2"/>
              <a:buChar char="v"/>
            </a:pPr>
            <a:r>
              <a:rPr lang="uk-UA" sz="2000" dirty="0" smtClean="0">
                <a:latin typeface="Times New Roman" pitchFamily="18" charset="0"/>
                <a:cs typeface="Times New Roman" pitchFamily="18" charset="0"/>
              </a:rPr>
              <a:t>доцільності нарахування резерву сумнівних боргів, обґрунтованості його величини і періодичних відрахувань, правильності віднесення на витрати іншої операційної діяльності підприємства;</a:t>
            </a:r>
          </a:p>
          <a:p>
            <a:pPr marL="0" indent="360363" algn="just">
              <a:buFont typeface="Wingdings" pitchFamily="2" charset="2"/>
              <a:buChar char="v"/>
            </a:pPr>
            <a:r>
              <a:rPr lang="uk-UA" sz="2000" dirty="0" smtClean="0">
                <a:latin typeface="Times New Roman" pitchFamily="18" charset="0"/>
                <a:cs typeface="Times New Roman" pitchFamily="18" charset="0"/>
              </a:rPr>
              <a:t>законності здійснення факторингових операцій, операцій з відступлення дебіторської заборгованості, розрахунків векселями (правильності передачі переказного векселя, реалізації векселів тощо);</a:t>
            </a:r>
          </a:p>
          <a:p>
            <a:pPr marL="0" indent="360363">
              <a:buFontTx/>
              <a:buChar char="-"/>
            </a:pPr>
            <a:r>
              <a:rPr lang="ru-RU" sz="1800" dirty="0" smtClean="0"/>
              <a:t/>
            </a:r>
            <a:br>
              <a:rPr lang="ru-RU" sz="1800" dirty="0" smtClean="0"/>
            </a:br>
            <a:r>
              <a:rPr lang="ru-RU" sz="1800" dirty="0" smtClean="0"/>
              <a:t/>
            </a:r>
            <a:br>
              <a:rPr lang="ru-RU" sz="1800" dirty="0" smtClean="0"/>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124744"/>
            <a:ext cx="8686800" cy="5544616"/>
          </a:xfrm>
        </p:spPr>
        <p:txBody>
          <a:bodyPr>
            <a:noAutofit/>
          </a:bodyPr>
          <a:lstStyle/>
          <a:p>
            <a:pPr marL="0" indent="360363" algn="just">
              <a:buFont typeface="Wingdings" pitchFamily="2" charset="2"/>
              <a:buChar char="v"/>
            </a:pPr>
            <a:r>
              <a:rPr lang="uk-UA" sz="2000" dirty="0" smtClean="0">
                <a:latin typeface="Times New Roman" pitchFamily="18" charset="0"/>
                <a:cs typeface="Times New Roman" pitchFamily="18" charset="0"/>
              </a:rPr>
              <a:t>доречності проведення на підприємстві переоцінки необоротних активів, перевірки правильності визначення переоціненої вартості об’єкта (зокрема, у випадках дооцінки активів);</a:t>
            </a:r>
          </a:p>
          <a:p>
            <a:pPr marL="0" indent="360363" algn="just">
              <a:buFont typeface="Wingdings" pitchFamily="2" charset="2"/>
              <a:buChar char="v"/>
            </a:pPr>
            <a:r>
              <a:rPr lang="uk-UA" sz="2000" dirty="0" smtClean="0">
                <a:latin typeface="Times New Roman" pitchFamily="18" charset="0"/>
                <a:cs typeface="Times New Roman" pitchFamily="18" charset="0"/>
              </a:rPr>
              <a:t>наявності норми високоліквідних активів (грошових коштів, короткострокових депозитних рахунків, поточних фінансових інвестицій тощо) на підприємстві для здійснення термінових</a:t>
            </a:r>
            <a:r>
              <a:rPr lang="en-US" sz="20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розрахунків або погашення непередбачених зобов’язань;- правильності формування резервів майбутніх витрат і платежів,віднесення відрахувань до них на відповідні види витрат залежно від напряму використання фінансового резерву (наприклад, резерв зобов’язань – витрати на збут, інші операційні витрати тощо; резерв виплат працівникам – виробничі, адміністративні та інші витрати звичайної діяльності);</a:t>
            </a:r>
          </a:p>
          <a:p>
            <a:pPr marL="0" indent="360363" algn="just">
              <a:buFont typeface="Wingdings" pitchFamily="2" charset="2"/>
              <a:buChar char="v"/>
            </a:pPr>
            <a:r>
              <a:rPr lang="uk-UA" sz="2000" dirty="0" smtClean="0">
                <a:latin typeface="Times New Roman" pitchFamily="18" charset="0"/>
                <a:cs typeface="Times New Roman" pitchFamily="18" charset="0"/>
              </a:rPr>
              <a:t>дотримання положень засновницьких документів щодо порядку формування основного, додаткового і резервного капіталів, правильності використання прибутку підприємства;</a:t>
            </a:r>
          </a:p>
          <a:p>
            <a:pPr marL="0" indent="360363">
              <a:buFontTx/>
              <a:buChar char="-"/>
            </a:pPr>
            <a:r>
              <a:rPr lang="ru-RU" sz="1800" dirty="0" smtClean="0"/>
              <a:t/>
            </a:r>
            <a:br>
              <a:rPr lang="ru-RU" sz="1800" dirty="0" smtClean="0"/>
            </a:br>
            <a:r>
              <a:rPr lang="ru-RU" sz="1800" dirty="0" smtClean="0"/>
              <a:t/>
            </a:r>
            <a:br>
              <a:rPr lang="ru-RU" sz="1800" dirty="0" smtClean="0"/>
            </a:br>
            <a:r>
              <a:rPr lang="ru-RU" sz="1800" dirty="0" smtClean="0"/>
              <a:t> </a:t>
            </a: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124744"/>
            <a:ext cx="8686800" cy="5544616"/>
          </a:xfrm>
        </p:spPr>
        <p:txBody>
          <a:bodyPr>
            <a:noAutofit/>
          </a:bodyPr>
          <a:lstStyle/>
          <a:p>
            <a:pPr marL="0" indent="360363" algn="just">
              <a:buFont typeface="Wingdings" pitchFamily="2" charset="2"/>
              <a:buChar char="v"/>
            </a:pPr>
            <a:r>
              <a:rPr lang="uk-UA" sz="2000" dirty="0" smtClean="0">
                <a:latin typeface="Times New Roman" pitchFamily="18" charset="0"/>
                <a:cs typeface="Times New Roman" pitchFamily="18" charset="0"/>
              </a:rPr>
              <a:t>доцільності й актуальності існування на певний момент часу створеного резерву покриття наслідків ризику, правильності й своєчасності його коригування;</a:t>
            </a:r>
          </a:p>
          <a:p>
            <a:pPr marL="0" indent="360363" algn="just">
              <a:buFont typeface="Wingdings" pitchFamily="2" charset="2"/>
              <a:buChar char="v"/>
            </a:pPr>
            <a:r>
              <a:rPr lang="uk-UA" sz="2000" dirty="0" smtClean="0">
                <a:latin typeface="Times New Roman" pitchFamily="18" charset="0"/>
                <a:cs typeface="Times New Roman" pitchFamily="18" charset="0"/>
              </a:rPr>
              <a:t>установлення ступеня господарського ризику й необхідності його страхування, віднесення сум страхових платежів за майнові й немайнові ризики до відповідних статей витрат;</a:t>
            </a:r>
          </a:p>
          <a:p>
            <a:pPr marL="0" indent="360363" algn="just">
              <a:buFont typeface="Wingdings" pitchFamily="2" charset="2"/>
              <a:buChar char="v"/>
            </a:pPr>
            <a:r>
              <a:rPr lang="uk-UA" sz="2000" dirty="0" smtClean="0">
                <a:latin typeface="Times New Roman" pitchFamily="18" charset="0"/>
                <a:cs typeface="Times New Roman" pitchFamily="18" charset="0"/>
              </a:rPr>
              <a:t>відповідності чинному законодавству розмірів витрат, віднесених до складу валових витрат підприємства;</a:t>
            </a:r>
          </a:p>
          <a:p>
            <a:pPr marL="0" indent="360363" algn="just">
              <a:buFont typeface="Wingdings" pitchFamily="2" charset="2"/>
              <a:buChar char="v"/>
            </a:pPr>
            <a:r>
              <a:rPr lang="uk-UA" sz="2000" dirty="0" smtClean="0">
                <a:latin typeface="Times New Roman" pitchFamily="18" charset="0"/>
                <a:cs typeface="Times New Roman" pitchFamily="18" charset="0"/>
              </a:rPr>
              <a:t>дотримання вимог Положення про облікову політику щодо оцінювання ймовірних наслідків ризиків діяльності (її документального підтвердження й обґрунтованості), відповідності методики їх відображення в обліку, доцільності формування того чи іншого виду резерву;</a:t>
            </a:r>
          </a:p>
          <a:p>
            <a:pPr marL="0" indent="360363" algn="just">
              <a:buFont typeface="Wingdings" pitchFamily="2" charset="2"/>
              <a:buChar char="v"/>
            </a:pPr>
            <a:r>
              <a:rPr lang="uk-UA" sz="2000" dirty="0" smtClean="0">
                <a:latin typeface="Times New Roman" pitchFamily="18" charset="0"/>
                <a:cs typeface="Times New Roman" pitchFamily="18" charset="0"/>
              </a:rPr>
              <a:t>достовірності інформації про ризики (умовні факти господарської діяльності), їхні умовні наслідки (умовні активи або зобов’язання), повноти наведених даних у бухгалтерській звітності (як управлінській, так і</a:t>
            </a:r>
            <a:r>
              <a:rPr lang="en-US" sz="20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фінансовій).</a:t>
            </a:r>
            <a:endParaRPr lang="en-US" sz="2000" dirty="0" smtClean="0">
              <a:latin typeface="Times New Roman" pitchFamily="18" charset="0"/>
              <a:cs typeface="Times New Roman" pitchFamily="18" charset="0"/>
            </a:endParaRPr>
          </a:p>
          <a:p>
            <a:pPr marL="0" indent="360363" algn="just">
              <a:buNone/>
            </a:pPr>
            <a:r>
              <a:rPr lang="uk-UA" sz="2000" dirty="0" smtClean="0">
                <a:latin typeface="Times New Roman" pitchFamily="18" charset="0"/>
                <a:cs typeface="Times New Roman" pitchFamily="18" charset="0"/>
              </a:rPr>
              <a:t/>
            </a:r>
            <a:br>
              <a:rPr lang="uk-UA" sz="2000" dirty="0" smtClean="0">
                <a:latin typeface="Times New Roman" pitchFamily="18" charset="0"/>
                <a:cs typeface="Times New Roman" pitchFamily="18" charset="0"/>
              </a:rPr>
            </a:br>
            <a:r>
              <a:rPr lang="ru-RU" sz="1800" dirty="0" smtClean="0"/>
              <a:t/>
            </a:r>
            <a:br>
              <a:rPr lang="ru-RU" sz="1800" dirty="0" smtClean="0"/>
            </a:br>
            <a:r>
              <a:rPr lang="ru-RU" sz="1800" dirty="0" smtClean="0"/>
              <a:t> </a:t>
            </a: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916832"/>
            <a:ext cx="8686800" cy="4752528"/>
          </a:xfrm>
        </p:spPr>
        <p:txBody>
          <a:bodyPr>
            <a:noAutofit/>
          </a:bodyPr>
          <a:lstStyle/>
          <a:p>
            <a:pPr marL="0" indent="360363" algn="just">
              <a:buNone/>
            </a:pPr>
            <a:r>
              <a:rPr lang="uk-UA" sz="2400" dirty="0" smtClean="0">
                <a:latin typeface="Times New Roman" pitchFamily="18" charset="0"/>
                <a:cs typeface="Times New Roman" pitchFamily="18" charset="0"/>
              </a:rPr>
              <a:t>Отже, визначені суть, мета, завдання й напрями</a:t>
            </a:r>
            <a:r>
              <a:rPr lang="en-US" sz="2400"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бухгалтерського</a:t>
            </a:r>
            <a:r>
              <a:rPr lang="en-US" sz="2400"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контролю господарських ризиків, а також</a:t>
            </a:r>
            <a:r>
              <a:rPr lang="en-US" sz="2400"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об’єкти перевірки й контрольні</a:t>
            </a:r>
            <a:r>
              <a:rPr lang="en-US" sz="2400" dirty="0" smtClean="0">
                <a:latin typeface="Times New Roman" pitchFamily="18" charset="0"/>
                <a:cs typeface="Times New Roman" pitchFamily="18" charset="0"/>
              </a:rPr>
              <a:t> </a:t>
            </a:r>
            <a:r>
              <a:rPr lang="uk-UA" sz="2400" dirty="0" smtClean="0">
                <a:latin typeface="Times New Roman" pitchFamily="18" charset="0"/>
                <a:cs typeface="Times New Roman" pitchFamily="18" charset="0"/>
              </a:rPr>
              <a:t>процедури </a:t>
            </a:r>
            <a:r>
              <a:rPr lang="uk-UA" sz="2400" i="1" u="sng" dirty="0" smtClean="0">
                <a:latin typeface="Times New Roman" pitchFamily="18" charset="0"/>
                <a:cs typeface="Times New Roman" pitchFamily="18" charset="0"/>
              </a:rPr>
              <a:t>дають змогу створити</a:t>
            </a:r>
            <a:r>
              <a:rPr lang="en-US" sz="2400" i="1" u="sng" dirty="0" smtClean="0">
                <a:latin typeface="Times New Roman" pitchFamily="18" charset="0"/>
                <a:cs typeface="Times New Roman" pitchFamily="18" charset="0"/>
              </a:rPr>
              <a:t> </a:t>
            </a:r>
            <a:r>
              <a:rPr lang="uk-UA" sz="2400" i="1" u="sng" dirty="0" smtClean="0">
                <a:latin typeface="Times New Roman" pitchFamily="18" charset="0"/>
                <a:cs typeface="Times New Roman" pitchFamily="18" charset="0"/>
              </a:rPr>
              <a:t>на підприємстві комплексну систему</a:t>
            </a:r>
            <a:r>
              <a:rPr lang="en-US" sz="2400" i="1" u="sng" dirty="0" smtClean="0">
                <a:latin typeface="Times New Roman" pitchFamily="18" charset="0"/>
                <a:cs typeface="Times New Roman" pitchFamily="18" charset="0"/>
              </a:rPr>
              <a:t> </a:t>
            </a:r>
            <a:r>
              <a:rPr lang="uk-UA" sz="2400" i="1" u="sng" dirty="0" smtClean="0">
                <a:latin typeface="Times New Roman" pitchFamily="18" charset="0"/>
                <a:cs typeface="Times New Roman" pitchFamily="18" charset="0"/>
              </a:rPr>
              <a:t>внутрішнього контролю</a:t>
            </a:r>
            <a:r>
              <a:rPr lang="en-US" sz="2400" i="1" u="sng" dirty="0" smtClean="0">
                <a:latin typeface="Times New Roman" pitchFamily="18" charset="0"/>
                <a:cs typeface="Times New Roman" pitchFamily="18" charset="0"/>
              </a:rPr>
              <a:t> </a:t>
            </a:r>
            <a:r>
              <a:rPr lang="uk-UA" sz="2400" i="1" u="sng" dirty="0" smtClean="0">
                <a:latin typeface="Times New Roman" pitchFamily="18" charset="0"/>
                <a:cs typeface="Times New Roman" pitchFamily="18" charset="0"/>
              </a:rPr>
              <a:t>господарської діяльності, що здійснюється в</a:t>
            </a:r>
            <a:r>
              <a:rPr lang="en-US" sz="2400" i="1" u="sng" dirty="0" smtClean="0">
                <a:latin typeface="Times New Roman" pitchFamily="18" charset="0"/>
                <a:cs typeface="Times New Roman" pitchFamily="18" charset="0"/>
              </a:rPr>
              <a:t> </a:t>
            </a:r>
            <a:r>
              <a:rPr lang="uk-UA" sz="2400" i="1" u="sng" dirty="0" smtClean="0">
                <a:latin typeface="Times New Roman" pitchFamily="18" charset="0"/>
                <a:cs typeface="Times New Roman" pitchFamily="18" charset="0"/>
              </a:rPr>
              <a:t>умовах ризику. </a:t>
            </a:r>
            <a:endParaRPr lang="en-US" sz="2400" i="1" u="sng" dirty="0" smtClean="0">
              <a:latin typeface="Times New Roman" pitchFamily="18" charset="0"/>
              <a:cs typeface="Times New Roman" pitchFamily="18" charset="0"/>
            </a:endParaRPr>
          </a:p>
          <a:p>
            <a:pPr marL="0" indent="360363" algn="just">
              <a:buNone/>
            </a:pPr>
            <a:endParaRPr lang="en-US" sz="2400" i="1" u="sng" dirty="0" smtClean="0">
              <a:latin typeface="Times New Roman" pitchFamily="18" charset="0"/>
              <a:cs typeface="Times New Roman" pitchFamily="18" charset="0"/>
            </a:endParaRPr>
          </a:p>
          <a:p>
            <a:pPr marL="0" indent="360363" algn="ctr">
              <a:buNone/>
            </a:pPr>
            <a:r>
              <a:rPr lang="uk-UA" sz="2400" i="1" dirty="0" smtClean="0">
                <a:latin typeface="Comic Sans MS" pitchFamily="66" charset="0"/>
                <a:cs typeface="Times New Roman" pitchFamily="18" charset="0"/>
              </a:rPr>
              <a:t>Така</a:t>
            </a:r>
            <a:r>
              <a:rPr lang="en-US" sz="2400" i="1" dirty="0" smtClean="0">
                <a:latin typeface="Comic Sans MS" pitchFamily="66" charset="0"/>
                <a:cs typeface="Times New Roman" pitchFamily="18" charset="0"/>
              </a:rPr>
              <a:t> </a:t>
            </a:r>
            <a:r>
              <a:rPr lang="uk-UA" sz="2400" i="1" dirty="0" smtClean="0">
                <a:latin typeface="Comic Sans MS" pitchFamily="66" charset="0"/>
                <a:cs typeface="Times New Roman" pitchFamily="18" charset="0"/>
              </a:rPr>
              <a:t>система є невід’ємною складовою системи управління</a:t>
            </a:r>
            <a:r>
              <a:rPr lang="en-US" sz="2400" i="1" dirty="0" smtClean="0">
                <a:latin typeface="Comic Sans MS" pitchFamily="66" charset="0"/>
                <a:cs typeface="Times New Roman" pitchFamily="18" charset="0"/>
              </a:rPr>
              <a:t> </a:t>
            </a:r>
            <a:r>
              <a:rPr lang="uk-UA" sz="2400" i="1" dirty="0" smtClean="0">
                <a:latin typeface="Comic Sans MS" pitchFamily="66" charset="0"/>
                <a:cs typeface="Times New Roman" pitchFamily="18" charset="0"/>
              </a:rPr>
              <a:t>суб’єкта господарювання в цілому, що ефективно функціонує.</a:t>
            </a:r>
            <a:endParaRPr lang="en-US" sz="2400" i="1" dirty="0" smtClean="0">
              <a:latin typeface="Comic Sans MS" pitchFamily="66" charset="0"/>
              <a:cs typeface="Times New Roman" pitchFamily="18" charset="0"/>
            </a:endParaRPr>
          </a:p>
          <a:p>
            <a:pPr marL="0" indent="360363" algn="just">
              <a:buNone/>
            </a:pPr>
            <a:r>
              <a:rPr lang="uk-UA" sz="2400" i="1" dirty="0" smtClean="0">
                <a:latin typeface="Comic Sans MS" pitchFamily="66" charset="0"/>
                <a:cs typeface="Times New Roman" pitchFamily="18" charset="0"/>
              </a:rPr>
              <a:t> </a:t>
            </a:r>
            <a:br>
              <a:rPr lang="uk-UA" sz="2400" i="1" dirty="0" smtClean="0">
                <a:latin typeface="Comic Sans MS" pitchFamily="66" charset="0"/>
                <a:cs typeface="Times New Roman" pitchFamily="18" charset="0"/>
              </a:rPr>
            </a:br>
            <a:r>
              <a:rPr lang="ru-RU" sz="2000" dirty="0" smtClean="0"/>
              <a:t> </a:t>
            </a:r>
            <a:r>
              <a:rPr lang="uk-UA" sz="2000" dirty="0" smtClean="0">
                <a:latin typeface="Times New Roman" pitchFamily="18" charset="0"/>
                <a:cs typeface="Times New Roman" pitchFamily="18" charset="0"/>
              </a:rPr>
              <a:t/>
            </a:r>
            <a:br>
              <a:rPr lang="uk-UA" sz="2000" dirty="0" smtClean="0">
                <a:latin typeface="Times New Roman" pitchFamily="18" charset="0"/>
                <a:cs typeface="Times New Roman" pitchFamily="18" charset="0"/>
              </a:rPr>
            </a:br>
            <a:r>
              <a:rPr lang="ru-RU" sz="1800" dirty="0" smtClean="0"/>
              <a:t/>
            </a:r>
            <a:br>
              <a:rPr lang="ru-RU" sz="1800" dirty="0" smtClean="0"/>
            </a:br>
            <a:r>
              <a:rPr lang="ru-RU" sz="1800" dirty="0" smtClean="0"/>
              <a:t> </a:t>
            </a: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268760"/>
            <a:ext cx="8964488" cy="5400600"/>
          </a:xfrm>
        </p:spPr>
        <p:txBody>
          <a:bodyPr>
            <a:noAutofit/>
          </a:bodyPr>
          <a:lstStyle/>
          <a:p>
            <a:pPr marL="0" indent="360363" algn="just">
              <a:buNone/>
            </a:pPr>
            <a:r>
              <a:rPr lang="uk-UA" sz="2000" dirty="0" smtClean="0">
                <a:latin typeface="Times New Roman" pitchFamily="18" charset="0"/>
                <a:cs typeface="Times New Roman" pitchFamily="18" charset="0"/>
              </a:rPr>
              <a:t>Таким чином, розуміння власниками й керівництвом підприємства значення і ролі внутрішнього, зокрема бухгалтерського, контролю в управлінні діяльністю підприємства в умовах ризику </a:t>
            </a:r>
            <a:r>
              <a:rPr lang="uk-UA" sz="2000" i="1" u="sng" dirty="0" smtClean="0">
                <a:latin typeface="Comic Sans MS" pitchFamily="66" charset="0"/>
                <a:cs typeface="Times New Roman" pitchFamily="18" charset="0"/>
              </a:rPr>
              <a:t>визначає комплексність системи управління та її ефективність. </a:t>
            </a:r>
            <a:endParaRPr lang="en-US" sz="2000" i="1" u="sng" dirty="0" smtClean="0">
              <a:latin typeface="Comic Sans MS" pitchFamily="66" charset="0"/>
              <a:cs typeface="Times New Roman" pitchFamily="18" charset="0"/>
            </a:endParaRPr>
          </a:p>
          <a:p>
            <a:pPr marL="0" indent="360363" algn="just">
              <a:buNone/>
            </a:pPr>
            <a:endParaRPr lang="en-US" sz="2000" dirty="0" smtClean="0">
              <a:latin typeface="Times New Roman" pitchFamily="18" charset="0"/>
              <a:cs typeface="Times New Roman" pitchFamily="18" charset="0"/>
            </a:endParaRPr>
          </a:p>
          <a:p>
            <a:pPr marL="0" indent="360363" algn="just">
              <a:buNone/>
            </a:pPr>
            <a:r>
              <a:rPr lang="uk-UA" sz="2000" i="1" u="sng" dirty="0" smtClean="0">
                <a:latin typeface="Comic Sans MS" pitchFamily="66" charset="0"/>
                <a:cs typeface="Times New Roman" pitchFamily="18" charset="0"/>
              </a:rPr>
              <a:t>Завдання внутрішнього контролю ризику </a:t>
            </a:r>
            <a:r>
              <a:rPr lang="uk-UA" sz="2000" dirty="0" smtClean="0">
                <a:latin typeface="Times New Roman" pitchFamily="18" charset="0"/>
                <a:cs typeface="Times New Roman" pitchFamily="18" charset="0"/>
              </a:rPr>
              <a:t>відповідають стратегії розвитку підприємства і спрямовані на зниження масштабів впливу на діяльність суб’єкта господарювання негативних явищ, таких, як ризик, а зокрема його наслідків. </a:t>
            </a:r>
            <a:endParaRPr lang="en-US" sz="2000" dirty="0" smtClean="0">
              <a:latin typeface="Times New Roman" pitchFamily="18" charset="0"/>
              <a:cs typeface="Times New Roman" pitchFamily="18" charset="0"/>
            </a:endParaRPr>
          </a:p>
          <a:p>
            <a:pPr marL="0" indent="360363" algn="just">
              <a:buNone/>
            </a:pPr>
            <a:endParaRPr lang="en-US" sz="2000" dirty="0" smtClean="0">
              <a:latin typeface="Times New Roman" pitchFamily="18" charset="0"/>
              <a:cs typeface="Times New Roman" pitchFamily="18" charset="0"/>
            </a:endParaRPr>
          </a:p>
          <a:p>
            <a:pPr marL="0" indent="360363" algn="just">
              <a:buNone/>
            </a:pPr>
            <a:r>
              <a:rPr lang="uk-UA" sz="2000" dirty="0" smtClean="0">
                <a:latin typeface="Times New Roman" pitchFamily="18" charset="0"/>
                <a:cs typeface="Times New Roman" pitchFamily="18" charset="0"/>
              </a:rPr>
              <a:t>Запропоновані </a:t>
            </a:r>
            <a:r>
              <a:rPr lang="uk-UA" sz="2000" i="1" u="sng" dirty="0" smtClean="0">
                <a:latin typeface="Comic Sans MS" pitchFamily="66" charset="0"/>
                <a:cs typeface="Times New Roman" pitchFamily="18" charset="0"/>
              </a:rPr>
              <a:t>напрями контролю</a:t>
            </a:r>
            <a:r>
              <a:rPr lang="uk-UA" sz="2000" dirty="0" smtClean="0">
                <a:latin typeface="Times New Roman" pitchFamily="18" charset="0"/>
                <a:cs typeface="Times New Roman" pitchFamily="18" charset="0"/>
              </a:rPr>
              <a:t> забезпечують встановлення достовірності оцінювання ймовірних наслідків ризику діяльності, доцільності й правильності формування і використання резервів для їх покриття, економічної доцільності методів управління господарськими ризиками, що сприяє ефективній діяльності суб’єкта господарювання у конкурентному ринковому середовищі.</a:t>
            </a:r>
            <a:r>
              <a:rPr lang="uk-UA" sz="1800" dirty="0" smtClean="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a:p>
            <a:pPr marL="0" indent="360363" algn="just">
              <a:buNone/>
            </a:pPr>
            <a:r>
              <a:rPr lang="ru-RU" sz="1800" dirty="0" smtClean="0"/>
              <a:t/>
            </a:r>
            <a:br>
              <a:rPr lang="ru-RU" sz="1800" dirty="0" smtClean="0"/>
            </a:br>
            <a:r>
              <a:rPr lang="ru-RU" sz="1800" dirty="0" smtClean="0"/>
              <a:t> </a:t>
            </a:r>
            <a:r>
              <a:rPr lang="ru-RU" sz="2400" dirty="0" smtClean="0"/>
              <a:t/>
            </a:r>
            <a:br>
              <a:rPr lang="ru-RU" sz="2400" dirty="0" smtClean="0"/>
            </a:br>
            <a:r>
              <a:rPr lang="ru-RU" sz="2400" dirty="0" smtClean="0"/>
              <a:t> </a:t>
            </a:r>
            <a:r>
              <a:rPr lang="uk-UA" sz="2400" i="1" dirty="0" smtClean="0">
                <a:latin typeface="Comic Sans MS" pitchFamily="66" charset="0"/>
                <a:cs typeface="Times New Roman" pitchFamily="18" charset="0"/>
              </a:rPr>
              <a:t/>
            </a:r>
            <a:br>
              <a:rPr lang="uk-UA" sz="2400" i="1" dirty="0" smtClean="0">
                <a:latin typeface="Comic Sans MS" pitchFamily="66" charset="0"/>
                <a:cs typeface="Times New Roman" pitchFamily="18" charset="0"/>
              </a:rPr>
            </a:br>
            <a:r>
              <a:rPr lang="ru-RU" sz="2000" dirty="0" smtClean="0"/>
              <a:t> </a:t>
            </a:r>
            <a:r>
              <a:rPr lang="uk-UA" sz="2000" dirty="0" smtClean="0">
                <a:latin typeface="Times New Roman" pitchFamily="18" charset="0"/>
                <a:cs typeface="Times New Roman" pitchFamily="18" charset="0"/>
              </a:rPr>
              <a:t/>
            </a:r>
            <a:br>
              <a:rPr lang="uk-UA" sz="2000" dirty="0" smtClean="0">
                <a:latin typeface="Times New Roman" pitchFamily="18" charset="0"/>
                <a:cs typeface="Times New Roman" pitchFamily="18" charset="0"/>
              </a:rPr>
            </a:br>
            <a:r>
              <a:rPr lang="ru-RU" sz="1800" dirty="0" smtClean="0"/>
              <a:t/>
            </a:r>
            <a:br>
              <a:rPr lang="ru-RU" sz="1800" dirty="0" smtClean="0"/>
            </a:br>
            <a:r>
              <a:rPr lang="ru-RU" sz="1800" dirty="0" smtClean="0"/>
              <a:t> </a:t>
            </a: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r>
              <a:rPr lang="uk-UA" sz="1800" dirty="0" smtClean="0">
                <a:latin typeface="Times New Roman" pitchFamily="18" charset="0"/>
                <a:cs typeface="Times New Roman" pitchFamily="18" charset="0"/>
              </a:rPr>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20000"/>
          </a:bodyPr>
          <a:lstStyle/>
          <a:p>
            <a:pPr algn="just"/>
            <a:r>
              <a:rPr lang="uk-UA" dirty="0" smtClean="0">
                <a:latin typeface="Times New Roman" pitchFamily="18" charset="0"/>
                <a:cs typeface="Times New Roman" pitchFamily="18" charset="0"/>
              </a:rPr>
              <a:t>Особливе місце серед видів соціальної відповідальності для бухгалтера займає юридична відповідальність, що передбачає застосування до винної особи примусових заходів за вчинене правопорушення.</a:t>
            </a:r>
            <a:endParaRPr lang="en-US" dirty="0" smtClean="0">
              <a:latin typeface="Times New Roman" pitchFamily="18" charset="0"/>
              <a:cs typeface="Times New Roman" pitchFamily="18" charset="0"/>
            </a:endParaRPr>
          </a:p>
          <a:p>
            <a:pPr algn="just">
              <a:buNone/>
            </a:pPr>
            <a:endParaRPr lang="uk-UA" dirty="0" smtClean="0">
              <a:latin typeface="Times New Roman" pitchFamily="18" charset="0"/>
              <a:cs typeface="Times New Roman" pitchFamily="18" charset="0"/>
            </a:endParaRPr>
          </a:p>
          <a:p>
            <a:pPr algn="just"/>
            <a:r>
              <a:rPr lang="uk-UA" b="1" i="1" u="sng" dirty="0" smtClean="0">
                <a:solidFill>
                  <a:srgbClr val="FF0000"/>
                </a:solidFill>
                <a:latin typeface="Comic Sans MS" pitchFamily="66" charset="0"/>
                <a:cs typeface="Times New Roman" pitchFamily="18" charset="0"/>
              </a:rPr>
              <a:t>Юридична відповідальність </a:t>
            </a:r>
            <a:r>
              <a:rPr lang="uk-UA" dirty="0" smtClean="0">
                <a:latin typeface="Times New Roman" pitchFamily="18" charset="0"/>
                <a:cs typeface="Times New Roman" pitchFamily="18" charset="0"/>
              </a:rPr>
              <a:t>як самостійний і необхідний елемент механізму правового регулювання характеризується трьома специфічними ознаками: </a:t>
            </a:r>
          </a:p>
          <a:p>
            <a:pPr marL="719138" indent="-358775" algn="just">
              <a:buFont typeface="+mj-lt"/>
              <a:buAutoNum type="arabicParenR"/>
            </a:pPr>
            <a:r>
              <a:rPr lang="uk-UA" dirty="0" smtClean="0">
                <a:latin typeface="Times New Roman" pitchFamily="18" charset="0"/>
                <a:cs typeface="Times New Roman" pitchFamily="18" charset="0"/>
              </a:rPr>
              <a:t>вона є видом державного примусу; </a:t>
            </a:r>
          </a:p>
          <a:p>
            <a:pPr marL="719138" indent="-358775" algn="just">
              <a:buFont typeface="+mj-lt"/>
              <a:buAutoNum type="arabicParenR"/>
            </a:pPr>
            <a:r>
              <a:rPr lang="uk-UA" dirty="0" smtClean="0">
                <a:latin typeface="Times New Roman" pitchFamily="18" charset="0"/>
                <a:cs typeface="Times New Roman" pitchFamily="18" charset="0"/>
              </a:rPr>
              <a:t>єдиною підставою до її застосування виступає правопорушення;</a:t>
            </a:r>
          </a:p>
          <a:p>
            <a:pPr marL="719138" indent="-358775" algn="just">
              <a:buFont typeface="+mj-lt"/>
              <a:buAutoNum type="arabicParenR"/>
            </a:pPr>
            <a:r>
              <a:rPr lang="uk-UA" dirty="0" smtClean="0">
                <a:latin typeface="Times New Roman" pitchFamily="18" charset="0"/>
                <a:cs typeface="Times New Roman" pitchFamily="18" charset="0"/>
              </a:rPr>
              <a:t>вона функціонує шляхом вжиття певних негативних заходів до осіб, що скоїли правопорушення. </a:t>
            </a:r>
            <a:endParaRPr lang="en-US" dirty="0" smtClean="0">
              <a:latin typeface="Times New Roman" pitchFamily="18" charset="0"/>
              <a:cs typeface="Times New Roman" pitchFamily="18" charset="0"/>
            </a:endParaRPr>
          </a:p>
          <a:p>
            <a:pPr marL="514350" indent="-514350" algn="just">
              <a:buNone/>
            </a:pP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uk-UA" dirty="0">
              <a:latin typeface="Times New Roman" pitchFamily="18" charset="0"/>
              <a:cs typeface="Times New Roman" pitchFamily="18" charset="0"/>
            </a:endParaRPr>
          </a:p>
        </p:txBody>
      </p:sp>
      <p:sp>
        <p:nvSpPr>
          <p:cNvPr id="2" name="Заголовок 1"/>
          <p:cNvSpPr>
            <a:spLocks noGrp="1"/>
          </p:cNvSpPr>
          <p:nvPr>
            <p:ph type="title"/>
          </p:nvPr>
        </p:nvSpPr>
        <p:spPr>
          <a:xfrm>
            <a:off x="251520" y="332656"/>
            <a:ext cx="8740080" cy="1080120"/>
          </a:xfrm>
        </p:spPr>
        <p:txBody>
          <a:bodyPr>
            <a:normAutofit fontScale="90000"/>
          </a:bodyPr>
          <a:lstStyle/>
          <a:p>
            <a:r>
              <a:rPr lang="uk-UA" sz="2700" b="1" i="1" dirty="0" smtClean="0">
                <a:latin typeface="Comic Sans MS" pitchFamily="66" charset="0"/>
                <a:cs typeface="Times New Roman" pitchFamily="18" charset="0"/>
              </a:rPr>
              <a:t>4.2 </a:t>
            </a:r>
            <a:r>
              <a:rPr lang="uk-UA" sz="2700" b="1" i="1" cap="none" dirty="0" smtClean="0">
                <a:latin typeface="Comic Sans MS" pitchFamily="66" charset="0"/>
                <a:cs typeface="Times New Roman" pitchFamily="18" charset="0"/>
              </a:rPr>
              <a:t>Поняття і види юридичної відповідальності облікового персоналу підприємства </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556792"/>
            <a:ext cx="8686800" cy="4525963"/>
          </a:xfrm>
        </p:spPr>
        <p:txBody>
          <a:bodyPr>
            <a:normAutofit/>
          </a:bodyPr>
          <a:lstStyle/>
          <a:p>
            <a:pPr>
              <a:buNone/>
            </a:pPr>
            <a:r>
              <a:rPr lang="uk-UA" dirty="0" smtClean="0">
                <a:latin typeface="Times New Roman" pitchFamily="18" charset="0"/>
                <a:cs typeface="Times New Roman" pitchFamily="18" charset="0"/>
              </a:rPr>
              <a:t>4.1 Організація бухгалтерського контролю за діяльністю підприємства</a:t>
            </a:r>
          </a:p>
          <a:p>
            <a:pPr>
              <a:buNone/>
            </a:pPr>
            <a:r>
              <a:rPr lang="uk-UA" dirty="0" smtClean="0">
                <a:latin typeface="Times New Roman" pitchFamily="18" charset="0"/>
                <a:cs typeface="Times New Roman" pitchFamily="18" charset="0"/>
              </a:rPr>
              <a:t>4.2 Поняття і види юридичної відповідальності облікового персоналу підприємства </a:t>
            </a:r>
          </a:p>
          <a:p>
            <a:pPr marL="269875" indent="376238" algn="just">
              <a:buNone/>
            </a:pPr>
            <a:r>
              <a:rPr lang="uk-UA" dirty="0" smtClean="0">
                <a:latin typeface="Times New Roman" pitchFamily="18" charset="0"/>
                <a:cs typeface="Times New Roman" pitchFamily="18" charset="0"/>
              </a:rPr>
              <a:t>4.2.1 Дисциплінарна відповідальність </a:t>
            </a:r>
          </a:p>
          <a:p>
            <a:pPr marL="269875" indent="376238" algn="just">
              <a:buNone/>
            </a:pPr>
            <a:r>
              <a:rPr lang="uk-UA" dirty="0" smtClean="0">
                <a:latin typeface="Times New Roman" pitchFamily="18" charset="0"/>
                <a:cs typeface="Times New Roman" pitchFamily="18" charset="0"/>
              </a:rPr>
              <a:t>4.2.2 Матеріальна відповідальність</a:t>
            </a:r>
          </a:p>
          <a:p>
            <a:pPr marL="269875" indent="376238" algn="just">
              <a:buNone/>
            </a:pPr>
            <a:r>
              <a:rPr lang="uk-UA" dirty="0" smtClean="0">
                <a:latin typeface="Times New Roman" pitchFamily="18" charset="0"/>
                <a:cs typeface="Times New Roman" pitchFamily="18" charset="0"/>
              </a:rPr>
              <a:t>4.2.3 Адміністративна відповідальність</a:t>
            </a:r>
          </a:p>
          <a:p>
            <a:pPr marL="269875" indent="376238" algn="just">
              <a:buNone/>
            </a:pPr>
            <a:r>
              <a:rPr lang="uk-UA" dirty="0" smtClean="0">
                <a:latin typeface="Times New Roman" pitchFamily="18" charset="0"/>
                <a:cs typeface="Times New Roman" pitchFamily="18" charset="0"/>
              </a:rPr>
              <a:t>4.2.4 Кримінальна відповідальність</a:t>
            </a:r>
            <a:endParaRPr lang="ru-RU" dirty="0" smtClean="0">
              <a:latin typeface="Times New Roman" pitchFamily="18" charset="0"/>
              <a:cs typeface="Times New Roman" pitchFamily="18" charset="0"/>
            </a:endParaRPr>
          </a:p>
          <a:p>
            <a:pPr>
              <a:buNone/>
            </a:pPr>
            <a:endParaRPr lang="ru-RU" dirty="0"/>
          </a:p>
        </p:txBody>
      </p:sp>
      <p:sp>
        <p:nvSpPr>
          <p:cNvPr id="2" name="Заголовок 1"/>
          <p:cNvSpPr>
            <a:spLocks noGrp="1"/>
          </p:cNvSpPr>
          <p:nvPr>
            <p:ph type="title"/>
          </p:nvPr>
        </p:nvSpPr>
        <p:spPr/>
        <p:txBody>
          <a:bodyPr/>
          <a:lstStyle/>
          <a:p>
            <a:pPr algn="ctr"/>
            <a:r>
              <a:rPr lang="uk-UA" dirty="0" smtClean="0">
                <a:latin typeface="Comic Sans MS" pitchFamily="66" charset="0"/>
              </a:rPr>
              <a:t>Питання до цієї теми:</a:t>
            </a:r>
            <a:endParaRPr lang="ru-RU" dirty="0">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700" cap="none" dirty="0" smtClean="0">
                <a:latin typeface="Comic Sans MS" pitchFamily="66" charset="0"/>
              </a:rPr>
              <a:t>Найпоширенішою у практичному відношенні вважається класифікація за</a:t>
            </a:r>
            <a:r>
              <a:rPr lang="en-US" sz="2700" cap="none" dirty="0" smtClean="0">
                <a:latin typeface="Comic Sans MS" pitchFamily="66" charset="0"/>
              </a:rPr>
              <a:t> </a:t>
            </a:r>
            <a:r>
              <a:rPr lang="uk-UA" sz="2700" cap="none" dirty="0" smtClean="0">
                <a:latin typeface="Comic Sans MS" pitchFamily="66" charset="0"/>
              </a:rPr>
              <a:t>галузевою ознакою </a:t>
            </a:r>
            <a:r>
              <a:rPr lang="ru-RU" dirty="0" smtClean="0"/>
              <a:t/>
            </a:r>
            <a:br>
              <a:rPr lang="ru-RU" dirty="0" smtClean="0"/>
            </a:br>
            <a:endParaRPr lang="ru-RU" dirty="0"/>
          </a:p>
        </p:txBody>
      </p:sp>
      <p:pic>
        <p:nvPicPr>
          <p:cNvPr id="1026" name="Picture 2"/>
          <p:cNvPicPr>
            <a:picLocks noChangeAspect="1" noChangeArrowheads="1"/>
          </p:cNvPicPr>
          <p:nvPr/>
        </p:nvPicPr>
        <p:blipFill>
          <a:blip r:embed="rId2" cstate="print"/>
          <a:srcRect/>
          <a:stretch>
            <a:fillRect/>
          </a:stretch>
        </p:blipFill>
        <p:spPr bwMode="auto">
          <a:xfrm>
            <a:off x="1403648" y="1052736"/>
            <a:ext cx="6768752" cy="56166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20000"/>
          </a:bodyPr>
          <a:lstStyle/>
          <a:p>
            <a:pPr marL="4763" indent="355600" algn="just">
              <a:buNone/>
            </a:pPr>
            <a:r>
              <a:rPr lang="uk-UA" b="1" i="1" u="sng" dirty="0" smtClean="0">
                <a:latin typeface="Comic Sans MS" pitchFamily="66" charset="0"/>
                <a:cs typeface="Times New Roman" pitchFamily="18" charset="0"/>
              </a:rPr>
              <a:t>Цивільно-правова-відповідальність</a:t>
            </a:r>
            <a:r>
              <a:rPr lang="uk-UA" dirty="0" smtClean="0">
                <a:latin typeface="Times New Roman" pitchFamily="18" charset="0"/>
                <a:cs typeface="Times New Roman" pitchFamily="18" charset="0"/>
              </a:rPr>
              <a:t> настає за порушення договірних зобов`язань майнового характеру або через заподіяння майнової чи не майнової (моральної) шкоди, тобто за скоєння цивільно-правового правопорушення. Вона може виражатись у: </a:t>
            </a:r>
          </a:p>
          <a:p>
            <a:pPr marL="360363" indent="358775" algn="just">
              <a:buFont typeface="Courier New" pitchFamily="49" charset="0"/>
              <a:buChar char="o"/>
            </a:pPr>
            <a:r>
              <a:rPr lang="uk-UA" dirty="0" smtClean="0">
                <a:latin typeface="Times New Roman" pitchFamily="18" charset="0"/>
                <a:cs typeface="Times New Roman" pitchFamily="18" charset="0"/>
              </a:rPr>
              <a:t>позбавленні правопорушника певних благ матеріального характеру; </a:t>
            </a:r>
          </a:p>
          <a:p>
            <a:pPr marL="360363" indent="358775" algn="just">
              <a:buFont typeface="Courier New" pitchFamily="49" charset="0"/>
              <a:buChar char="o"/>
            </a:pPr>
            <a:r>
              <a:rPr lang="uk-UA" dirty="0" smtClean="0">
                <a:latin typeface="Times New Roman" pitchFamily="18" charset="0"/>
                <a:cs typeface="Times New Roman" pitchFamily="18" charset="0"/>
              </a:rPr>
              <a:t>заміні невиконаного обов`язку новим;</a:t>
            </a:r>
          </a:p>
          <a:p>
            <a:pPr marL="360363" indent="358775" algn="just">
              <a:buFont typeface="Courier New" pitchFamily="49" charset="0"/>
              <a:buChar char="o"/>
            </a:pPr>
            <a:r>
              <a:rPr lang="uk-UA" dirty="0" smtClean="0">
                <a:latin typeface="Times New Roman" pitchFamily="18" charset="0"/>
                <a:cs typeface="Times New Roman" pitchFamily="18" charset="0"/>
              </a:rPr>
              <a:t>приєднанні до невиконаного обов`язку нового, додаткового.</a:t>
            </a:r>
          </a:p>
          <a:p>
            <a:pPr marL="4763" indent="355600" algn="just">
              <a:buNone/>
            </a:pPr>
            <a:endParaRPr lang="uk-UA" dirty="0" smtClean="0">
              <a:latin typeface="Times New Roman" pitchFamily="18" charset="0"/>
              <a:cs typeface="Times New Roman" pitchFamily="18" charset="0"/>
            </a:endParaRPr>
          </a:p>
          <a:p>
            <a:pPr marL="4763" indent="355600" algn="just">
              <a:buNone/>
            </a:pPr>
            <a:r>
              <a:rPr lang="uk-UA" dirty="0" smtClean="0">
                <a:latin typeface="Times New Roman" pitchFamily="18" charset="0"/>
                <a:cs typeface="Times New Roman" pitchFamily="18" charset="0"/>
              </a:rPr>
              <a:t>До цивільно-правової відповідальності можуть бути притягнуті особи, які ведуть облік на договірній основі, тобто позаштатні бухгалтери. </a:t>
            </a:r>
          </a:p>
          <a:p>
            <a:pPr marL="4763" indent="355600" algn="just">
              <a:buNone/>
            </a:pP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uk-UA" dirty="0">
              <a:latin typeface="Times New Roman" pitchFamily="18" charset="0"/>
              <a:cs typeface="Times New Roman" pitchFamily="18" charset="0"/>
            </a:endParaRPr>
          </a:p>
        </p:txBody>
      </p:sp>
      <p:sp>
        <p:nvSpPr>
          <p:cNvPr id="2" name="Заголовок 1"/>
          <p:cNvSpPr>
            <a:spLocks noGrp="1"/>
          </p:cNvSpPr>
          <p:nvPr>
            <p:ph type="title"/>
          </p:nvPr>
        </p:nvSpPr>
        <p:spPr>
          <a:xfrm>
            <a:off x="251520" y="332656"/>
            <a:ext cx="8740080" cy="1080120"/>
          </a:xfrm>
        </p:spPr>
        <p:txBody>
          <a:bodyPr>
            <a:normAutofit fontScale="90000"/>
          </a:bodyPr>
          <a:lstStyle/>
          <a:p>
            <a:r>
              <a:rPr lang="uk-UA" sz="2700" b="1" i="1" dirty="0" smtClean="0">
                <a:latin typeface="Comic Sans MS" pitchFamily="66" charset="0"/>
                <a:cs typeface="Times New Roman" pitchFamily="18" charset="0"/>
              </a:rPr>
              <a:t>4.2 </a:t>
            </a:r>
            <a:r>
              <a:rPr lang="uk-UA" sz="2700" b="1" i="1" cap="none" dirty="0" smtClean="0">
                <a:latin typeface="Comic Sans MS" pitchFamily="66" charset="0"/>
                <a:cs typeface="Times New Roman" pitchFamily="18" charset="0"/>
              </a:rPr>
              <a:t>Поняття і види юридичної відповідальності облікового персоналу підприємства </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340768"/>
            <a:ext cx="8686800" cy="5184576"/>
          </a:xfrm>
        </p:spPr>
        <p:txBody>
          <a:bodyPr>
            <a:normAutofit fontScale="25000" lnSpcReduction="20000"/>
          </a:bodyPr>
          <a:lstStyle/>
          <a:p>
            <a:pPr marL="4763" indent="355600" algn="just">
              <a:buNone/>
            </a:pPr>
            <a:r>
              <a:rPr lang="uk-UA" sz="8000" b="1" i="1" u="sng" dirty="0" smtClean="0">
                <a:latin typeface="Comic Sans MS" pitchFamily="66" charset="0"/>
                <a:cs typeface="Times New Roman" pitchFamily="18" charset="0"/>
              </a:rPr>
              <a:t>Цивільно-правова відповідальність може бути двох видів: </a:t>
            </a:r>
          </a:p>
          <a:p>
            <a:pPr marL="4763" indent="355600" algn="just">
              <a:buFont typeface="Wingdings" pitchFamily="2" charset="2"/>
              <a:buChar char="v"/>
            </a:pPr>
            <a:r>
              <a:rPr lang="uk-UA" sz="8000" b="1" i="1" dirty="0" smtClean="0">
                <a:latin typeface="Times New Roman" pitchFamily="18" charset="0"/>
                <a:cs typeface="Times New Roman" pitchFamily="18" charset="0"/>
              </a:rPr>
              <a:t>договірна – </a:t>
            </a:r>
            <a:r>
              <a:rPr lang="uk-UA" sz="8000" dirty="0" smtClean="0">
                <a:latin typeface="Times New Roman" pitchFamily="18" charset="0"/>
                <a:cs typeface="Times New Roman" pitchFamily="18" charset="0"/>
              </a:rPr>
              <a:t>настає за виконання або неналежне виконання зобов`язань за договором. На правопорушника покладаються нові, додаткові обов`язки із відшкодування ним збитків або зі сплати неустойки за невиконання або неналежне виконання договірних умов. Ці обов`язки є додатковими, порівняно із основним обов`язком – виконання умов договору;</a:t>
            </a:r>
          </a:p>
          <a:p>
            <a:pPr marL="4763" indent="355600" algn="just">
              <a:buFont typeface="Wingdings" pitchFamily="2" charset="2"/>
              <a:buChar char="v"/>
            </a:pPr>
            <a:r>
              <a:rPr lang="uk-UA" sz="8000" b="1" i="1" dirty="0" smtClean="0">
                <a:latin typeface="Times New Roman" pitchFamily="18" charset="0"/>
                <a:cs typeface="Times New Roman" pitchFamily="18" charset="0"/>
              </a:rPr>
              <a:t>позадоговірна – </a:t>
            </a:r>
            <a:r>
              <a:rPr lang="uk-UA" sz="8000" dirty="0" smtClean="0">
                <a:latin typeface="Times New Roman" pitchFamily="18" charset="0"/>
                <a:cs typeface="Times New Roman" pitchFamily="18" charset="0"/>
              </a:rPr>
              <a:t>настає внаслідок порушення абсолютно суб`єктивного права та полягає в тому, що на правопорушника покладається обов`язок відшкодувати завдані збитки. В цьому випадку має місце новий юридичний</a:t>
            </a:r>
            <a:br>
              <a:rPr lang="uk-UA" sz="8000" dirty="0" smtClean="0">
                <a:latin typeface="Times New Roman" pitchFamily="18" charset="0"/>
                <a:cs typeface="Times New Roman" pitchFamily="18" charset="0"/>
              </a:rPr>
            </a:br>
            <a:r>
              <a:rPr lang="uk-UA" sz="8000" dirty="0" smtClean="0">
                <a:latin typeface="Times New Roman" pitchFamily="18" charset="0"/>
                <a:cs typeface="Times New Roman" pitchFamily="18" charset="0"/>
              </a:rPr>
              <a:t>обов`язок, який покладається на правопорушника замість невиконаного.</a:t>
            </a:r>
            <a:br>
              <a:rPr lang="uk-UA" sz="8000" dirty="0" smtClean="0">
                <a:latin typeface="Times New Roman" pitchFamily="18" charset="0"/>
                <a:cs typeface="Times New Roman" pitchFamily="18" charset="0"/>
              </a:rPr>
            </a:br>
            <a:endParaRPr lang="uk-UA" sz="8000" dirty="0" smtClean="0">
              <a:latin typeface="Times New Roman" pitchFamily="18" charset="0"/>
              <a:cs typeface="Times New Roman" pitchFamily="18" charset="0"/>
            </a:endParaRPr>
          </a:p>
          <a:p>
            <a:pPr marL="4763" indent="355600" algn="just">
              <a:buFont typeface="Wingdings" pitchFamily="2" charset="2"/>
              <a:buChar char="v"/>
            </a:pPr>
            <a:endParaRPr lang="uk-UA" sz="8000" dirty="0" smtClean="0">
              <a:latin typeface="Times New Roman" pitchFamily="18" charset="0"/>
              <a:cs typeface="Times New Roman" pitchFamily="18" charset="0"/>
            </a:endParaRPr>
          </a:p>
          <a:p>
            <a:pPr marL="4763" indent="355600" algn="just">
              <a:buFont typeface="Wingdings" pitchFamily="2" charset="2"/>
              <a:buChar char="v"/>
            </a:pPr>
            <a:endParaRPr lang="uk-UA" sz="8000" dirty="0" smtClean="0">
              <a:latin typeface="Times New Roman" pitchFamily="18" charset="0"/>
              <a:cs typeface="Times New Roman" pitchFamily="18" charset="0"/>
            </a:endParaRPr>
          </a:p>
          <a:p>
            <a:pPr marL="4763" indent="355600" algn="just">
              <a:buNone/>
            </a:pPr>
            <a:endParaRPr lang="uk-UA" sz="8000" dirty="0" smtClean="0">
              <a:latin typeface="Times New Roman" pitchFamily="18" charset="0"/>
              <a:cs typeface="Times New Roman" pitchFamily="18" charset="0"/>
            </a:endParaRPr>
          </a:p>
          <a:p>
            <a:pPr marL="4763" indent="355600" algn="just">
              <a:buNone/>
            </a:pPr>
            <a:r>
              <a:rPr lang="uk-UA" sz="8000" dirty="0" smtClean="0">
                <a:latin typeface="Times New Roman" pitchFamily="18" charset="0"/>
                <a:cs typeface="Times New Roman" pitchFamily="18" charset="0"/>
              </a:rPr>
              <a:t>Форми і розміри позадоговірної відповідальності визначаються тільки законом, а договірної – як законом, так і умовами договору. </a:t>
            </a:r>
          </a:p>
          <a:p>
            <a:pPr marL="4763" indent="355600" algn="just">
              <a:buNone/>
            </a:pP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r>
              <a:rPr lang="ru-RU" dirty="0" smtClean="0"/>
              <a:t/>
            </a:r>
            <a:br>
              <a:rPr lang="ru-RU" dirty="0" smtClean="0"/>
            </a:b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uk-UA" dirty="0">
              <a:latin typeface="Times New Roman" pitchFamily="18" charset="0"/>
              <a:cs typeface="Times New Roman" pitchFamily="18" charset="0"/>
            </a:endParaRPr>
          </a:p>
        </p:txBody>
      </p:sp>
      <p:sp>
        <p:nvSpPr>
          <p:cNvPr id="2" name="Заголовок 1"/>
          <p:cNvSpPr>
            <a:spLocks noGrp="1"/>
          </p:cNvSpPr>
          <p:nvPr>
            <p:ph type="title"/>
          </p:nvPr>
        </p:nvSpPr>
        <p:spPr>
          <a:xfrm>
            <a:off x="251520" y="332656"/>
            <a:ext cx="8740080" cy="1080120"/>
          </a:xfrm>
        </p:spPr>
        <p:txBody>
          <a:bodyPr>
            <a:normAutofit fontScale="90000"/>
          </a:bodyPr>
          <a:lstStyle/>
          <a:p>
            <a:r>
              <a:rPr lang="uk-UA" sz="2700" b="1" i="1" dirty="0" smtClean="0">
                <a:latin typeface="Comic Sans MS" pitchFamily="66" charset="0"/>
                <a:cs typeface="Times New Roman" pitchFamily="18" charset="0"/>
              </a:rPr>
              <a:t>4.2 </a:t>
            </a:r>
            <a:r>
              <a:rPr lang="uk-UA" sz="2700" b="1" i="1" cap="none" dirty="0" smtClean="0">
                <a:latin typeface="Comic Sans MS" pitchFamily="66" charset="0"/>
                <a:cs typeface="Times New Roman" pitchFamily="18" charset="0"/>
              </a:rPr>
              <a:t>Поняття і види юридичної відповідальності облікового персоналу підприємства </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268760"/>
            <a:ext cx="8686800" cy="5256584"/>
          </a:xfrm>
        </p:spPr>
        <p:txBody>
          <a:bodyPr>
            <a:normAutofit fontScale="85000" lnSpcReduction="10000"/>
          </a:bodyPr>
          <a:lstStyle/>
          <a:p>
            <a:pPr marL="0" indent="360363" algn="just">
              <a:buNone/>
            </a:pPr>
            <a:r>
              <a:rPr lang="uk-UA" sz="1800" dirty="0" smtClean="0">
                <a:latin typeface="Times New Roman" pitchFamily="18" charset="0"/>
                <a:cs typeface="Times New Roman" pitchFamily="18" charset="0"/>
              </a:rPr>
              <a:t>За порушення трудової дисципліни </a:t>
            </a:r>
            <a:r>
              <a:rPr lang="uk-UA" sz="1800" b="1" i="1" dirty="0" smtClean="0">
                <a:latin typeface="Times New Roman" pitchFamily="18" charset="0"/>
                <a:cs typeface="Times New Roman" pitchFamily="18" charset="0"/>
              </a:rPr>
              <a:t>Кодексом законів про працю України</a:t>
            </a:r>
            <a:r>
              <a:rPr lang="uk-UA" sz="1800" dirty="0" smtClean="0">
                <a:latin typeface="Times New Roman" pitchFamily="18" charset="0"/>
                <a:cs typeface="Times New Roman" pitchFamily="18" charset="0"/>
              </a:rPr>
              <a:t> </a:t>
            </a:r>
            <a:r>
              <a:rPr lang="uk-UA" sz="1800" b="1" i="1" dirty="0" smtClean="0">
                <a:latin typeface="Times New Roman" pitchFamily="18" charset="0"/>
                <a:cs typeface="Times New Roman" pitchFamily="18" charset="0"/>
              </a:rPr>
              <a:t>від 10.12.1971 р. </a:t>
            </a:r>
            <a:r>
              <a:rPr lang="uk-UA" sz="1800" dirty="0" smtClean="0">
                <a:latin typeface="Times New Roman" pitchFamily="18" charset="0"/>
                <a:cs typeface="Times New Roman" pitchFamily="18" charset="0"/>
              </a:rPr>
              <a:t>(далі - </a:t>
            </a:r>
            <a:r>
              <a:rPr lang="uk-UA" sz="1800" dirty="0" err="1" smtClean="0">
                <a:latin typeface="Times New Roman" pitchFamily="18" charset="0"/>
                <a:cs typeface="Times New Roman" pitchFamily="18" charset="0"/>
              </a:rPr>
              <a:t>КЗпПУ</a:t>
            </a:r>
            <a:r>
              <a:rPr lang="uk-UA" sz="1800" dirty="0" smtClean="0">
                <a:latin typeface="Times New Roman" pitchFamily="18" charset="0"/>
                <a:cs typeface="Times New Roman" pitchFamily="18" charset="0"/>
              </a:rPr>
              <a:t>) передбачається </a:t>
            </a:r>
            <a:r>
              <a:rPr lang="uk-UA" sz="1800" b="1" dirty="0" smtClean="0">
                <a:latin typeface="Times New Roman" pitchFamily="18" charset="0"/>
                <a:cs typeface="Times New Roman" pitchFamily="18" charset="0"/>
              </a:rPr>
              <a:t>дисциплінарна відповідальність</a:t>
            </a:r>
            <a:r>
              <a:rPr lang="uk-UA" sz="1800" dirty="0" smtClean="0">
                <a:latin typeface="Times New Roman" pitchFamily="18" charset="0"/>
                <a:cs typeface="Times New Roman" pitchFamily="18" charset="0"/>
              </a:rPr>
              <a:t>. Відповідно до </a:t>
            </a:r>
            <a:r>
              <a:rPr lang="uk-UA" sz="1800" b="1" i="1" dirty="0" smtClean="0">
                <a:latin typeface="Times New Roman" pitchFamily="18" charset="0"/>
                <a:cs typeface="Times New Roman" pitchFamily="18" charset="0"/>
              </a:rPr>
              <a:t>ст. 147 </a:t>
            </a:r>
            <a:r>
              <a:rPr lang="uk-UA" sz="1800" b="1" i="1" dirty="0" err="1" smtClean="0">
                <a:latin typeface="Times New Roman" pitchFamily="18" charset="0"/>
                <a:cs typeface="Times New Roman" pitchFamily="18" charset="0"/>
              </a:rPr>
              <a:t>КЗпПУ</a:t>
            </a:r>
            <a:r>
              <a:rPr lang="uk-UA" sz="1800" dirty="0" smtClean="0">
                <a:latin typeface="Times New Roman" pitchFamily="18" charset="0"/>
                <a:cs typeface="Times New Roman" pitchFamily="18" charset="0"/>
              </a:rPr>
              <a:t> за </a:t>
            </a:r>
            <a:r>
              <a:rPr lang="uk-UA" sz="1800" b="1" dirty="0" smtClean="0">
                <a:latin typeface="Times New Roman" pitchFamily="18" charset="0"/>
                <a:cs typeface="Times New Roman" pitchFamily="18" charset="0"/>
              </a:rPr>
              <a:t>порушення трудової дисципліни</a:t>
            </a:r>
            <a:r>
              <a:rPr lang="uk-UA" sz="1800" dirty="0" smtClean="0">
                <a:latin typeface="Times New Roman" pitchFamily="18" charset="0"/>
                <a:cs typeface="Times New Roman" pitchFamily="18" charset="0"/>
              </a:rPr>
              <a:t>  працівнику, в тому числі бухгалтеру можуть </a:t>
            </a:r>
            <a:r>
              <a:rPr lang="uk-UA" sz="1800" b="1" dirty="0" smtClean="0">
                <a:latin typeface="Times New Roman" pitchFamily="18" charset="0"/>
                <a:cs typeface="Times New Roman" pitchFamily="18" charset="0"/>
              </a:rPr>
              <a:t>оголосити догану</a:t>
            </a:r>
            <a:r>
              <a:rPr lang="uk-UA" sz="1800" dirty="0" smtClean="0">
                <a:latin typeface="Times New Roman" pitchFamily="18" charset="0"/>
                <a:cs typeface="Times New Roman" pitchFamily="18" charset="0"/>
              </a:rPr>
              <a:t> або </a:t>
            </a:r>
            <a:r>
              <a:rPr lang="uk-UA" sz="1800" b="1" dirty="0" smtClean="0">
                <a:latin typeface="Times New Roman" pitchFamily="18" charset="0"/>
                <a:cs typeface="Times New Roman" pitchFamily="18" charset="0"/>
              </a:rPr>
              <a:t>звільнити</a:t>
            </a:r>
            <a:r>
              <a:rPr lang="uk-UA" sz="1800" dirty="0" smtClean="0">
                <a:latin typeface="Times New Roman" pitchFamily="18" charset="0"/>
                <a:cs typeface="Times New Roman" pitchFamily="18" charset="0"/>
              </a:rPr>
              <a:t>.</a:t>
            </a:r>
          </a:p>
          <a:p>
            <a:pPr marL="0" indent="360363" algn="just">
              <a:buNone/>
            </a:pPr>
            <a:r>
              <a:rPr lang="uk-UA" sz="1800" dirty="0" smtClean="0">
                <a:latin typeface="Times New Roman" pitchFamily="18" charset="0"/>
                <a:cs typeface="Times New Roman" pitchFamily="18" charset="0"/>
              </a:rPr>
              <a:t>Як </a:t>
            </a:r>
            <a:r>
              <a:rPr lang="uk-UA" sz="1800" b="1" dirty="0" smtClean="0">
                <a:latin typeface="Times New Roman" pitchFamily="18" charset="0"/>
                <a:cs typeface="Times New Roman" pitchFamily="18" charset="0"/>
              </a:rPr>
              <a:t>дисциплінарне стягнення</a:t>
            </a:r>
            <a:r>
              <a:rPr lang="uk-UA" sz="1800" dirty="0" smtClean="0">
                <a:latin typeface="Times New Roman" pitchFamily="18" charset="0"/>
                <a:cs typeface="Times New Roman" pitchFamily="18" charset="0"/>
              </a:rPr>
              <a:t>, на підставі </a:t>
            </a:r>
            <a:r>
              <a:rPr lang="uk-UA" sz="1800" b="1" i="1" dirty="0" smtClean="0">
                <a:latin typeface="Times New Roman" pitchFamily="18" charset="0"/>
                <a:cs typeface="Times New Roman" pitchFamily="18" charset="0"/>
              </a:rPr>
              <a:t>п. 3, 4, 7, 8 ст. 40 та п. 1 ст. 41 </a:t>
            </a:r>
            <a:r>
              <a:rPr lang="uk-UA" sz="1800" b="1" i="1" dirty="0" err="1" smtClean="0">
                <a:latin typeface="Times New Roman" pitchFamily="18" charset="0"/>
                <a:cs typeface="Times New Roman" pitchFamily="18" charset="0"/>
              </a:rPr>
              <a:t>КЗпПУ</a:t>
            </a:r>
            <a:r>
              <a:rPr lang="uk-UA" sz="1800" dirty="0" smtClean="0">
                <a:latin typeface="Times New Roman" pitchFamily="18" charset="0"/>
                <a:cs typeface="Times New Roman" pitchFamily="18" charset="0"/>
              </a:rPr>
              <a:t>, розглядається </a:t>
            </a:r>
            <a:r>
              <a:rPr lang="uk-UA" sz="1800" b="1" dirty="0" smtClean="0">
                <a:latin typeface="Times New Roman" pitchFamily="18" charset="0"/>
                <a:cs typeface="Times New Roman" pitchFamily="18" charset="0"/>
              </a:rPr>
              <a:t>звільнення </a:t>
            </a:r>
            <a:r>
              <a:rPr lang="uk-UA" sz="1800" dirty="0" smtClean="0">
                <a:latin typeface="Times New Roman" pitchFamily="18" charset="0"/>
                <a:cs typeface="Times New Roman" pitchFamily="18" charset="0"/>
              </a:rPr>
              <a:t>з підстав: </a:t>
            </a:r>
          </a:p>
          <a:p>
            <a:pPr marL="0" indent="360363" algn="just"/>
            <a:r>
              <a:rPr lang="uk-UA" sz="1800" dirty="0" smtClean="0">
                <a:latin typeface="Times New Roman" pitchFamily="18" charset="0"/>
                <a:cs typeface="Times New Roman" pitchFamily="18" charset="0"/>
              </a:rPr>
              <a:t>систематичного невиконання працівником без поважних причин обов'язків, покладених на нього трудовим договором або правилами внутрішнього трудового розпорядку, якщо до працівника раніше застосовувалися заходи дисциплінарного чи громадського стягнення;</a:t>
            </a:r>
          </a:p>
          <a:p>
            <a:pPr marL="0" indent="360363" algn="just"/>
            <a:r>
              <a:rPr lang="uk-UA" sz="1800" dirty="0" smtClean="0">
                <a:latin typeface="Times New Roman" pitchFamily="18" charset="0"/>
                <a:cs typeface="Times New Roman" pitchFamily="18" charset="0"/>
              </a:rPr>
              <a:t>прогулу (в тому числі відсутності на роботі більше трьох годин протягом робочого дня) без поважних причин;</a:t>
            </a:r>
          </a:p>
          <a:p>
            <a:pPr marL="0" indent="360363" algn="just"/>
            <a:r>
              <a:rPr lang="uk-UA" sz="1800" dirty="0" smtClean="0">
                <a:latin typeface="Times New Roman" pitchFamily="18" charset="0"/>
                <a:cs typeface="Times New Roman" pitchFamily="18" charset="0"/>
              </a:rPr>
              <a:t>появи на роботі в нетверезому стані, у стані наркотичного або токсичного сп'яніння;</a:t>
            </a:r>
          </a:p>
          <a:p>
            <a:pPr marL="0" indent="360363" algn="just"/>
            <a:r>
              <a:rPr lang="uk-UA" sz="1800" dirty="0" smtClean="0">
                <a:latin typeface="Times New Roman" pitchFamily="18" charset="0"/>
                <a:cs typeface="Times New Roman" pitchFamily="18" charset="0"/>
              </a:rPr>
              <a:t>вчинення за місцем роботи розкрадання (в тому числі дрібного) майна власника, встановленого вироком суду, що набрав законної сили, чи постановою органу, до компетенції якого входить накладення адміністративного стягнення або застосування заходів громадського впливу;</a:t>
            </a:r>
          </a:p>
          <a:p>
            <a:pPr marL="0" indent="360363" algn="just"/>
            <a:r>
              <a:rPr lang="uk-UA" sz="1800" dirty="0" smtClean="0">
                <a:latin typeface="Times New Roman" pitchFamily="18" charset="0"/>
                <a:cs typeface="Times New Roman" pitchFamily="18" charset="0"/>
              </a:rPr>
              <a:t>одноразового грубого порушення трудових обов'язків керівником підприємства, установи, організації всіх форм власності (філіалу, представництва, відділення та іншого відокремленого підрозділу), його заступниками, головним бухгалтером підприємства, установи, організації всіх форм власності, його заступниками, а також службовими особами митних органів, державних податкових інспекцій, яким присвоєно персональні звання, і службовими особами державної контрольно-ревізійної служби та органів державного контролю за цінами.</a:t>
            </a:r>
          </a:p>
        </p:txBody>
      </p:sp>
      <p:sp>
        <p:nvSpPr>
          <p:cNvPr id="2" name="Заголовок 1"/>
          <p:cNvSpPr>
            <a:spLocks noGrp="1"/>
          </p:cNvSpPr>
          <p:nvPr>
            <p:ph type="title"/>
          </p:nvPr>
        </p:nvSpPr>
        <p:spPr>
          <a:xfrm>
            <a:off x="467544" y="260648"/>
            <a:ext cx="8229600" cy="894928"/>
          </a:xfrm>
        </p:spPr>
        <p:txBody>
          <a:bodyPr>
            <a:normAutofit/>
          </a:bodyPr>
          <a:lstStyle/>
          <a:p>
            <a:r>
              <a:rPr lang="uk-UA" sz="3600" cap="none" dirty="0" smtClean="0">
                <a:latin typeface="Comic Sans MS" pitchFamily="66" charset="0"/>
                <a:cs typeface="Times New Roman" pitchFamily="18" charset="0"/>
              </a:rPr>
              <a:t>4.2.1 Дисциплінарна відповідальність </a:t>
            </a:r>
            <a:endParaRPr lang="ru-RU" sz="36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268760"/>
            <a:ext cx="8686800" cy="5256584"/>
          </a:xfrm>
        </p:spPr>
        <p:txBody>
          <a:bodyPr>
            <a:normAutofit fontScale="92500"/>
          </a:bodyPr>
          <a:lstStyle/>
          <a:p>
            <a:pPr marL="0" indent="376238" algn="just"/>
            <a:r>
              <a:rPr lang="uk-UA" sz="2400" dirty="0" smtClean="0">
                <a:latin typeface="Times New Roman" pitchFamily="18" charset="0"/>
                <a:cs typeface="Times New Roman" pitchFamily="18" charset="0"/>
              </a:rPr>
              <a:t>Як передбачено </a:t>
            </a:r>
            <a:r>
              <a:rPr lang="uk-UA" sz="2400" b="1" i="1" dirty="0" smtClean="0">
                <a:latin typeface="Times New Roman" pitchFamily="18" charset="0"/>
                <a:cs typeface="Times New Roman" pitchFamily="18" charset="0"/>
              </a:rPr>
              <a:t>п. 23 постанови Пленуму Верховного Суду України </a:t>
            </a:r>
            <a:r>
              <a:rPr lang="uk-UA" sz="2400" b="1" i="1" dirty="0" err="1" smtClean="0">
                <a:latin typeface="Times New Roman" pitchFamily="18" charset="0"/>
                <a:cs typeface="Times New Roman" pitchFamily="18" charset="0"/>
              </a:rPr>
              <a:t>“Про</a:t>
            </a:r>
            <a:r>
              <a:rPr lang="uk-UA" sz="2400" b="1" i="1" dirty="0" smtClean="0">
                <a:latin typeface="Times New Roman" pitchFamily="18" charset="0"/>
                <a:cs typeface="Times New Roman" pitchFamily="18" charset="0"/>
              </a:rPr>
              <a:t> практику розгляду судами трудових </a:t>
            </a:r>
            <a:r>
              <a:rPr lang="uk-UA" sz="2400" b="1" i="1" dirty="0" err="1" smtClean="0">
                <a:latin typeface="Times New Roman" pitchFamily="18" charset="0"/>
                <a:cs typeface="Times New Roman" pitchFamily="18" charset="0"/>
              </a:rPr>
              <a:t>спорів”</a:t>
            </a:r>
            <a:r>
              <a:rPr lang="uk-UA" sz="2400" b="1" i="1" dirty="0" smtClean="0">
                <a:latin typeface="Times New Roman" pitchFamily="18" charset="0"/>
                <a:cs typeface="Times New Roman" pitchFamily="18" charset="0"/>
              </a:rPr>
              <a:t> від 06.11.1992 р. № 9</a:t>
            </a:r>
            <a:r>
              <a:rPr lang="uk-UA" sz="2400" dirty="0" smtClean="0">
                <a:latin typeface="Times New Roman" pitchFamily="18" charset="0"/>
                <a:cs typeface="Times New Roman" pitchFamily="18" charset="0"/>
              </a:rPr>
              <a:t>, </a:t>
            </a:r>
            <a:r>
              <a:rPr lang="uk-UA" sz="2400" u="sng" dirty="0" smtClean="0">
                <a:latin typeface="Times New Roman" pitchFamily="18" charset="0"/>
                <a:cs typeface="Times New Roman" pitchFamily="18" charset="0"/>
              </a:rPr>
              <a:t>за систематичне невиконання працівником без поважних причин обов'язків, покладених на нього трудовим договором або правилами внутрішнього трудового розпорядку, він може бути звільнений лише за проступок, вчинений після застосування до нього дисциплінарного або громадського стягнення за невиконання без поважних причин покладених на нього обов'язків.</a:t>
            </a:r>
            <a:endParaRPr lang="uk-UA" sz="2400" dirty="0" smtClean="0">
              <a:latin typeface="Times New Roman" pitchFamily="18" charset="0"/>
              <a:cs typeface="Times New Roman" pitchFamily="18" charset="0"/>
            </a:endParaRPr>
          </a:p>
          <a:p>
            <a:pPr marL="0" indent="376238" algn="just"/>
            <a:r>
              <a:rPr lang="uk-UA" sz="2400" dirty="0" smtClean="0">
                <a:latin typeface="Times New Roman" pitchFamily="18" charset="0"/>
                <a:cs typeface="Times New Roman" pitchFamily="18" charset="0"/>
              </a:rPr>
              <a:t>Тобто, якщо бухгалтер порушив трудову дисципліну, за що йому було винесено догану, але протягом року більше не порушував її, вважається, що він не притягався до дисциплінарної відповідальності. Якщо ж після накладання дисциплінарного стягнення рік не минув і бухгалтер знову порушив трудову дисципліну, то </a:t>
            </a:r>
            <a:r>
              <a:rPr lang="uk-UA" sz="2400" b="1" dirty="0" smtClean="0">
                <a:latin typeface="Times New Roman" pitchFamily="18" charset="0"/>
                <a:cs typeface="Times New Roman" pitchFamily="18" charset="0"/>
              </a:rPr>
              <a:t>керівник має право звільнити</a:t>
            </a:r>
            <a:r>
              <a:rPr lang="uk-UA" sz="2400" dirty="0" smtClean="0">
                <a:latin typeface="Times New Roman" pitchFamily="18" charset="0"/>
                <a:cs typeface="Times New Roman" pitchFamily="18" charset="0"/>
              </a:rPr>
              <a:t> його на підставі </a:t>
            </a:r>
            <a:r>
              <a:rPr lang="uk-UA" sz="2400" b="1" i="1" dirty="0" smtClean="0">
                <a:latin typeface="Times New Roman" pitchFamily="18" charset="0"/>
                <a:cs typeface="Times New Roman" pitchFamily="18" charset="0"/>
              </a:rPr>
              <a:t>п. 3 ст. 40 </a:t>
            </a:r>
            <a:r>
              <a:rPr lang="uk-UA" sz="2400" b="1" i="1" dirty="0" err="1" smtClean="0">
                <a:latin typeface="Times New Roman" pitchFamily="18" charset="0"/>
                <a:cs typeface="Times New Roman" pitchFamily="18" charset="0"/>
              </a:rPr>
              <a:t>КЗпПУ</a:t>
            </a:r>
            <a:r>
              <a:rPr lang="uk-UA" sz="2400" dirty="0" smtClean="0">
                <a:latin typeface="Times New Roman" pitchFamily="18" charset="0"/>
                <a:cs typeface="Times New Roman" pitchFamily="18" charset="0"/>
              </a:rPr>
              <a:t>.</a:t>
            </a:r>
          </a:p>
        </p:txBody>
      </p:sp>
      <p:sp>
        <p:nvSpPr>
          <p:cNvPr id="2" name="Заголовок 1"/>
          <p:cNvSpPr>
            <a:spLocks noGrp="1"/>
          </p:cNvSpPr>
          <p:nvPr>
            <p:ph type="title"/>
          </p:nvPr>
        </p:nvSpPr>
        <p:spPr/>
        <p:txBody>
          <a:bodyPr>
            <a:normAutofit fontScale="90000"/>
          </a:bodyPr>
          <a:lstStyle/>
          <a:p>
            <a:r>
              <a:rPr lang="uk-UA" cap="none" dirty="0" smtClean="0">
                <a:latin typeface="Comic Sans MS" pitchFamily="66" charset="0"/>
                <a:cs typeface="Times New Roman" pitchFamily="18" charset="0"/>
              </a:rPr>
              <a:t>4.2.1 Дисциплінарна відповідальність </a:t>
            </a:r>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554162"/>
            <a:ext cx="8686800" cy="4971182"/>
          </a:xfrm>
        </p:spPr>
        <p:txBody>
          <a:bodyPr>
            <a:normAutofit fontScale="47500" lnSpcReduction="20000"/>
          </a:bodyPr>
          <a:lstStyle/>
          <a:p>
            <a:pPr marL="0" indent="376238" algn="just"/>
            <a:r>
              <a:rPr lang="uk-UA" sz="4400" b="1" dirty="0" smtClean="0">
                <a:latin typeface="Times New Roman" pitchFamily="18" charset="0"/>
                <a:cs typeface="Times New Roman" pitchFamily="18" charset="0"/>
              </a:rPr>
              <a:t>Головний бухгалтер не є матеріально відповідальною особою</a:t>
            </a:r>
            <a:r>
              <a:rPr lang="uk-UA" sz="4400" dirty="0" smtClean="0">
                <a:latin typeface="Times New Roman" pitchFamily="18" charset="0"/>
                <a:cs typeface="Times New Roman" pitchFamily="18" charset="0"/>
              </a:rPr>
              <a:t>, оскільки його посада не передбачає виконання робіт безпосередньо пов’язаних зі зберіганням, обробленням, продажем (відпуском), перевезенням чи застосуванням у процесі виробництва переданих йому цінностей. Але, </a:t>
            </a:r>
            <a:r>
              <a:rPr lang="uk-UA" sz="4400" b="1" dirty="0" smtClean="0">
                <a:latin typeface="Times New Roman" pitchFamily="18" charset="0"/>
                <a:cs typeface="Times New Roman" pitchFamily="18" charset="0"/>
              </a:rPr>
              <a:t>якщо головний бухгалтер виконує функції касира, то з ним обов’язково укладається договір про повну матеріальну відповідальність. </a:t>
            </a:r>
            <a:r>
              <a:rPr lang="uk-UA" sz="4400" dirty="0" smtClean="0">
                <a:latin typeface="Times New Roman" pitchFamily="18" charset="0"/>
                <a:cs typeface="Times New Roman" pitchFamily="18" charset="0"/>
              </a:rPr>
              <a:t> </a:t>
            </a:r>
          </a:p>
          <a:p>
            <a:pPr marL="0" indent="376238" algn="just"/>
            <a:r>
              <a:rPr lang="uk-UA" sz="4400" dirty="0" smtClean="0">
                <a:latin typeface="Times New Roman" pitchFamily="18" charset="0"/>
                <a:cs typeface="Times New Roman" pitchFamily="18" charset="0"/>
              </a:rPr>
              <a:t>Бухгалтер не несе матеріальної відповідальності, але до нього можна застосувати </a:t>
            </a:r>
            <a:r>
              <a:rPr lang="uk-UA" sz="4400" b="1" dirty="0" smtClean="0">
                <a:latin typeface="Times New Roman" pitchFamily="18" charset="0"/>
                <a:cs typeface="Times New Roman" pitchFamily="18" charset="0"/>
              </a:rPr>
              <a:t>відповідальність у межах середньо місячного заробітку</a:t>
            </a:r>
            <a:r>
              <a:rPr lang="uk-UA" sz="4400" dirty="0" smtClean="0">
                <a:latin typeface="Times New Roman" pitchFamily="18" charset="0"/>
                <a:cs typeface="Times New Roman" pitchFamily="18" charset="0"/>
              </a:rPr>
              <a:t>.  Відповідно до </a:t>
            </a:r>
            <a:r>
              <a:rPr lang="uk-UA" sz="4400" b="1" i="1" dirty="0" smtClean="0">
                <a:latin typeface="Times New Roman" pitchFamily="18" charset="0"/>
                <a:cs typeface="Times New Roman" pitchFamily="18" charset="0"/>
              </a:rPr>
              <a:t>ст. 132 </a:t>
            </a:r>
            <a:r>
              <a:rPr lang="uk-UA" sz="4400" b="1" i="1" dirty="0" err="1" smtClean="0">
                <a:latin typeface="Times New Roman" pitchFamily="18" charset="0"/>
                <a:cs typeface="Times New Roman" pitchFamily="18" charset="0"/>
              </a:rPr>
              <a:t>КЗпПУ</a:t>
            </a:r>
            <a:r>
              <a:rPr lang="uk-UA" sz="4400" dirty="0" smtClean="0">
                <a:latin typeface="Times New Roman" pitchFamily="18" charset="0"/>
                <a:cs typeface="Times New Roman" pitchFamily="18" charset="0"/>
              </a:rPr>
              <a:t> за шкоду, заподіяну підприємству при виконанні трудових обов’язків, працівники, з вини яких заподіяно шкоду, </a:t>
            </a:r>
            <a:r>
              <a:rPr lang="uk-UA" sz="4400" b="1" dirty="0" smtClean="0">
                <a:latin typeface="Times New Roman" pitchFamily="18" charset="0"/>
                <a:cs typeface="Times New Roman" pitchFamily="18" charset="0"/>
              </a:rPr>
              <a:t>несуть матеріальну відповідальність у розмірі прямої дійсної шкоди, але не більше свого середнього місячного заробітку. </a:t>
            </a:r>
            <a:r>
              <a:rPr lang="uk-UA" sz="4400" dirty="0" smtClean="0">
                <a:latin typeface="Times New Roman" pitchFamily="18" charset="0"/>
                <a:cs typeface="Times New Roman" pitchFamily="18" charset="0"/>
              </a:rPr>
              <a:t> Нагадаємо, що розмір середньомісячного заробітку розраховується відповідно до </a:t>
            </a:r>
            <a:r>
              <a:rPr lang="uk-UA" sz="4400" b="1" i="1" dirty="0" smtClean="0">
                <a:latin typeface="Times New Roman" pitchFamily="18" charset="0"/>
                <a:cs typeface="Times New Roman" pitchFamily="18" charset="0"/>
              </a:rPr>
              <a:t>Порядку обчислення середньої заробітної плати, затвердженого постановою КМУ від 08.02.1995 р. № 100</a:t>
            </a:r>
            <a:r>
              <a:rPr lang="uk-UA" sz="4400" dirty="0" smtClean="0">
                <a:latin typeface="Times New Roman" pitchFamily="18" charset="0"/>
                <a:cs typeface="Times New Roman" pitchFamily="18" charset="0"/>
              </a:rPr>
              <a:t>.</a:t>
            </a:r>
          </a:p>
          <a:p>
            <a:pPr>
              <a:buNone/>
            </a:pPr>
            <a:endParaRPr lang="ru-RU" dirty="0"/>
          </a:p>
        </p:txBody>
      </p:sp>
      <p:sp>
        <p:nvSpPr>
          <p:cNvPr id="2" name="Заголовок 1"/>
          <p:cNvSpPr>
            <a:spLocks noGrp="1"/>
          </p:cNvSpPr>
          <p:nvPr>
            <p:ph type="title"/>
          </p:nvPr>
        </p:nvSpPr>
        <p:spPr/>
        <p:txBody>
          <a:bodyPr>
            <a:noAutofit/>
          </a:bodyPr>
          <a:lstStyle/>
          <a:p>
            <a:r>
              <a:rPr lang="uk-UA" dirty="0" smtClean="0">
                <a:latin typeface="Comic Sans MS" pitchFamily="66" charset="0"/>
                <a:cs typeface="Times New Roman" pitchFamily="18" charset="0"/>
              </a:rPr>
              <a:t>4.2.2 </a:t>
            </a:r>
            <a:r>
              <a:rPr lang="uk-UA" cap="none" dirty="0" smtClean="0">
                <a:latin typeface="Comic Sans MS" pitchFamily="66" charset="0"/>
                <a:cs typeface="Times New Roman" pitchFamily="18" charset="0"/>
              </a:rPr>
              <a:t>Матеріальна відповідальність</a:t>
            </a:r>
            <a:endParaRPr lang="ru-RU" dirty="0">
              <a:latin typeface="Comic Sans MS" pitchFamily="66"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554162"/>
            <a:ext cx="8686800" cy="4971182"/>
          </a:xfrm>
        </p:spPr>
        <p:txBody>
          <a:bodyPr>
            <a:normAutofit/>
          </a:bodyPr>
          <a:lstStyle/>
          <a:p>
            <a:pPr marL="0" indent="360363" algn="just">
              <a:buNone/>
            </a:pPr>
            <a:r>
              <a:rPr lang="uk-UA" dirty="0" smtClean="0">
                <a:latin typeface="Times New Roman" pitchFamily="18" charset="0"/>
                <a:cs typeface="Times New Roman" pitchFamily="18" charset="0"/>
              </a:rPr>
              <a:t>Пункт </a:t>
            </a:r>
            <a:r>
              <a:rPr lang="uk-UA" b="1" i="1" dirty="0" smtClean="0">
                <a:latin typeface="Times New Roman" pitchFamily="18" charset="0"/>
                <a:cs typeface="Times New Roman" pitchFamily="18" charset="0"/>
              </a:rPr>
              <a:t>2 ст. 133 </a:t>
            </a:r>
            <a:r>
              <a:rPr lang="uk-UA" b="1" i="1" dirty="0" err="1" smtClean="0">
                <a:latin typeface="Times New Roman" pitchFamily="18" charset="0"/>
                <a:cs typeface="Times New Roman" pitchFamily="18" charset="0"/>
              </a:rPr>
              <a:t>КЗпПУ</a:t>
            </a:r>
            <a:r>
              <a:rPr lang="uk-UA" dirty="0" smtClean="0">
                <a:latin typeface="Times New Roman" pitchFamily="18" charset="0"/>
                <a:cs typeface="Times New Roman" pitchFamily="18" charset="0"/>
              </a:rPr>
              <a:t> передбачає також </a:t>
            </a:r>
            <a:r>
              <a:rPr lang="uk-UA" b="1" dirty="0" smtClean="0">
                <a:latin typeface="Times New Roman" pitchFamily="18" charset="0"/>
                <a:cs typeface="Times New Roman" pitchFamily="18" charset="0"/>
              </a:rPr>
              <a:t>обмежену матеріальну відповідальність</a:t>
            </a:r>
            <a:r>
              <a:rPr lang="uk-UA" dirty="0" smtClean="0">
                <a:latin typeface="Times New Roman" pitchFamily="18" charset="0"/>
                <a:cs typeface="Times New Roman" pitchFamily="18" charset="0"/>
              </a:rPr>
              <a:t>, яку несуть керівники структурних підрозділів, до яких відносяться і </a:t>
            </a:r>
            <a:r>
              <a:rPr lang="uk-UA" u="sng" dirty="0" smtClean="0">
                <a:latin typeface="Times New Roman" pitchFamily="18" charset="0"/>
                <a:cs typeface="Times New Roman" pitchFamily="18" charset="0"/>
              </a:rPr>
              <a:t>головні бухгалтери</a:t>
            </a:r>
            <a:r>
              <a:rPr lang="uk-UA" dirty="0" smtClean="0">
                <a:latin typeface="Times New Roman" pitchFamily="18" charset="0"/>
                <a:cs typeface="Times New Roman" pitchFamily="18" charset="0"/>
              </a:rPr>
              <a:t>, та їх заступники за шкоду заподіяну:</a:t>
            </a:r>
          </a:p>
          <a:p>
            <a:pPr marL="0" indent="360363" algn="just">
              <a:buFont typeface="Wingdings" pitchFamily="2" charset="2"/>
              <a:buChar char="v"/>
            </a:pPr>
            <a:r>
              <a:rPr lang="uk-UA" dirty="0" smtClean="0">
                <a:latin typeface="Times New Roman" pitchFamily="18" charset="0"/>
                <a:cs typeface="Times New Roman" pitchFamily="18" charset="0"/>
              </a:rPr>
              <a:t>зайвими (необґрунтованими) грошовими виплатами;</a:t>
            </a:r>
          </a:p>
          <a:p>
            <a:pPr marL="0" indent="360363" algn="just">
              <a:buFont typeface="Wingdings" pitchFamily="2" charset="2"/>
              <a:buChar char="v"/>
            </a:pPr>
            <a:r>
              <a:rPr lang="uk-UA" dirty="0" smtClean="0">
                <a:latin typeface="Times New Roman" pitchFamily="18" charset="0"/>
                <a:cs typeface="Times New Roman" pitchFamily="18" charset="0"/>
              </a:rPr>
              <a:t>неправильною постановкою обліку і зберіганням матеріальних чи грошових цінностей;</a:t>
            </a:r>
          </a:p>
          <a:p>
            <a:pPr marL="0" indent="360363" algn="just">
              <a:buFont typeface="Wingdings" pitchFamily="2" charset="2"/>
              <a:buChar char="v"/>
            </a:pPr>
            <a:r>
              <a:rPr lang="uk-UA" dirty="0" smtClean="0">
                <a:latin typeface="Times New Roman" pitchFamily="18" charset="0"/>
                <a:cs typeface="Times New Roman" pitchFamily="18" charset="0"/>
              </a:rPr>
              <a:t>невжиттям необхідних заходів до запобігання простоям, випуску недоброякісної продукції, розкраданню, знищенню і зіпсуттю матеріальних чи грошових цінностей.</a:t>
            </a:r>
          </a:p>
        </p:txBody>
      </p:sp>
      <p:sp>
        <p:nvSpPr>
          <p:cNvPr id="2" name="Заголовок 1"/>
          <p:cNvSpPr>
            <a:spLocks noGrp="1"/>
          </p:cNvSpPr>
          <p:nvPr>
            <p:ph type="title"/>
          </p:nvPr>
        </p:nvSpPr>
        <p:spPr/>
        <p:txBody>
          <a:bodyPr>
            <a:noAutofit/>
          </a:bodyPr>
          <a:lstStyle/>
          <a:p>
            <a:r>
              <a:rPr lang="uk-UA" dirty="0" smtClean="0">
                <a:latin typeface="Comic Sans MS" pitchFamily="66" charset="0"/>
                <a:cs typeface="Times New Roman" pitchFamily="18" charset="0"/>
              </a:rPr>
              <a:t>4.2.2 </a:t>
            </a:r>
            <a:r>
              <a:rPr lang="uk-UA" cap="none" dirty="0" smtClean="0">
                <a:latin typeface="Comic Sans MS" pitchFamily="66" charset="0"/>
                <a:cs typeface="Times New Roman" pitchFamily="18" charset="0"/>
              </a:rPr>
              <a:t>Матеріальна відповідальність</a:t>
            </a:r>
            <a:endParaRPr lang="ru-RU" dirty="0">
              <a:latin typeface="Comic Sans MS" pitchFamily="66"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554162"/>
            <a:ext cx="8686800" cy="4971182"/>
          </a:xfrm>
        </p:spPr>
        <p:txBody>
          <a:bodyPr>
            <a:normAutofit fontScale="92500" lnSpcReduction="20000"/>
          </a:bodyPr>
          <a:lstStyle/>
          <a:p>
            <a:pPr marL="0" indent="376238" algn="just">
              <a:buNone/>
            </a:pPr>
            <a:r>
              <a:rPr lang="uk-UA" dirty="0" smtClean="0">
                <a:latin typeface="Times New Roman" pitchFamily="18" charset="0"/>
                <a:cs typeface="Times New Roman" pitchFamily="18" charset="0"/>
              </a:rPr>
              <a:t>Також, у деяких випадках, передбачених у </a:t>
            </a:r>
            <a:r>
              <a:rPr lang="uk-UA" b="1" i="1" dirty="0" smtClean="0">
                <a:latin typeface="Times New Roman" pitchFamily="18" charset="0"/>
                <a:cs typeface="Times New Roman" pitchFamily="18" charset="0"/>
              </a:rPr>
              <a:t>ст. 134 </a:t>
            </a:r>
            <a:r>
              <a:rPr lang="uk-UA" b="1" i="1" dirty="0" err="1" smtClean="0">
                <a:latin typeface="Times New Roman" pitchFamily="18" charset="0"/>
                <a:cs typeface="Times New Roman" pitchFamily="18" charset="0"/>
              </a:rPr>
              <a:t>КЗпПУ</a:t>
            </a:r>
            <a:r>
              <a:rPr lang="uk-UA" b="1" i="1" dirty="0" smtClean="0">
                <a:latin typeface="Times New Roman" pitchFamily="18" charset="0"/>
                <a:cs typeface="Times New Roman" pitchFamily="18" charset="0"/>
              </a:rPr>
              <a:t>,</a:t>
            </a:r>
            <a:r>
              <a:rPr lang="uk-UA" dirty="0" smtClean="0">
                <a:latin typeface="Times New Roman" pitchFamily="18" charset="0"/>
                <a:cs typeface="Times New Roman" pitchFamily="18" charset="0"/>
              </a:rPr>
              <a:t> бухгалтер може нести </a:t>
            </a:r>
            <a:r>
              <a:rPr lang="uk-UA" b="1" dirty="0" smtClean="0">
                <a:latin typeface="Times New Roman" pitchFamily="18" charset="0"/>
                <a:cs typeface="Times New Roman" pitchFamily="18" charset="0"/>
              </a:rPr>
              <a:t>матеріальну відповідальність у повному розмірі шкоди,</a:t>
            </a:r>
            <a:r>
              <a:rPr lang="uk-UA" dirty="0" smtClean="0">
                <a:latin typeface="Times New Roman" pitchFamily="18" charset="0"/>
                <a:cs typeface="Times New Roman" pitchFamily="18" charset="0"/>
              </a:rPr>
              <a:t> заподіяної підприємству з його вини, коли:</a:t>
            </a:r>
          </a:p>
          <a:p>
            <a:pPr marL="0" indent="376238" algn="just"/>
            <a:r>
              <a:rPr lang="uk-UA" dirty="0" smtClean="0">
                <a:latin typeface="Times New Roman" pitchFamily="18" charset="0"/>
                <a:cs typeface="Times New Roman" pitchFamily="18" charset="0"/>
              </a:rPr>
              <a:t>майно та цінності були одержані за разовою довіреністю або  за іншим разовим документом;</a:t>
            </a:r>
          </a:p>
          <a:p>
            <a:pPr marL="0" indent="376238" algn="just"/>
            <a:r>
              <a:rPr lang="uk-UA" dirty="0" smtClean="0">
                <a:latin typeface="Times New Roman" pitchFamily="18" charset="0"/>
                <a:cs typeface="Times New Roman" pitchFamily="18" charset="0"/>
              </a:rPr>
              <a:t>шкоди завдано діями працівника, які мають ознаки діянь, переслідуваних у кримінальному порядку;</a:t>
            </a:r>
          </a:p>
          <a:p>
            <a:pPr marL="0" indent="376238" algn="just"/>
            <a:r>
              <a:rPr lang="uk-UA" dirty="0" smtClean="0">
                <a:latin typeface="Times New Roman" pitchFamily="18" charset="0"/>
                <a:cs typeface="Times New Roman" pitchFamily="18" charset="0"/>
              </a:rPr>
              <a:t>шкоди завдано працівником, який був у нетверезому стані;</a:t>
            </a:r>
          </a:p>
          <a:p>
            <a:pPr marL="0" indent="376238" algn="just"/>
            <a:r>
              <a:rPr lang="uk-UA" dirty="0" smtClean="0">
                <a:latin typeface="Times New Roman" pitchFamily="18" charset="0"/>
                <a:cs typeface="Times New Roman" pitchFamily="18" charset="0"/>
              </a:rPr>
              <a:t>шкоди завдано нестачею, умисним знищенням або умисним зіпсуттям матеріалів, напівфабрикатів, виробів (продукції), в тому числі при їх виготовленні, а також інструментів, вимірювальних приладів, спецодягу та інших предметів, виданих підприємством працівникові у користування;</a:t>
            </a:r>
          </a:p>
          <a:p>
            <a:pPr marL="0" indent="376238" algn="just"/>
            <a:r>
              <a:rPr lang="uk-UA" dirty="0" smtClean="0">
                <a:latin typeface="Times New Roman" pitchFamily="18" charset="0"/>
                <a:cs typeface="Times New Roman" pitchFamily="18" charset="0"/>
              </a:rPr>
              <a:t>шкоди завдано не при виконанні трудових обов’язків. </a:t>
            </a:r>
          </a:p>
        </p:txBody>
      </p:sp>
      <p:sp>
        <p:nvSpPr>
          <p:cNvPr id="2" name="Заголовок 1"/>
          <p:cNvSpPr>
            <a:spLocks noGrp="1"/>
          </p:cNvSpPr>
          <p:nvPr>
            <p:ph type="title"/>
          </p:nvPr>
        </p:nvSpPr>
        <p:spPr/>
        <p:txBody>
          <a:bodyPr>
            <a:noAutofit/>
          </a:bodyPr>
          <a:lstStyle/>
          <a:p>
            <a:r>
              <a:rPr lang="uk-UA" dirty="0" smtClean="0">
                <a:latin typeface="Comic Sans MS" pitchFamily="66" charset="0"/>
                <a:cs typeface="Times New Roman" pitchFamily="18" charset="0"/>
              </a:rPr>
              <a:t>4.2.2 </a:t>
            </a:r>
            <a:r>
              <a:rPr lang="uk-UA" cap="none" dirty="0" smtClean="0">
                <a:latin typeface="Comic Sans MS" pitchFamily="66" charset="0"/>
                <a:cs typeface="Times New Roman" pitchFamily="18" charset="0"/>
              </a:rPr>
              <a:t>Матеріальна відповідальність</a:t>
            </a:r>
            <a:endParaRPr lang="ru-RU" dirty="0">
              <a:latin typeface="Comic Sans MS" pitchFamily="66"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196752"/>
            <a:ext cx="8686800" cy="4883373"/>
          </a:xfrm>
        </p:spPr>
        <p:txBody>
          <a:bodyPr>
            <a:noAutofit/>
          </a:bodyPr>
          <a:lstStyle/>
          <a:p>
            <a:pPr marL="0" indent="376238" algn="just"/>
            <a:r>
              <a:rPr lang="uk-UA" sz="1800" dirty="0" smtClean="0">
                <a:latin typeface="Times New Roman" pitchFamily="18" charset="0"/>
                <a:cs typeface="Times New Roman" pitchFamily="18" charset="0"/>
              </a:rPr>
              <a:t>Адміністративна відповідальність регламентується </a:t>
            </a:r>
            <a:r>
              <a:rPr lang="uk-UA" sz="1800" b="1" i="1" dirty="0" smtClean="0">
                <a:latin typeface="Times New Roman" pitchFamily="18" charset="0"/>
                <a:cs typeface="Times New Roman" pitchFamily="18" charset="0"/>
              </a:rPr>
              <a:t>Кодексом України про адміністративні правопорушення від 07.12.1984 р. № 8073-Х (далі - </a:t>
            </a:r>
            <a:r>
              <a:rPr lang="uk-UA" sz="1800" b="1" i="1" dirty="0" err="1" smtClean="0">
                <a:latin typeface="Times New Roman" pitchFamily="18" charset="0"/>
                <a:cs typeface="Times New Roman" pitchFamily="18" charset="0"/>
              </a:rPr>
              <a:t>КУпАП</a:t>
            </a:r>
            <a:r>
              <a:rPr lang="uk-UA" sz="1800" b="1" i="1" dirty="0" smtClean="0">
                <a:latin typeface="Times New Roman" pitchFamily="18" charset="0"/>
                <a:cs typeface="Times New Roman" pitchFamily="18" charset="0"/>
              </a:rPr>
              <a:t>).</a:t>
            </a:r>
            <a:r>
              <a:rPr lang="uk-UA" sz="1800" dirty="0" smtClean="0">
                <a:latin typeface="Times New Roman" pitchFamily="18" charset="0"/>
                <a:cs typeface="Times New Roman" pitchFamily="18" charset="0"/>
              </a:rPr>
              <a:t> Відповідно до </a:t>
            </a:r>
            <a:r>
              <a:rPr lang="uk-UA" sz="1800" b="1" i="1" dirty="0" smtClean="0">
                <a:latin typeface="Times New Roman" pitchFamily="18" charset="0"/>
                <a:cs typeface="Times New Roman" pitchFamily="18" charset="0"/>
              </a:rPr>
              <a:t>ст. 9 </a:t>
            </a:r>
            <a:r>
              <a:rPr lang="uk-UA" sz="1800" b="1" i="1" dirty="0" err="1" smtClean="0">
                <a:latin typeface="Times New Roman" pitchFamily="18" charset="0"/>
                <a:cs typeface="Times New Roman" pitchFamily="18" charset="0"/>
              </a:rPr>
              <a:t>КУпАП</a:t>
            </a:r>
            <a:r>
              <a:rPr lang="uk-UA" sz="1800" dirty="0" smtClean="0">
                <a:latin typeface="Times New Roman" pitchFamily="18" charset="0"/>
                <a:cs typeface="Times New Roman" pitchFamily="18" charset="0"/>
              </a:rPr>
              <a:t> адміністративним правопорушенням (проступком) визнається протиправна, винна (умисна або необережна) дія чи бездіяльність, яка посягає на громадський порядок, власність, права і свободи громадян, на встановлений порядок управління і за яку законом передбачено адміністративну відповідальність. </a:t>
            </a:r>
            <a:r>
              <a:rPr lang="uk-UA" sz="1800" b="1" dirty="0" smtClean="0">
                <a:latin typeface="Times New Roman" pitchFamily="18" charset="0"/>
                <a:cs typeface="Times New Roman" pitchFamily="18" charset="0"/>
              </a:rPr>
              <a:t>Адміністративна відповідальність полягає у застосуванні штрафних санкцій </a:t>
            </a:r>
            <a:r>
              <a:rPr lang="uk-UA" sz="1800" dirty="0" smtClean="0">
                <a:latin typeface="Times New Roman" pitchFamily="18" charset="0"/>
                <a:cs typeface="Times New Roman" pitchFamily="18" charset="0"/>
              </a:rPr>
              <a:t>до посадових осів, в тому числі до бухгалтерів.</a:t>
            </a:r>
          </a:p>
          <a:p>
            <a:pPr marL="0" indent="376238" algn="just"/>
            <a:r>
              <a:rPr lang="uk-UA" sz="1800" dirty="0" smtClean="0">
                <a:latin typeface="Times New Roman" pitchFamily="18" charset="0"/>
                <a:cs typeface="Times New Roman" pitchFamily="18" charset="0"/>
              </a:rPr>
              <a:t>Накладання адміністративних штрафів за вчинене адміністративне порушення здійснюється у певному порядку. </a:t>
            </a:r>
            <a:r>
              <a:rPr lang="uk-UA" sz="1800" b="1" i="1" dirty="0" smtClean="0">
                <a:latin typeface="Times New Roman" pitchFamily="18" charset="0"/>
                <a:cs typeface="Times New Roman" pitchFamily="18" charset="0"/>
              </a:rPr>
              <a:t>Ст. 36 </a:t>
            </a:r>
            <a:r>
              <a:rPr lang="uk-UA" sz="1800" b="1" i="1" dirty="0" err="1" smtClean="0">
                <a:latin typeface="Times New Roman" pitchFamily="18" charset="0"/>
                <a:cs typeface="Times New Roman" pitchFamily="18" charset="0"/>
              </a:rPr>
              <a:t>КУпАП</a:t>
            </a:r>
            <a:r>
              <a:rPr lang="uk-UA" sz="1800" dirty="0" smtClean="0">
                <a:latin typeface="Times New Roman" pitchFamily="18" charset="0"/>
                <a:cs typeface="Times New Roman" pitchFamily="18" charset="0"/>
              </a:rPr>
              <a:t> передбачено, що при вчиненні однією особою двох або більше правопорушень адміністративне </a:t>
            </a:r>
            <a:r>
              <a:rPr lang="uk-UA" sz="1800" b="1" dirty="0" smtClean="0">
                <a:latin typeface="Times New Roman" pitchFamily="18" charset="0"/>
                <a:cs typeface="Times New Roman" pitchFamily="18" charset="0"/>
              </a:rPr>
              <a:t>стягнення накладається на кожне правопорушення окремо</a:t>
            </a:r>
            <a:r>
              <a:rPr lang="uk-UA" sz="1800" dirty="0" smtClean="0">
                <a:latin typeface="Times New Roman" pitchFamily="18" charset="0"/>
                <a:cs typeface="Times New Roman" pitchFamily="18" charset="0"/>
              </a:rPr>
              <a:t>. Якщо особа вчинила кілька адміністративних порушень, справи про які розглядаються одночасно одним і тим самим органом, </a:t>
            </a:r>
            <a:r>
              <a:rPr lang="uk-UA" sz="1800" b="1" dirty="0" smtClean="0">
                <a:latin typeface="Times New Roman" pitchFamily="18" charset="0"/>
                <a:cs typeface="Times New Roman" pitchFamily="18" charset="0"/>
              </a:rPr>
              <a:t>стягнення накладається в межах санкції, встановленої за більш серйозне правопорушення</a:t>
            </a:r>
            <a:r>
              <a:rPr lang="uk-UA" sz="1800" dirty="0" smtClean="0">
                <a:latin typeface="Times New Roman" pitchFamily="18" charset="0"/>
                <a:cs typeface="Times New Roman" pitchFamily="18" charset="0"/>
              </a:rPr>
              <a:t> з числа вчинених. До основного стягнення в цьому разі може бути приєднане одне з додаткових стягнень, передбачених статтями про відповідальність за будь-яке з вчинених правопорушень.</a:t>
            </a:r>
          </a:p>
        </p:txBody>
      </p:sp>
      <p:sp>
        <p:nvSpPr>
          <p:cNvPr id="2" name="Заголовок 1"/>
          <p:cNvSpPr>
            <a:spLocks noGrp="1"/>
          </p:cNvSpPr>
          <p:nvPr>
            <p:ph type="title"/>
          </p:nvPr>
        </p:nvSpPr>
        <p:spPr>
          <a:xfrm>
            <a:off x="467544" y="260648"/>
            <a:ext cx="8229600" cy="822920"/>
          </a:xfrm>
        </p:spPr>
        <p:txBody>
          <a:bodyPr>
            <a:noAutofit/>
          </a:bodyPr>
          <a:lstStyle/>
          <a:p>
            <a:r>
              <a:rPr lang="uk-UA" sz="3200" cap="none" dirty="0" smtClean="0">
                <a:latin typeface="Comic Sans MS" pitchFamily="66" charset="0"/>
                <a:cs typeface="Times New Roman" pitchFamily="18" charset="0"/>
              </a:rPr>
              <a:t>4.2.3 Адміністративна відповідальність</a:t>
            </a:r>
            <a:endParaRPr lang="ru-RU" sz="3200" cap="none" dirty="0">
              <a:latin typeface="Comic Sans MS" pitchFamily="66"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196752"/>
            <a:ext cx="8686800" cy="4883373"/>
          </a:xfrm>
        </p:spPr>
        <p:txBody>
          <a:bodyPr>
            <a:noAutofit/>
          </a:bodyPr>
          <a:lstStyle/>
          <a:p>
            <a:pPr algn="just"/>
            <a:r>
              <a:rPr lang="uk-UA" sz="2000" dirty="0" smtClean="0">
                <a:latin typeface="Times New Roman" pitchFamily="18" charset="0"/>
                <a:cs typeface="Times New Roman" pitchFamily="18" charset="0"/>
              </a:rPr>
              <a:t>Наприклад, якщо при перевірці органи податкової служби виявили кілька правопорушень, то адміністративне стягнення буде накладатись в межах санкції за  серйозніше правопорушення. Якщо перевірка проводилась податковою службою та  Пенсійним фондом та при цьому виявлено кілька правопорушень, то до адміністративної відповідальності притягують як податкова служба так і Пенсійний фонд. </a:t>
            </a:r>
            <a:r>
              <a:rPr lang="uk-UA" sz="2000" b="1" dirty="0" smtClean="0">
                <a:latin typeface="Times New Roman" pitchFamily="18" charset="0"/>
                <a:cs typeface="Times New Roman" pitchFamily="18" charset="0"/>
              </a:rPr>
              <a:t>Якщо органи, які проводять перевірку, виявили одне і теж саме порушення, то </a:t>
            </a:r>
            <a:r>
              <a:rPr lang="uk-UA" sz="2000" b="1" dirty="0" err="1" smtClean="0">
                <a:latin typeface="Times New Roman" pitchFamily="18" charset="0"/>
                <a:cs typeface="Times New Roman" pitchFamily="18" charset="0"/>
              </a:rPr>
              <a:t>адмінштраф</a:t>
            </a:r>
            <a:r>
              <a:rPr lang="uk-UA" sz="2000" b="1" dirty="0" smtClean="0">
                <a:latin typeface="Times New Roman" pitchFamily="18" charset="0"/>
                <a:cs typeface="Times New Roman" pitchFamily="18" charset="0"/>
              </a:rPr>
              <a:t> накладається лише одним органом</a:t>
            </a:r>
            <a:r>
              <a:rPr lang="uk-UA" sz="2000" dirty="0" smtClean="0">
                <a:latin typeface="Times New Roman" pitchFamily="18" charset="0"/>
                <a:cs typeface="Times New Roman" pitchFamily="18" charset="0"/>
              </a:rPr>
              <a:t>.</a:t>
            </a:r>
          </a:p>
          <a:p>
            <a:pPr algn="just"/>
            <a:endParaRPr lang="uk-UA" sz="2000" dirty="0" smtClean="0">
              <a:latin typeface="Times New Roman" pitchFamily="18" charset="0"/>
              <a:cs typeface="Times New Roman" pitchFamily="18" charset="0"/>
            </a:endParaRPr>
          </a:p>
          <a:p>
            <a:pPr algn="just"/>
            <a:endParaRPr lang="uk-UA" sz="2000" dirty="0" smtClean="0">
              <a:latin typeface="Times New Roman" pitchFamily="18" charset="0"/>
              <a:cs typeface="Times New Roman" pitchFamily="18" charset="0"/>
            </a:endParaRPr>
          </a:p>
          <a:p>
            <a:pPr algn="just"/>
            <a:r>
              <a:rPr lang="uk-UA" sz="2000" dirty="0" smtClean="0">
                <a:latin typeface="Times New Roman" pitchFamily="18" charset="0"/>
                <a:cs typeface="Times New Roman" pitchFamily="18" charset="0"/>
              </a:rPr>
              <a:t>Щодо строків накладання </a:t>
            </a:r>
            <a:r>
              <a:rPr lang="uk-UA" sz="2000" dirty="0" err="1" smtClean="0">
                <a:latin typeface="Times New Roman" pitchFamily="18" charset="0"/>
                <a:cs typeface="Times New Roman" pitchFamily="18" charset="0"/>
              </a:rPr>
              <a:t>адмінштрафів</a:t>
            </a:r>
            <a:r>
              <a:rPr lang="uk-UA" sz="2000" dirty="0" smtClean="0">
                <a:latin typeface="Times New Roman" pitchFamily="18" charset="0"/>
                <a:cs typeface="Times New Roman" pitchFamily="18" charset="0"/>
              </a:rPr>
              <a:t>, то вони визначені у </a:t>
            </a:r>
            <a:r>
              <a:rPr lang="uk-UA" sz="2000" b="1" i="1" dirty="0" smtClean="0">
                <a:latin typeface="Times New Roman" pitchFamily="18" charset="0"/>
                <a:cs typeface="Times New Roman" pitchFamily="18" charset="0"/>
              </a:rPr>
              <a:t>ст. 38 </a:t>
            </a:r>
            <a:r>
              <a:rPr lang="uk-UA" sz="2000" b="1" i="1" dirty="0" err="1" smtClean="0">
                <a:latin typeface="Times New Roman" pitchFamily="18" charset="0"/>
                <a:cs typeface="Times New Roman" pitchFamily="18" charset="0"/>
              </a:rPr>
              <a:t>КУпАП</a:t>
            </a:r>
            <a:r>
              <a:rPr lang="uk-UA" sz="2000" b="1" i="1"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яка передбачає, що </a:t>
            </a:r>
            <a:r>
              <a:rPr lang="uk-UA" sz="2000" b="1" dirty="0" smtClean="0">
                <a:latin typeface="Times New Roman" pitchFamily="18" charset="0"/>
                <a:cs typeface="Times New Roman" pitchFamily="18" charset="0"/>
              </a:rPr>
              <a:t>адміністративне стягнення може бути накладено не пізніше ніж через два місяці з дня вчинення правопорушення, а при триваючому правопорушення – через два місяці з дня його виявлення.</a:t>
            </a:r>
            <a:endParaRPr lang="uk-UA" sz="2000" dirty="0" smtClean="0">
              <a:latin typeface="Times New Roman" pitchFamily="18" charset="0"/>
              <a:cs typeface="Times New Roman" pitchFamily="18" charset="0"/>
            </a:endParaRPr>
          </a:p>
          <a:p>
            <a:pPr marL="0" indent="376238" algn="just"/>
            <a:endParaRPr lang="uk-UA" sz="18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467544" y="260648"/>
            <a:ext cx="8229600" cy="822920"/>
          </a:xfrm>
        </p:spPr>
        <p:txBody>
          <a:bodyPr>
            <a:noAutofit/>
          </a:bodyPr>
          <a:lstStyle/>
          <a:p>
            <a:r>
              <a:rPr lang="uk-UA" sz="3200" cap="none" dirty="0" smtClean="0">
                <a:latin typeface="Comic Sans MS" pitchFamily="66" charset="0"/>
                <a:cs typeface="Times New Roman" pitchFamily="18" charset="0"/>
              </a:rPr>
              <a:t>4.2.3 Адміністративна відповідальність</a:t>
            </a:r>
            <a:endParaRPr lang="ru-RU" sz="3200" cap="none" dirty="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554162"/>
            <a:ext cx="8686800" cy="5115198"/>
          </a:xfrm>
        </p:spPr>
        <p:txBody>
          <a:bodyPr>
            <a:normAutofit fontScale="55000" lnSpcReduction="20000"/>
          </a:bodyPr>
          <a:lstStyle/>
          <a:p>
            <a:pPr marL="0" indent="376238" algn="just">
              <a:buNone/>
            </a:pPr>
            <a:r>
              <a:rPr lang="uk-UA" sz="3800" dirty="0" smtClean="0">
                <a:latin typeface="Times New Roman" pitchFamily="18" charset="0"/>
                <a:cs typeface="Times New Roman" pitchFamily="18" charset="0"/>
              </a:rPr>
              <a:t>Сучасні умови господарювання характеризуються високим ступенем ризику здійснення будь-якої діяльності.</a:t>
            </a:r>
          </a:p>
          <a:p>
            <a:pPr marL="0" indent="376238" algn="just">
              <a:buNone/>
            </a:pPr>
            <a:r>
              <a:rPr lang="uk-UA" sz="3800" dirty="0" smtClean="0">
                <a:latin typeface="Times New Roman" pitchFamily="18" charset="0"/>
                <a:cs typeface="Times New Roman" pitchFamily="18" charset="0"/>
              </a:rPr>
              <a:t>З метою своєчасного інформування керівництва для прийняття рішень щодо усунення й зменшення ризиків, що виникають в різних сферах його діяльності й управління ними, а також з метою оцінювання обґрунтованості й ефективності прийнятих управлінських рішень, виявлення відхилень і несприятливих ситуацій на підприємстві </a:t>
            </a:r>
            <a:r>
              <a:rPr lang="uk-UA" sz="3800" i="1" u="sng" dirty="0" smtClean="0">
                <a:latin typeface="Comic Sans MS" pitchFamily="66" charset="0"/>
                <a:cs typeface="Times New Roman" pitchFamily="18" charset="0"/>
              </a:rPr>
              <a:t>має бути побудовано систему постійного спостереження і перевірки роботи підприємства, тобто дієву систему внутрішнього контролю. </a:t>
            </a:r>
          </a:p>
          <a:p>
            <a:pPr marL="0" indent="376238" algn="just">
              <a:buNone/>
            </a:pPr>
            <a:endParaRPr lang="en-US" dirty="0" smtClean="0">
              <a:latin typeface="Times New Roman" pitchFamily="18" charset="0"/>
              <a:cs typeface="Times New Roman" pitchFamily="18" charset="0"/>
            </a:endParaRPr>
          </a:p>
          <a:p>
            <a:pPr marL="0" indent="376238" algn="just">
              <a:buNone/>
            </a:pPr>
            <a:endParaRPr lang="en-US" dirty="0" smtClean="0">
              <a:latin typeface="Times New Roman" pitchFamily="18" charset="0"/>
              <a:cs typeface="Times New Roman" pitchFamily="18" charset="0"/>
            </a:endParaRPr>
          </a:p>
          <a:p>
            <a:pPr marL="0" indent="376238" algn="just">
              <a:buNone/>
            </a:pPr>
            <a:endParaRPr lang="en-US" dirty="0" smtClean="0">
              <a:latin typeface="Times New Roman" pitchFamily="18" charset="0"/>
              <a:cs typeface="Times New Roman" pitchFamily="18" charset="0"/>
            </a:endParaRPr>
          </a:p>
          <a:p>
            <a:pPr marL="0" indent="0" algn="ctr">
              <a:buNone/>
            </a:pPr>
            <a:r>
              <a:rPr lang="uk-UA" sz="3800" i="1" u="sng" dirty="0" smtClean="0">
                <a:solidFill>
                  <a:srgbClr val="FF0000"/>
                </a:solidFill>
                <a:latin typeface="Comic Sans MS" pitchFamily="66" charset="0"/>
                <a:cs typeface="Times New Roman" pitchFamily="18" charset="0"/>
              </a:rPr>
              <a:t>Таким чином, внутрішній контроль, зокрема бухгалтерський, є формою зворотного зв’язку, за допомогою якого керівництво отримує необхідну інформацію про дійсний стан підприємства.</a:t>
            </a: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196752"/>
            <a:ext cx="8686800" cy="4883373"/>
          </a:xfrm>
        </p:spPr>
        <p:txBody>
          <a:bodyPr>
            <a:noAutofit/>
          </a:bodyPr>
          <a:lstStyle/>
          <a:p>
            <a:pPr algn="just"/>
            <a:r>
              <a:rPr lang="uk-UA" sz="2000" dirty="0" smtClean="0">
                <a:latin typeface="Times New Roman" pitchFamily="18" charset="0"/>
                <a:cs typeface="Times New Roman" pitchFamily="18" charset="0"/>
              </a:rPr>
              <a:t>Відповідно до </a:t>
            </a:r>
            <a:r>
              <a:rPr lang="uk-UA" sz="2000" b="1" i="1" dirty="0" smtClean="0">
                <a:latin typeface="Times New Roman" pitchFamily="18" charset="0"/>
                <a:cs typeface="Times New Roman" pitchFamily="18" charset="0"/>
              </a:rPr>
              <a:t>листа ДПАУ від 22.03.1994 р. № 04-115/10-1018</a:t>
            </a:r>
            <a:r>
              <a:rPr lang="uk-UA" sz="2000" dirty="0" smtClean="0">
                <a:latin typeface="Times New Roman" pitchFamily="18" charset="0"/>
                <a:cs typeface="Times New Roman" pitchFamily="18" charset="0"/>
              </a:rPr>
              <a:t> до перших відносяться правопорушення, які мають </a:t>
            </a:r>
            <a:r>
              <a:rPr lang="uk-UA" sz="2000" b="1" dirty="0" smtClean="0">
                <a:latin typeface="Times New Roman" pitchFamily="18" charset="0"/>
                <a:cs typeface="Times New Roman" pitchFamily="18" charset="0"/>
              </a:rPr>
              <a:t>разовий характер </a:t>
            </a:r>
            <a:r>
              <a:rPr lang="uk-UA" sz="2000" dirty="0" smtClean="0">
                <a:latin typeface="Times New Roman" pitchFamily="18" charset="0"/>
                <a:cs typeface="Times New Roman" pitchFamily="18" charset="0"/>
              </a:rPr>
              <a:t>(несвоєчасне подання декларацій, розрахунків, аудиторських висновків, платіжних доручень на внесення платежі до бюджету та державних цільових фондів тощо). До </a:t>
            </a:r>
            <a:r>
              <a:rPr lang="uk-UA" sz="2000" b="1" dirty="0" smtClean="0">
                <a:latin typeface="Times New Roman" pitchFamily="18" charset="0"/>
                <a:cs typeface="Times New Roman" pitchFamily="18" charset="0"/>
              </a:rPr>
              <a:t>триваючих правопорушень</a:t>
            </a:r>
            <a:r>
              <a:rPr lang="uk-UA" sz="2000" dirty="0" smtClean="0">
                <a:latin typeface="Times New Roman" pitchFamily="18" charset="0"/>
                <a:cs typeface="Times New Roman" pitchFamily="18" charset="0"/>
              </a:rPr>
              <a:t> відносять порушення, які відбуваються протягом певного періоду (відсутність бухгалтерського обліку об’єктів оподаткування, ведення його з порушенням встановленого порядку, інші правопорушення пов’язані з обчисленням податків, платежів і внесків, встановити які можна лише під час документальної перевірки на підставі первинних документів).</a:t>
            </a:r>
          </a:p>
          <a:p>
            <a:pPr algn="just"/>
            <a:endParaRPr lang="uk-UA" sz="2000" dirty="0" smtClean="0">
              <a:latin typeface="Times New Roman" pitchFamily="18" charset="0"/>
              <a:cs typeface="Times New Roman" pitchFamily="18" charset="0"/>
            </a:endParaRPr>
          </a:p>
          <a:p>
            <a:pPr algn="just"/>
            <a:endParaRPr lang="uk-UA" sz="2000" dirty="0" smtClean="0">
              <a:latin typeface="Times New Roman" pitchFamily="18" charset="0"/>
              <a:cs typeface="Times New Roman" pitchFamily="18" charset="0"/>
            </a:endParaRPr>
          </a:p>
          <a:p>
            <a:pPr algn="just">
              <a:buNone/>
            </a:pPr>
            <a:endParaRPr lang="uk-UA" sz="20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467544" y="260648"/>
            <a:ext cx="8229600" cy="822920"/>
          </a:xfrm>
        </p:spPr>
        <p:txBody>
          <a:bodyPr>
            <a:noAutofit/>
          </a:bodyPr>
          <a:lstStyle/>
          <a:p>
            <a:r>
              <a:rPr lang="uk-UA" sz="3200" cap="none" dirty="0" smtClean="0">
                <a:latin typeface="Comic Sans MS" pitchFamily="66" charset="0"/>
                <a:cs typeface="Times New Roman" pitchFamily="18" charset="0"/>
              </a:rPr>
              <a:t>4.2.3 Адміністративна відповідальність</a:t>
            </a:r>
            <a:endParaRPr lang="ru-RU" sz="3200" cap="none" dirty="0">
              <a:latin typeface="Comic Sans MS" pitchFamily="66"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196753"/>
            <a:ext cx="8686800" cy="792087"/>
          </a:xfrm>
        </p:spPr>
        <p:txBody>
          <a:bodyPr>
            <a:noAutofit/>
          </a:bodyPr>
          <a:lstStyle/>
          <a:p>
            <a:pPr algn="just"/>
            <a:r>
              <a:rPr lang="uk-UA" sz="2000" dirty="0" smtClean="0">
                <a:latin typeface="Times New Roman" pitchFamily="18" charset="0"/>
                <a:cs typeface="Times New Roman" pitchFamily="18" charset="0"/>
              </a:rPr>
              <a:t>Види адміністративних порушень, до яких мають відношення головні бухгалтери та розмір відповідальності (</a:t>
            </a:r>
            <a:r>
              <a:rPr lang="uk-UA" sz="2000" dirty="0" err="1" smtClean="0">
                <a:latin typeface="Times New Roman" pitchFamily="18" charset="0"/>
                <a:cs typeface="Times New Roman" pitchFamily="18" charset="0"/>
              </a:rPr>
              <a:t>адмін.штрафу</a:t>
            </a:r>
            <a:r>
              <a:rPr lang="uk-UA" sz="2000" dirty="0" smtClean="0">
                <a:latin typeface="Times New Roman" pitchFamily="18" charset="0"/>
                <a:cs typeface="Times New Roman" pitchFamily="18" charset="0"/>
              </a:rPr>
              <a:t>) наведені у табл. 1.</a:t>
            </a:r>
          </a:p>
          <a:p>
            <a:pPr algn="just">
              <a:buNone/>
            </a:pPr>
            <a:endParaRPr lang="uk-UA" sz="2000" dirty="0" smtClean="0">
              <a:latin typeface="Times New Roman" pitchFamily="18" charset="0"/>
              <a:cs typeface="Times New Roman" pitchFamily="18" charset="0"/>
            </a:endParaRPr>
          </a:p>
          <a:p>
            <a:pPr algn="just"/>
            <a:endParaRPr lang="uk-UA" sz="2000" dirty="0" smtClean="0">
              <a:latin typeface="Times New Roman" pitchFamily="18" charset="0"/>
              <a:cs typeface="Times New Roman" pitchFamily="18" charset="0"/>
            </a:endParaRPr>
          </a:p>
          <a:p>
            <a:pPr algn="just">
              <a:buNone/>
            </a:pPr>
            <a:r>
              <a:rPr lang="uk-UA" sz="2000" dirty="0" smtClean="0">
                <a:latin typeface="Times New Roman" pitchFamily="18" charset="0"/>
                <a:cs typeface="Times New Roman" pitchFamily="18" charset="0"/>
              </a:rPr>
              <a:t>  </a:t>
            </a:r>
          </a:p>
        </p:txBody>
      </p:sp>
      <p:sp>
        <p:nvSpPr>
          <p:cNvPr id="2" name="Заголовок 1"/>
          <p:cNvSpPr>
            <a:spLocks noGrp="1"/>
          </p:cNvSpPr>
          <p:nvPr>
            <p:ph type="title"/>
          </p:nvPr>
        </p:nvSpPr>
        <p:spPr>
          <a:xfrm>
            <a:off x="467544" y="260648"/>
            <a:ext cx="8229600" cy="822920"/>
          </a:xfrm>
        </p:spPr>
        <p:txBody>
          <a:bodyPr>
            <a:noAutofit/>
          </a:bodyPr>
          <a:lstStyle/>
          <a:p>
            <a:r>
              <a:rPr lang="uk-UA" sz="3200" cap="none" dirty="0" smtClean="0">
                <a:latin typeface="Comic Sans MS" pitchFamily="66" charset="0"/>
                <a:cs typeface="Times New Roman" pitchFamily="18" charset="0"/>
              </a:rPr>
              <a:t>4.2.3 Адміністративна відповідальність</a:t>
            </a:r>
            <a:endParaRPr lang="ru-RU" sz="3200" cap="none" dirty="0">
              <a:latin typeface="Comic Sans MS" pitchFamily="66" charset="0"/>
            </a:endParaRPr>
          </a:p>
        </p:txBody>
      </p:sp>
      <p:graphicFrame>
        <p:nvGraphicFramePr>
          <p:cNvPr id="5" name="Таблица 4"/>
          <p:cNvGraphicFramePr>
            <a:graphicFrameLocks noGrp="1"/>
          </p:cNvGraphicFramePr>
          <p:nvPr/>
        </p:nvGraphicFramePr>
        <p:xfrm>
          <a:off x="251520" y="1916832"/>
          <a:ext cx="8640960" cy="4541520"/>
        </p:xfrm>
        <a:graphic>
          <a:graphicData uri="http://schemas.openxmlformats.org/drawingml/2006/table">
            <a:tbl>
              <a:tblPr firstRow="1" bandRow="1">
                <a:tableStyleId>{9DCAF9ED-07DC-4A11-8D7F-57B35C25682E}</a:tableStyleId>
              </a:tblPr>
              <a:tblGrid>
                <a:gridCol w="4824536"/>
                <a:gridCol w="1224136"/>
                <a:gridCol w="2592288"/>
              </a:tblGrid>
              <a:tr h="558062">
                <a:tc>
                  <a:txBody>
                    <a:bodyPr/>
                    <a:lstStyle/>
                    <a:p>
                      <a:pPr algn="ctr"/>
                      <a:r>
                        <a:rPr lang="uk-UA" dirty="0" smtClean="0"/>
                        <a:t>Порушення</a:t>
                      </a:r>
                      <a:endParaRPr lang="ru-RU" dirty="0"/>
                    </a:p>
                  </a:txBody>
                  <a:tcPr anchor="ctr"/>
                </a:tc>
                <a:tc>
                  <a:txBody>
                    <a:bodyPr/>
                    <a:lstStyle/>
                    <a:p>
                      <a:pPr algn="ctr"/>
                      <a:r>
                        <a:rPr lang="uk-UA" dirty="0" smtClean="0"/>
                        <a:t>Стаття</a:t>
                      </a:r>
                      <a:r>
                        <a:rPr lang="uk-UA" baseline="0" dirty="0" smtClean="0"/>
                        <a:t> закону</a:t>
                      </a:r>
                      <a:endParaRPr lang="ru-RU" dirty="0"/>
                    </a:p>
                  </a:txBody>
                  <a:tcPr anchor="ctr"/>
                </a:tc>
                <a:tc>
                  <a:txBody>
                    <a:bodyPr/>
                    <a:lstStyle/>
                    <a:p>
                      <a:pPr algn="ctr"/>
                      <a:r>
                        <a:rPr lang="uk-UA" dirty="0" smtClean="0"/>
                        <a:t>Розмір</a:t>
                      </a:r>
                      <a:r>
                        <a:rPr lang="uk-UA" baseline="0" dirty="0" smtClean="0"/>
                        <a:t> штрафу </a:t>
                      </a:r>
                      <a:endParaRPr lang="ru-RU" dirty="0"/>
                    </a:p>
                  </a:txBody>
                  <a:tcPr anchor="ctr"/>
                </a:tc>
              </a:tr>
              <a:tr h="558062">
                <a:tc>
                  <a:txBody>
                    <a:bodyPr/>
                    <a:lstStyle/>
                    <a:p>
                      <a:r>
                        <a:rPr kumimoji="0" lang="uk-UA" sz="1400" kern="1200" noProof="0" dirty="0" smtClean="0">
                          <a:latin typeface="Times New Roman" pitchFamily="18" charset="0"/>
                          <a:cs typeface="Times New Roman" pitchFamily="18" charset="0"/>
                        </a:rPr>
                        <a:t>- відсутність податкового обліку;</a:t>
                      </a:r>
                    </a:p>
                    <a:p>
                      <a:r>
                        <a:rPr kumimoji="0" lang="uk-UA" sz="1400" kern="1200" noProof="0" dirty="0" smtClean="0">
                          <a:latin typeface="Times New Roman" pitchFamily="18" charset="0"/>
                          <a:cs typeface="Times New Roman" pitchFamily="18" charset="0"/>
                        </a:rPr>
                        <a:t>- порушення  встановленого законом порядку ведення податкового обліку, у тому числі неподання або несвоєчасне подання аудиторських висновків, подання яких передбачено законами України</a:t>
                      </a:r>
                      <a:endParaRPr kumimoji="0" lang="uk-UA" sz="1400" b="0" i="0" kern="1200" noProof="0" dirty="0" smtClean="0">
                        <a:solidFill>
                          <a:schemeClr val="dk1"/>
                        </a:solidFill>
                        <a:latin typeface="Times New Roman" pitchFamily="18" charset="0"/>
                        <a:ea typeface="+mn-ea"/>
                        <a:cs typeface="Times New Roman" pitchFamily="18" charset="0"/>
                      </a:endParaRPr>
                    </a:p>
                  </a:txBody>
                  <a:tcPr/>
                </a:tc>
                <a:tc>
                  <a:txBody>
                    <a:bodyPr/>
                    <a:lstStyle/>
                    <a:p>
                      <a:pPr algn="ctr"/>
                      <a:r>
                        <a:rPr kumimoji="0" lang="uk-UA" sz="1400" kern="1200" noProof="0" dirty="0" smtClean="0">
                          <a:latin typeface="Times New Roman" pitchFamily="18" charset="0"/>
                          <a:cs typeface="Times New Roman" pitchFamily="18" charset="0"/>
                        </a:rPr>
                        <a:t>Ст.</a:t>
                      </a:r>
                      <a:r>
                        <a:rPr kumimoji="0" lang="uk-UA" sz="1400" kern="1200" baseline="0" noProof="0" dirty="0" smtClean="0">
                          <a:latin typeface="Times New Roman" pitchFamily="18" charset="0"/>
                          <a:cs typeface="Times New Roman" pitchFamily="18" charset="0"/>
                        </a:rPr>
                        <a:t> 1</a:t>
                      </a:r>
                      <a:r>
                        <a:rPr kumimoji="0" lang="uk-UA" sz="1400" kern="1200" noProof="0" dirty="0" smtClean="0">
                          <a:latin typeface="Times New Roman" pitchFamily="18" charset="0"/>
                          <a:cs typeface="Times New Roman" pitchFamily="18" charset="0"/>
                        </a:rPr>
                        <a:t>63</a:t>
                      </a:r>
                      <a:r>
                        <a:rPr kumimoji="0" lang="uk-UA" sz="1400" kern="1200" baseline="30000" noProof="0" dirty="0" smtClean="0">
                          <a:latin typeface="Times New Roman" pitchFamily="18" charset="0"/>
                          <a:cs typeface="Times New Roman" pitchFamily="18" charset="0"/>
                        </a:rPr>
                        <a:t>1</a:t>
                      </a:r>
                      <a:r>
                        <a:rPr kumimoji="0" lang="uk-UA" sz="1400" kern="1200" noProof="0" dirty="0" smtClean="0">
                          <a:latin typeface="Times New Roman" pitchFamily="18" charset="0"/>
                          <a:cs typeface="Times New Roman" pitchFamily="18" charset="0"/>
                        </a:rPr>
                        <a:t> </a:t>
                      </a:r>
                      <a:r>
                        <a:rPr kumimoji="0" lang="uk-UA" sz="1400" kern="1200" noProof="0" dirty="0" err="1" smtClean="0">
                          <a:latin typeface="Times New Roman" pitchFamily="18" charset="0"/>
                          <a:cs typeface="Times New Roman" pitchFamily="18" charset="0"/>
                        </a:rPr>
                        <a:t>КУпАП</a:t>
                      </a:r>
                      <a:endParaRPr lang="uk-UA" sz="1400" noProof="0" dirty="0">
                        <a:latin typeface="Times New Roman" pitchFamily="18" charset="0"/>
                        <a:cs typeface="Times New Roman" pitchFamily="18" charset="0"/>
                      </a:endParaRPr>
                    </a:p>
                  </a:txBody>
                  <a:tcPr/>
                </a:tc>
                <a:tc>
                  <a:txBody>
                    <a:bodyPr/>
                    <a:lstStyle/>
                    <a:p>
                      <a:r>
                        <a:rPr kumimoji="0" lang="uk-UA" sz="1400" kern="1200" noProof="0" dirty="0" smtClean="0">
                          <a:latin typeface="Times New Roman" pitchFamily="18" charset="0"/>
                          <a:cs typeface="Times New Roman" pitchFamily="18" charset="0"/>
                        </a:rPr>
                        <a:t>Від 5 до 10 </a:t>
                      </a:r>
                      <a:r>
                        <a:rPr kumimoji="0" lang="uk-UA" sz="1400" kern="1200" noProof="0" dirty="0" err="1" smtClean="0">
                          <a:latin typeface="Times New Roman" pitchFamily="18" charset="0"/>
                          <a:cs typeface="Times New Roman" pitchFamily="18" charset="0"/>
                        </a:rPr>
                        <a:t>нмдг</a:t>
                      </a:r>
                      <a:r>
                        <a:rPr kumimoji="0" lang="uk-UA" sz="1400" kern="1200" noProof="0" dirty="0" smtClean="0">
                          <a:latin typeface="Times New Roman" pitchFamily="18" charset="0"/>
                          <a:cs typeface="Times New Roman" pitchFamily="18" charset="0"/>
                        </a:rPr>
                        <a:t> (85 – 170 </a:t>
                      </a:r>
                      <a:r>
                        <a:rPr kumimoji="0" lang="uk-UA" sz="1400" kern="1200" noProof="0" dirty="0" err="1" smtClean="0">
                          <a:latin typeface="Times New Roman" pitchFamily="18" charset="0"/>
                          <a:cs typeface="Times New Roman" pitchFamily="18" charset="0"/>
                        </a:rPr>
                        <a:t>грн</a:t>
                      </a:r>
                      <a:r>
                        <a:rPr kumimoji="0" lang="uk-UA" sz="1400" kern="1200" noProof="0" dirty="0" smtClean="0">
                          <a:latin typeface="Times New Roman" pitchFamily="18" charset="0"/>
                          <a:cs typeface="Times New Roman" pitchFamily="18" charset="0"/>
                        </a:rPr>
                        <a:t>), при повторному порушенні протягом року – від 10 до 15 </a:t>
                      </a:r>
                      <a:r>
                        <a:rPr kumimoji="0" lang="uk-UA" sz="1400" kern="1200" noProof="0" dirty="0" err="1" smtClean="0">
                          <a:latin typeface="Times New Roman" pitchFamily="18" charset="0"/>
                          <a:cs typeface="Times New Roman" pitchFamily="18" charset="0"/>
                        </a:rPr>
                        <a:t>нмдг</a:t>
                      </a:r>
                      <a:r>
                        <a:rPr kumimoji="0" lang="uk-UA" sz="1400" kern="1200" noProof="0" dirty="0" smtClean="0">
                          <a:latin typeface="Times New Roman" pitchFamily="18" charset="0"/>
                          <a:cs typeface="Times New Roman" pitchFamily="18" charset="0"/>
                        </a:rPr>
                        <a:t> (170-255 </a:t>
                      </a:r>
                      <a:r>
                        <a:rPr kumimoji="0" lang="uk-UA" sz="1400" kern="1200" noProof="0" dirty="0" err="1" smtClean="0">
                          <a:latin typeface="Times New Roman" pitchFamily="18" charset="0"/>
                          <a:cs typeface="Times New Roman" pitchFamily="18" charset="0"/>
                        </a:rPr>
                        <a:t>грн</a:t>
                      </a:r>
                      <a:r>
                        <a:rPr kumimoji="0" lang="uk-UA" sz="1400" kern="1200" noProof="0" dirty="0" smtClean="0">
                          <a:latin typeface="Times New Roman" pitchFamily="18" charset="0"/>
                          <a:cs typeface="Times New Roman" pitchFamily="18" charset="0"/>
                        </a:rPr>
                        <a:t>)</a:t>
                      </a:r>
                      <a:endParaRPr lang="uk-UA" sz="1400" noProof="0" dirty="0">
                        <a:latin typeface="Times New Roman" pitchFamily="18" charset="0"/>
                        <a:cs typeface="Times New Roman" pitchFamily="18" charset="0"/>
                      </a:endParaRPr>
                    </a:p>
                  </a:txBody>
                  <a:tcPr/>
                </a:tc>
              </a:tr>
              <a:tr h="558062">
                <a:tc>
                  <a:txBody>
                    <a:bodyPr/>
                    <a:lstStyle/>
                    <a:p>
                      <a:r>
                        <a:rPr kumimoji="0" lang="uk-UA" sz="1400" kern="1200" noProof="0" dirty="0" smtClean="0">
                          <a:latin typeface="Times New Roman" pitchFamily="18" charset="0"/>
                          <a:cs typeface="Times New Roman" pitchFamily="18" charset="0"/>
                        </a:rPr>
                        <a:t>- неподання або несвоєчасне подання платіжних доручень на перерахування належних до сплати податків та зборів (обов'язкових платежів)</a:t>
                      </a:r>
                      <a:endParaRPr lang="uk-UA" sz="1400" noProof="0" dirty="0">
                        <a:latin typeface="Times New Roman" pitchFamily="18" charset="0"/>
                        <a:cs typeface="Times New Roman" pitchFamily="18" charset="0"/>
                      </a:endParaRPr>
                    </a:p>
                  </a:txBody>
                  <a:tcPr/>
                </a:tc>
                <a:tc>
                  <a:txBody>
                    <a:bodyPr/>
                    <a:lstStyle/>
                    <a:p>
                      <a:pPr algn="ctr">
                        <a:spcAft>
                          <a:spcPts val="0"/>
                        </a:spcAft>
                      </a:pPr>
                      <a:r>
                        <a:rPr lang="uk-UA" sz="1400" noProof="0" dirty="0">
                          <a:latin typeface="Times New Roman" pitchFamily="18" charset="0"/>
                          <a:cs typeface="Times New Roman" pitchFamily="18" charset="0"/>
                        </a:rPr>
                        <a:t>Ст. 163</a:t>
                      </a:r>
                      <a:r>
                        <a:rPr lang="uk-UA" sz="1400" baseline="30000" noProof="0" dirty="0">
                          <a:latin typeface="Times New Roman" pitchFamily="18" charset="0"/>
                          <a:cs typeface="Times New Roman" pitchFamily="18" charset="0"/>
                        </a:rPr>
                        <a:t>2</a:t>
                      </a:r>
                      <a:r>
                        <a:rPr lang="uk-UA" sz="1400" noProof="0" dirty="0">
                          <a:latin typeface="Times New Roman" pitchFamily="18" charset="0"/>
                          <a:cs typeface="Times New Roman" pitchFamily="18" charset="0"/>
                        </a:rPr>
                        <a:t> </a:t>
                      </a:r>
                      <a:r>
                        <a:rPr lang="uk-UA" sz="1400" noProof="0" dirty="0" err="1">
                          <a:latin typeface="Times New Roman" pitchFamily="18" charset="0"/>
                          <a:cs typeface="Times New Roman" pitchFamily="18" charset="0"/>
                        </a:rPr>
                        <a:t>КУпАП</a:t>
                      </a:r>
                      <a:endParaRPr lang="uk-UA" sz="1400" noProof="0" dirty="0">
                        <a:latin typeface="Times New Roman" pitchFamily="18" charset="0"/>
                        <a:cs typeface="Times New Roman" pitchFamily="18" charset="0"/>
                      </a:endParaRPr>
                    </a:p>
                  </a:txBody>
                  <a:tcPr marL="68580" marR="68580" marT="0" marB="0"/>
                </a:tc>
                <a:tc>
                  <a:txBody>
                    <a:bodyPr/>
                    <a:lstStyle/>
                    <a:p>
                      <a:pPr>
                        <a:spcAft>
                          <a:spcPts val="0"/>
                        </a:spcAft>
                      </a:pPr>
                      <a:r>
                        <a:rPr lang="uk-UA" sz="1400" noProof="0" dirty="0" smtClean="0">
                          <a:latin typeface="Times New Roman" pitchFamily="18" charset="0"/>
                          <a:cs typeface="Times New Roman" pitchFamily="18" charset="0"/>
                        </a:rPr>
                        <a:t>Від 5 до 10 </a:t>
                      </a:r>
                      <a:r>
                        <a:rPr lang="uk-UA" sz="1400" noProof="0" dirty="0" err="1" smtClean="0">
                          <a:latin typeface="Times New Roman" pitchFamily="18" charset="0"/>
                          <a:cs typeface="Times New Roman" pitchFamily="18" charset="0"/>
                        </a:rPr>
                        <a:t>нмдг</a:t>
                      </a:r>
                      <a:r>
                        <a:rPr lang="uk-UA" sz="1400" noProof="0" dirty="0" smtClean="0">
                          <a:latin typeface="Times New Roman" pitchFamily="18" charset="0"/>
                          <a:cs typeface="Times New Roman" pitchFamily="18" charset="0"/>
                        </a:rPr>
                        <a:t>, при повторному порушенні – від 10 до 15 </a:t>
                      </a:r>
                      <a:r>
                        <a:rPr lang="uk-UA" sz="1400" noProof="0" dirty="0" err="1" smtClean="0">
                          <a:latin typeface="Times New Roman" pitchFamily="18" charset="0"/>
                          <a:cs typeface="Times New Roman" pitchFamily="18" charset="0"/>
                        </a:rPr>
                        <a:t>нмдг</a:t>
                      </a:r>
                      <a:endParaRPr lang="uk-UA" sz="1400" noProof="0" dirty="0">
                        <a:latin typeface="Times New Roman" pitchFamily="18" charset="0"/>
                        <a:cs typeface="Times New Roman" pitchFamily="18" charset="0"/>
                      </a:endParaRPr>
                    </a:p>
                  </a:txBody>
                  <a:tcPr marL="68580" marR="68580" marT="0" marB="0"/>
                </a:tc>
              </a:tr>
              <a:tr h="558062">
                <a:tc>
                  <a:txBody>
                    <a:bodyPr/>
                    <a:lstStyle/>
                    <a:p>
                      <a:r>
                        <a:rPr kumimoji="0" lang="uk-UA" sz="1400" kern="1200" noProof="0" dirty="0" smtClean="0">
                          <a:latin typeface="Times New Roman" pitchFamily="18" charset="0"/>
                          <a:cs typeface="Times New Roman" pitchFamily="18" charset="0"/>
                        </a:rPr>
                        <a:t> - неутримання або неперерахування до бюджету сум податку на доходи фізичних осіб при виплаті фізичній особі доходів;</a:t>
                      </a:r>
                    </a:p>
                    <a:p>
                      <a:r>
                        <a:rPr kumimoji="0" lang="uk-UA" sz="1400" kern="1200" noProof="0" dirty="0" smtClean="0">
                          <a:latin typeface="Times New Roman" pitchFamily="18" charset="0"/>
                          <a:cs typeface="Times New Roman" pitchFamily="18" charset="0"/>
                        </a:rPr>
                        <a:t>- перерахування податку на доходи фізичних осіб за рахунок коштів підприємств, установ і організацій (крім випадків, коли таке перерахування дозволено законодавством);</a:t>
                      </a:r>
                    </a:p>
                    <a:p>
                      <a:r>
                        <a:rPr kumimoji="0" lang="uk-UA" sz="1400" kern="1200" noProof="0" dirty="0" smtClean="0">
                          <a:latin typeface="Times New Roman" pitchFamily="18" charset="0"/>
                          <a:cs typeface="Times New Roman" pitchFamily="18" charset="0"/>
                        </a:rPr>
                        <a:t>- неповідомлення або несвоєчасне повідомлення державним податковим інспекціям за встановленою формою відомостей про доходи громадян</a:t>
                      </a:r>
                      <a:endParaRPr kumimoji="0" lang="uk-UA" sz="1400" b="0" i="0" kern="1200" noProof="0" dirty="0" smtClean="0">
                        <a:solidFill>
                          <a:schemeClr val="dk1"/>
                        </a:solidFill>
                        <a:latin typeface="Times New Roman" pitchFamily="18" charset="0"/>
                        <a:ea typeface="+mn-ea"/>
                        <a:cs typeface="Times New Roman" pitchFamily="18" charset="0"/>
                      </a:endParaRPr>
                    </a:p>
                  </a:txBody>
                  <a:tcPr/>
                </a:tc>
                <a:tc>
                  <a:txBody>
                    <a:bodyPr/>
                    <a:lstStyle/>
                    <a:p>
                      <a:pPr algn="ctr">
                        <a:spcAft>
                          <a:spcPts val="0"/>
                        </a:spcAft>
                      </a:pPr>
                      <a:r>
                        <a:rPr lang="uk-UA" sz="1400" noProof="0" dirty="0">
                          <a:latin typeface="Times New Roman" pitchFamily="18" charset="0"/>
                          <a:cs typeface="Times New Roman" pitchFamily="18" charset="0"/>
                        </a:rPr>
                        <a:t>Ст. 163</a:t>
                      </a:r>
                      <a:r>
                        <a:rPr lang="uk-UA" sz="1400" baseline="30000" noProof="0" dirty="0">
                          <a:latin typeface="Times New Roman" pitchFamily="18" charset="0"/>
                          <a:cs typeface="Times New Roman" pitchFamily="18" charset="0"/>
                        </a:rPr>
                        <a:t>4</a:t>
                      </a:r>
                      <a:r>
                        <a:rPr lang="uk-UA" sz="1400" noProof="0" dirty="0">
                          <a:latin typeface="Times New Roman" pitchFamily="18" charset="0"/>
                          <a:cs typeface="Times New Roman" pitchFamily="18" charset="0"/>
                        </a:rPr>
                        <a:t> </a:t>
                      </a:r>
                      <a:r>
                        <a:rPr lang="uk-UA" sz="1400" noProof="0" dirty="0" err="1">
                          <a:latin typeface="Times New Roman" pitchFamily="18" charset="0"/>
                          <a:cs typeface="Times New Roman" pitchFamily="18" charset="0"/>
                        </a:rPr>
                        <a:t>КУпАП</a:t>
                      </a:r>
                      <a:endParaRPr lang="uk-UA" sz="1400" noProof="0" dirty="0">
                        <a:latin typeface="Times New Roman" pitchFamily="18" charset="0"/>
                        <a:cs typeface="Times New Roman" pitchFamily="18" charset="0"/>
                      </a:endParaRPr>
                    </a:p>
                  </a:txBody>
                  <a:tcPr marL="68580" marR="68580" marT="0" marB="0"/>
                </a:tc>
                <a:tc>
                  <a:txBody>
                    <a:bodyPr/>
                    <a:lstStyle/>
                    <a:p>
                      <a:pPr>
                        <a:spcAft>
                          <a:spcPts val="0"/>
                        </a:spcAft>
                      </a:pPr>
                      <a:r>
                        <a:rPr lang="uk-UA" sz="1400" noProof="0" dirty="0" smtClean="0">
                          <a:latin typeface="Times New Roman" pitchFamily="18" charset="0"/>
                          <a:cs typeface="Times New Roman" pitchFamily="18" charset="0"/>
                        </a:rPr>
                        <a:t>Від  2 до 3 </a:t>
                      </a:r>
                      <a:r>
                        <a:rPr lang="uk-UA" sz="1400" noProof="0" dirty="0" err="1" smtClean="0">
                          <a:latin typeface="Times New Roman" pitchFamily="18" charset="0"/>
                          <a:cs typeface="Times New Roman" pitchFamily="18" charset="0"/>
                        </a:rPr>
                        <a:t>нмдг</a:t>
                      </a:r>
                      <a:r>
                        <a:rPr lang="uk-UA" sz="1400" noProof="0" dirty="0" smtClean="0">
                          <a:latin typeface="Times New Roman" pitchFamily="18" charset="0"/>
                          <a:cs typeface="Times New Roman" pitchFamily="18" charset="0"/>
                        </a:rPr>
                        <a:t> , при повторному порушенні протягом року -  від 3 до 5 </a:t>
                      </a:r>
                      <a:r>
                        <a:rPr lang="uk-UA" sz="1400" noProof="0" dirty="0" err="1" smtClean="0">
                          <a:latin typeface="Times New Roman" pitchFamily="18" charset="0"/>
                          <a:cs typeface="Times New Roman" pitchFamily="18" charset="0"/>
                        </a:rPr>
                        <a:t>нмдг</a:t>
                      </a:r>
                      <a:endParaRPr lang="uk-UA" sz="1400" noProof="0" dirty="0">
                        <a:latin typeface="Times New Roman" pitchFamily="18" charset="0"/>
                        <a:cs typeface="Times New Roman" pitchFamily="18" charset="0"/>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251520" y="332657"/>
          <a:ext cx="8640960" cy="6326312"/>
        </p:xfrm>
        <a:graphic>
          <a:graphicData uri="http://schemas.openxmlformats.org/drawingml/2006/table">
            <a:tbl>
              <a:tblPr firstRow="1" bandRow="1">
                <a:tableStyleId>{9DCAF9ED-07DC-4A11-8D7F-57B35C25682E}</a:tableStyleId>
              </a:tblPr>
              <a:tblGrid>
                <a:gridCol w="4824536"/>
                <a:gridCol w="1224136"/>
                <a:gridCol w="2592288"/>
              </a:tblGrid>
              <a:tr h="615025">
                <a:tc>
                  <a:txBody>
                    <a:bodyPr/>
                    <a:lstStyle/>
                    <a:p>
                      <a:pPr algn="ctr"/>
                      <a:r>
                        <a:rPr lang="uk-UA" dirty="0" smtClean="0"/>
                        <a:t>Порушення</a:t>
                      </a:r>
                      <a:endParaRPr lang="ru-RU" dirty="0"/>
                    </a:p>
                  </a:txBody>
                  <a:tcPr anchor="ctr"/>
                </a:tc>
                <a:tc>
                  <a:txBody>
                    <a:bodyPr/>
                    <a:lstStyle/>
                    <a:p>
                      <a:pPr algn="ctr"/>
                      <a:r>
                        <a:rPr lang="uk-UA" dirty="0" smtClean="0"/>
                        <a:t>Стаття</a:t>
                      </a:r>
                      <a:r>
                        <a:rPr lang="uk-UA" baseline="0" dirty="0" smtClean="0"/>
                        <a:t> закону</a:t>
                      </a:r>
                      <a:endParaRPr lang="ru-RU" dirty="0"/>
                    </a:p>
                  </a:txBody>
                  <a:tcPr anchor="ctr"/>
                </a:tc>
                <a:tc>
                  <a:txBody>
                    <a:bodyPr/>
                    <a:lstStyle/>
                    <a:p>
                      <a:pPr algn="ctr"/>
                      <a:r>
                        <a:rPr lang="uk-UA" dirty="0" smtClean="0"/>
                        <a:t>Розмір</a:t>
                      </a:r>
                      <a:r>
                        <a:rPr lang="uk-UA" baseline="0" dirty="0" smtClean="0"/>
                        <a:t> штрафу </a:t>
                      </a:r>
                      <a:endParaRPr lang="ru-RU" dirty="0"/>
                    </a:p>
                  </a:txBody>
                  <a:tcPr anchor="ctr"/>
                </a:tc>
              </a:tr>
              <a:tr h="2665109">
                <a:tc>
                  <a:txBody>
                    <a:bodyPr/>
                    <a:lstStyle/>
                    <a:p>
                      <a:pPr marL="114300" indent="-114300">
                        <a:spcAft>
                          <a:spcPts val="0"/>
                        </a:spcAft>
                      </a:pPr>
                      <a:r>
                        <a:rPr lang="uk-UA" sz="1400" noProof="0">
                          <a:latin typeface="Times New Roman" pitchFamily="18" charset="0"/>
                          <a:cs typeface="Times New Roman" pitchFamily="18" charset="0"/>
                        </a:rPr>
                        <a:t>- приховування в обліку валютних та інших доходів, непродуктивних витрат і збитків;</a:t>
                      </a:r>
                    </a:p>
                    <a:p>
                      <a:pPr marL="114300" indent="-114300">
                        <a:spcAft>
                          <a:spcPts val="0"/>
                        </a:spcAft>
                      </a:pPr>
                      <a:r>
                        <a:rPr lang="uk-UA" sz="1400" noProof="0">
                          <a:latin typeface="Times New Roman" pitchFamily="18" charset="0"/>
                          <a:cs typeface="Times New Roman" pitchFamily="18" charset="0"/>
                        </a:rPr>
                        <a:t>- відсутність бухгалтерського обліку або ведення його з порушенням установленого порядку;</a:t>
                      </a:r>
                    </a:p>
                    <a:p>
                      <a:pPr marL="114300" indent="-114300">
                        <a:spcAft>
                          <a:spcPts val="0"/>
                        </a:spcAft>
                      </a:pPr>
                      <a:r>
                        <a:rPr lang="uk-UA" sz="1400" noProof="0">
                          <a:latin typeface="Times New Roman" pitchFamily="18" charset="0"/>
                          <a:cs typeface="Times New Roman" pitchFamily="18" charset="0"/>
                        </a:rPr>
                        <a:t>- внесення неправдивих даних до фінансової звітності, неподання фінансової звітності;</a:t>
                      </a:r>
                    </a:p>
                    <a:p>
                      <a:pPr marL="114300" indent="-114300">
                        <a:spcAft>
                          <a:spcPts val="0"/>
                        </a:spcAft>
                      </a:pPr>
                      <a:r>
                        <a:rPr lang="uk-UA" sz="1400" noProof="0">
                          <a:latin typeface="Times New Roman" pitchFamily="18" charset="0"/>
                          <a:cs typeface="Times New Roman" pitchFamily="18" charset="0"/>
                        </a:rPr>
                        <a:t>- несвоєчасне або неякісне проведення інвентаризацій грошових коштів і матеріальних цінностей, порушення правил ведення касових операцій;</a:t>
                      </a:r>
                    </a:p>
                    <a:p>
                      <a:pPr marL="114300" indent="-114300">
                        <a:spcAft>
                          <a:spcPts val="0"/>
                        </a:spcAft>
                      </a:pPr>
                      <a:r>
                        <a:rPr lang="uk-UA" sz="1400" noProof="0">
                          <a:latin typeface="Times New Roman" pitchFamily="18" charset="0"/>
                          <a:cs typeface="Times New Roman" pitchFamily="18" charset="0"/>
                        </a:rPr>
                        <a:t>- перешкоджання працівникам державної контрольно-ревізійної служби у проведенні ревізій та перевірок, невжиття заходів щодо відшкодування з винних осіб збитків від недостач, розтрат, крадіжок і безгосподарності</a:t>
                      </a:r>
                    </a:p>
                  </a:txBody>
                  <a:tcPr marL="68580" marR="68580" marT="0" marB="0"/>
                </a:tc>
                <a:tc>
                  <a:txBody>
                    <a:bodyPr/>
                    <a:lstStyle/>
                    <a:p>
                      <a:pPr algn="just">
                        <a:spcAft>
                          <a:spcPts val="0"/>
                        </a:spcAft>
                      </a:pPr>
                      <a:r>
                        <a:rPr lang="uk-UA" sz="1400" noProof="0">
                          <a:latin typeface="Times New Roman" pitchFamily="18" charset="0"/>
                          <a:cs typeface="Times New Roman" pitchFamily="18" charset="0"/>
                        </a:rPr>
                        <a:t>Ст. 164</a:t>
                      </a:r>
                      <a:r>
                        <a:rPr lang="uk-UA" sz="1400" baseline="30000" noProof="0">
                          <a:latin typeface="Times New Roman" pitchFamily="18" charset="0"/>
                          <a:cs typeface="Times New Roman" pitchFamily="18" charset="0"/>
                        </a:rPr>
                        <a:t>2</a:t>
                      </a:r>
                      <a:r>
                        <a:rPr lang="uk-UA" sz="1400" noProof="0">
                          <a:latin typeface="Times New Roman" pitchFamily="18" charset="0"/>
                          <a:cs typeface="Times New Roman" pitchFamily="18" charset="0"/>
                        </a:rPr>
                        <a:t> КУпАП</a:t>
                      </a:r>
                    </a:p>
                  </a:txBody>
                  <a:tcPr marL="68580" marR="68580" marT="0" marB="0"/>
                </a:tc>
                <a:tc>
                  <a:txBody>
                    <a:bodyPr/>
                    <a:lstStyle/>
                    <a:p>
                      <a:pPr>
                        <a:spcAft>
                          <a:spcPts val="0"/>
                        </a:spcAft>
                      </a:pPr>
                      <a:r>
                        <a:rPr lang="uk-UA" sz="1400" noProof="0" smtClean="0">
                          <a:latin typeface="Times New Roman" pitchFamily="18" charset="0"/>
                          <a:cs typeface="Times New Roman" pitchFamily="18" charset="0"/>
                        </a:rPr>
                        <a:t>Від 8 до 15 нмдг, при повторному порушенні протягом року – від 10 до 20 нмдг</a:t>
                      </a:r>
                      <a:endParaRPr lang="uk-UA" sz="1400" noProof="0">
                        <a:latin typeface="Times New Roman" pitchFamily="18" charset="0"/>
                        <a:cs typeface="Times New Roman" pitchFamily="18" charset="0"/>
                      </a:endParaRPr>
                    </a:p>
                  </a:txBody>
                  <a:tcPr marL="68580" marR="68580" marT="0" marB="0"/>
                </a:tc>
              </a:tr>
              <a:tr h="2912552">
                <a:tc>
                  <a:txBody>
                    <a:bodyPr/>
                    <a:lstStyle/>
                    <a:p>
                      <a:pPr marL="0" indent="6350">
                        <a:spcAft>
                          <a:spcPts val="0"/>
                        </a:spcAft>
                      </a:pPr>
                      <a:r>
                        <a:rPr kumimoji="0" lang="uk-UA" sz="1400" b="0" i="0" kern="1200" noProof="0" dirty="0" smtClean="0">
                          <a:solidFill>
                            <a:schemeClr val="bg1"/>
                          </a:solidFill>
                          <a:latin typeface="Times New Roman" pitchFamily="18" charset="0"/>
                          <a:ea typeface="+mn-ea"/>
                          <a:cs typeface="Times New Roman" pitchFamily="18" charset="0"/>
                        </a:rPr>
                        <a:t>- порушення порядку нарахування єдиного внеску на загальнообов'язкове державне соціальне страхування, страхових внесків на загальнообов'язкове державне пенсійне страхування, неподання, несвоєчасне подання, </a:t>
                      </a:r>
                      <a:r>
                        <a:rPr kumimoji="0" lang="uk-UA" sz="1400" b="0" i="0" kern="1200" noProof="0" dirty="0" err="1" smtClean="0">
                          <a:solidFill>
                            <a:schemeClr val="bg1"/>
                          </a:solidFill>
                          <a:latin typeface="Times New Roman" pitchFamily="18" charset="0"/>
                          <a:ea typeface="+mn-ea"/>
                          <a:cs typeface="Times New Roman" pitchFamily="18" charset="0"/>
                        </a:rPr>
                        <a:t>подання</a:t>
                      </a:r>
                      <a:r>
                        <a:rPr kumimoji="0" lang="uk-UA" sz="1400" b="0" i="0" kern="1200" noProof="0" dirty="0" smtClean="0">
                          <a:solidFill>
                            <a:schemeClr val="bg1"/>
                          </a:solidFill>
                          <a:latin typeface="Times New Roman" pitchFamily="18" charset="0"/>
                          <a:ea typeface="+mn-ea"/>
                          <a:cs typeface="Times New Roman" pitchFamily="18" charset="0"/>
                        </a:rPr>
                        <a:t> не за встановленою формою звітності щодо єдиного внеску на загальнообов'язкове державне соціальне страхування, страхових внесків на загальнообов'язкове державне пенсійне страхування або подання недостовірних відомостей, що використовуються в Державному реєстрі загальнообов'язкового державного соціального страхування, іншої звітності та відомостей, порушення встановленого порядку використання та здійснення операцій з коштами Пенсійного фонду України;</a:t>
                      </a:r>
                    </a:p>
                  </a:txBody>
                  <a:tcPr marL="68580" marR="68580" marT="0" marB="0"/>
                </a:tc>
                <a:tc>
                  <a:txBody>
                    <a:bodyPr/>
                    <a:lstStyle/>
                    <a:p>
                      <a:pPr algn="just">
                        <a:spcAft>
                          <a:spcPts val="0"/>
                        </a:spcAft>
                      </a:pPr>
                      <a:r>
                        <a:rPr lang="uk-UA" sz="1400" noProof="0">
                          <a:latin typeface="Times New Roman" pitchFamily="18" charset="0"/>
                          <a:cs typeface="Times New Roman" pitchFamily="18" charset="0"/>
                        </a:rPr>
                        <a:t>Ст. 165</a:t>
                      </a:r>
                      <a:r>
                        <a:rPr lang="uk-UA" sz="1400" baseline="30000" noProof="0">
                          <a:latin typeface="Times New Roman" pitchFamily="18" charset="0"/>
                          <a:cs typeface="Times New Roman" pitchFamily="18" charset="0"/>
                        </a:rPr>
                        <a:t>1</a:t>
                      </a:r>
                      <a:r>
                        <a:rPr lang="uk-UA" sz="1400" noProof="0">
                          <a:latin typeface="Times New Roman" pitchFamily="18" charset="0"/>
                          <a:cs typeface="Times New Roman" pitchFamily="18" charset="0"/>
                        </a:rPr>
                        <a:t> КУпАП</a:t>
                      </a:r>
                    </a:p>
                  </a:txBody>
                  <a:tcPr marL="68580" marR="68580" marT="0" marB="0"/>
                </a:tc>
                <a:tc>
                  <a:txBody>
                    <a:bodyPr/>
                    <a:lstStyle/>
                    <a:p>
                      <a:pPr>
                        <a:spcAft>
                          <a:spcPts val="0"/>
                        </a:spcAft>
                      </a:pPr>
                      <a:r>
                        <a:rPr lang="uk-UA" sz="1400" noProof="0" dirty="0" smtClean="0">
                          <a:latin typeface="Times New Roman" pitchFamily="18" charset="0"/>
                          <a:cs typeface="Times New Roman" pitchFamily="18" charset="0"/>
                        </a:rPr>
                        <a:t>Від 30 до 40 </a:t>
                      </a:r>
                      <a:r>
                        <a:rPr lang="uk-UA" sz="1400" noProof="0" dirty="0" err="1" smtClean="0">
                          <a:latin typeface="Times New Roman" pitchFamily="18" charset="0"/>
                          <a:cs typeface="Times New Roman" pitchFamily="18" charset="0"/>
                        </a:rPr>
                        <a:t>нмдг</a:t>
                      </a:r>
                      <a:r>
                        <a:rPr lang="uk-UA" sz="1400" noProof="0" dirty="0" smtClean="0">
                          <a:latin typeface="Times New Roman" pitchFamily="18" charset="0"/>
                          <a:cs typeface="Times New Roman" pitchFamily="18" charset="0"/>
                        </a:rPr>
                        <a:t>, при повторному порушенні протягом року – від 40 до 50 </a:t>
                      </a:r>
                      <a:r>
                        <a:rPr lang="uk-UA" sz="1400" noProof="0" dirty="0" err="1" smtClean="0">
                          <a:latin typeface="Times New Roman" pitchFamily="18" charset="0"/>
                          <a:cs typeface="Times New Roman" pitchFamily="18" charset="0"/>
                        </a:rPr>
                        <a:t>нмдг</a:t>
                      </a:r>
                      <a:endParaRPr lang="uk-UA" sz="1400" noProof="0" dirty="0" smtClean="0">
                        <a:latin typeface="Times New Roman" pitchFamily="18" charset="0"/>
                        <a:cs typeface="Times New Roman" pitchFamily="18" charset="0"/>
                      </a:endParaRPr>
                    </a:p>
                    <a:p>
                      <a:pPr>
                        <a:spcAft>
                          <a:spcPts val="0"/>
                        </a:spcAft>
                      </a:pPr>
                      <a:endParaRPr lang="uk-UA" sz="1400" noProof="0" dirty="0" smtClean="0">
                        <a:latin typeface="Times New Roman" pitchFamily="18" charset="0"/>
                        <a:cs typeface="Times New Roman" pitchFamily="18" charset="0"/>
                      </a:endParaRPr>
                    </a:p>
                    <a:p>
                      <a:pPr>
                        <a:spcAft>
                          <a:spcPts val="0"/>
                        </a:spcAft>
                      </a:pPr>
                      <a:endParaRPr lang="uk-UA" sz="1400" noProof="0" dirty="0" smtClean="0">
                        <a:latin typeface="Times New Roman" pitchFamily="18" charset="0"/>
                        <a:cs typeface="Times New Roman" pitchFamily="18" charset="0"/>
                      </a:endParaRPr>
                    </a:p>
                    <a:p>
                      <a:pPr>
                        <a:spcAft>
                          <a:spcPts val="0"/>
                        </a:spcAft>
                      </a:pPr>
                      <a:endParaRPr lang="uk-UA" sz="1400" noProof="0" dirty="0" smtClean="0">
                        <a:latin typeface="Times New Roman" pitchFamily="18" charset="0"/>
                        <a:cs typeface="Times New Roman" pitchFamily="18" charset="0"/>
                      </a:endParaRPr>
                    </a:p>
                    <a:p>
                      <a:pPr>
                        <a:spcAft>
                          <a:spcPts val="0"/>
                        </a:spcAft>
                      </a:pPr>
                      <a:endParaRPr lang="uk-UA" sz="1400" noProof="0" dirty="0" smtClean="0">
                        <a:latin typeface="Times New Roman" pitchFamily="18" charset="0"/>
                        <a:cs typeface="Times New Roman" pitchFamily="18" charset="0"/>
                      </a:endParaRPr>
                    </a:p>
                    <a:p>
                      <a:pPr>
                        <a:spcAft>
                          <a:spcPts val="0"/>
                        </a:spcAft>
                      </a:pPr>
                      <a:endParaRPr lang="uk-UA" sz="1400" noProof="0" dirty="0" smtClean="0">
                        <a:latin typeface="Times New Roman" pitchFamily="18" charset="0"/>
                        <a:cs typeface="Times New Roman" pitchFamily="18" charset="0"/>
                      </a:endParaRPr>
                    </a:p>
                    <a:p>
                      <a:pPr>
                        <a:spcAft>
                          <a:spcPts val="0"/>
                        </a:spcAft>
                      </a:pPr>
                      <a:endParaRPr lang="uk-UA" sz="1400" noProof="0" dirty="0" smtClean="0">
                        <a:latin typeface="Times New Roman" pitchFamily="18" charset="0"/>
                        <a:cs typeface="Times New Roman" pitchFamily="18" charset="0"/>
                      </a:endParaRPr>
                    </a:p>
                    <a:p>
                      <a:pPr>
                        <a:spcAft>
                          <a:spcPts val="0"/>
                        </a:spcAft>
                      </a:pPr>
                      <a:endParaRPr lang="uk-UA" sz="1400" noProof="0" dirty="0" smtClean="0">
                        <a:latin typeface="Times New Roman" pitchFamily="18" charset="0"/>
                        <a:cs typeface="Times New Roman" pitchFamily="18" charset="0"/>
                      </a:endParaRPr>
                    </a:p>
                    <a:p>
                      <a:pPr>
                        <a:spcAft>
                          <a:spcPts val="0"/>
                        </a:spcAft>
                      </a:pPr>
                      <a:endParaRPr lang="uk-UA" sz="1400" noProof="0" dirty="0" smtClean="0">
                        <a:latin typeface="Times New Roman" pitchFamily="18" charset="0"/>
                        <a:cs typeface="Times New Roman" pitchFamily="18" charset="0"/>
                      </a:endParaRPr>
                    </a:p>
                    <a:p>
                      <a:pPr>
                        <a:spcAft>
                          <a:spcPts val="0"/>
                        </a:spcAft>
                      </a:pPr>
                      <a:endParaRPr lang="uk-UA" sz="1400" noProof="0" dirty="0">
                        <a:latin typeface="Times New Roman" pitchFamily="18" charset="0"/>
                        <a:cs typeface="Times New Roman" pitchFamily="18" charset="0"/>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3" name="Таблица 2"/>
          <p:cNvGraphicFramePr>
            <a:graphicFrameLocks noGrp="1"/>
          </p:cNvGraphicFramePr>
          <p:nvPr/>
        </p:nvGraphicFramePr>
        <p:xfrm>
          <a:off x="179511" y="548680"/>
          <a:ext cx="8712969" cy="5764841"/>
        </p:xfrm>
        <a:graphic>
          <a:graphicData uri="http://schemas.openxmlformats.org/drawingml/2006/table">
            <a:tbl>
              <a:tblPr firstRow="1" bandRow="1">
                <a:tableStyleId>{9DCAF9ED-07DC-4A11-8D7F-57B35C25682E}</a:tableStyleId>
              </a:tblPr>
              <a:tblGrid>
                <a:gridCol w="4968552"/>
                <a:gridCol w="1440160"/>
                <a:gridCol w="2304257"/>
              </a:tblGrid>
              <a:tr h="720080">
                <a:tc>
                  <a:txBody>
                    <a:bodyPr/>
                    <a:lstStyle/>
                    <a:p>
                      <a:pPr algn="ctr"/>
                      <a:r>
                        <a:rPr lang="uk-UA" dirty="0" smtClean="0"/>
                        <a:t>Порушення</a:t>
                      </a:r>
                      <a:endParaRPr lang="ru-RU"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uk-UA" dirty="0" smtClean="0"/>
                        <a:t>Стаття</a:t>
                      </a:r>
                      <a:r>
                        <a:rPr lang="uk-UA" baseline="0" dirty="0" smtClean="0"/>
                        <a:t> закону</a:t>
                      </a:r>
                      <a:endParaRPr lang="ru-RU"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uk-UA" dirty="0" smtClean="0"/>
                        <a:t>Розмір</a:t>
                      </a:r>
                      <a:r>
                        <a:rPr lang="uk-UA" baseline="0" dirty="0" smtClean="0"/>
                        <a:t> штрафу </a:t>
                      </a:r>
                      <a:endParaRPr lang="ru-RU"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91942">
                <a:tc>
                  <a:txBody>
                    <a:bodyPr/>
                    <a:lstStyle/>
                    <a:p>
                      <a:pPr marL="114300" indent="-114300">
                        <a:spcAft>
                          <a:spcPts val="0"/>
                        </a:spcAft>
                      </a:pPr>
                      <a:r>
                        <a:rPr lang="uk-UA" sz="1400" noProof="0" smtClean="0">
                          <a:latin typeface="Times New Roman" pitchFamily="18" charset="0"/>
                          <a:cs typeface="Times New Roman" pitchFamily="18" charset="0"/>
                        </a:rPr>
                        <a:t>- порушення строку реєстрації як платника страхових внесків до Фонду загальнообов'язкового державного соціального страхування України на випадок безробіття;</a:t>
                      </a:r>
                    </a:p>
                    <a:p>
                      <a:pPr marL="114300" indent="-114300">
                        <a:spcAft>
                          <a:spcPts val="0"/>
                        </a:spcAft>
                      </a:pPr>
                      <a:r>
                        <a:rPr lang="uk-UA" sz="1400" noProof="0" smtClean="0">
                          <a:latin typeface="Times New Roman" pitchFamily="18" charset="0"/>
                          <a:cs typeface="Times New Roman" pitchFamily="18" charset="0"/>
                        </a:rPr>
                        <a:t>- несвоєчасна або неповна сплата страхових внесків</a:t>
                      </a:r>
                      <a:endParaRPr lang="uk-UA" sz="1400" noProof="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400" noProof="0">
                          <a:latin typeface="Times New Roman" pitchFamily="18" charset="0"/>
                          <a:cs typeface="Times New Roman" pitchFamily="18" charset="0"/>
                        </a:rPr>
                        <a:t>Ст. 165</a:t>
                      </a:r>
                      <a:r>
                        <a:rPr lang="uk-UA" sz="1400" baseline="30000" noProof="0">
                          <a:latin typeface="Times New Roman" pitchFamily="18" charset="0"/>
                          <a:cs typeface="Times New Roman" pitchFamily="18" charset="0"/>
                        </a:rPr>
                        <a:t>3</a:t>
                      </a:r>
                      <a:r>
                        <a:rPr lang="uk-UA" sz="1400" noProof="0">
                          <a:latin typeface="Times New Roman" pitchFamily="18" charset="0"/>
                          <a:cs typeface="Times New Roman" pitchFamily="18" charset="0"/>
                        </a:rPr>
                        <a:t> КУпАП</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uk-UA" sz="1400" noProof="0" smtClean="0">
                          <a:latin typeface="Times New Roman" pitchFamily="18" charset="0"/>
                          <a:cs typeface="Times New Roman" pitchFamily="18" charset="0"/>
                        </a:rPr>
                        <a:t>Від 8 до 15 нмдг, при повторному порушенні протягом року – від 10 до 20 нмдг</a:t>
                      </a:r>
                      <a:endParaRPr lang="uk-UA" sz="1400" noProof="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60877">
                <a:tc>
                  <a:txBody>
                    <a:bodyPr/>
                    <a:lstStyle/>
                    <a:p>
                      <a:pPr marL="114300" indent="-114300">
                        <a:spcAft>
                          <a:spcPts val="0"/>
                        </a:spcAft>
                      </a:pPr>
                      <a:r>
                        <a:rPr lang="uk-UA" sz="1400" noProof="0" dirty="0">
                          <a:latin typeface="Times New Roman" pitchFamily="18" charset="0"/>
                          <a:cs typeface="Times New Roman" pitchFamily="18" charset="0"/>
                        </a:rPr>
                        <a:t>- порушення строку реєстрації як платника страхових внесків до Фонду соціального страхування від нещасних випадків на виробництві та професійних захворювань України;</a:t>
                      </a:r>
                    </a:p>
                    <a:p>
                      <a:pPr>
                        <a:spcAft>
                          <a:spcPts val="0"/>
                        </a:spcAft>
                      </a:pPr>
                      <a:r>
                        <a:rPr lang="uk-UA" sz="1400" noProof="0" dirty="0">
                          <a:latin typeface="Times New Roman" pitchFamily="18" charset="0"/>
                          <a:cs typeface="Times New Roman" pitchFamily="18" charset="0"/>
                        </a:rPr>
                        <a:t>- несвоєчасна сплата страхових внесків;</a:t>
                      </a:r>
                    </a:p>
                    <a:p>
                      <a:pPr marL="114300" indent="-114300">
                        <a:spcAft>
                          <a:spcPts val="0"/>
                        </a:spcAft>
                      </a:pPr>
                      <a:r>
                        <a:rPr lang="uk-UA" sz="1400" noProof="0" dirty="0">
                          <a:latin typeface="Times New Roman" pitchFamily="18" charset="0"/>
                          <a:cs typeface="Times New Roman" pitchFamily="18" charset="0"/>
                        </a:rPr>
                        <a:t>- несвоєчасне інформування Фонду про чисельність працівників, річний фактичний обсяг реалізованої продукції (робіт, послуг), річну суму заробітної плати на підприємстві, нещасні випадки на виробництві та професійні захворювання, що сталися на підприємстві, про зміни технології робіт, виду діяльності підприємства або його ліквідацію</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400" noProof="0">
                          <a:latin typeface="Times New Roman" pitchFamily="18" charset="0"/>
                          <a:cs typeface="Times New Roman" pitchFamily="18" charset="0"/>
                        </a:rPr>
                        <a:t>Ст. 165</a:t>
                      </a:r>
                      <a:r>
                        <a:rPr lang="uk-UA" sz="1400" baseline="30000" noProof="0">
                          <a:latin typeface="Times New Roman" pitchFamily="18" charset="0"/>
                          <a:cs typeface="Times New Roman" pitchFamily="18" charset="0"/>
                        </a:rPr>
                        <a:t>4</a:t>
                      </a:r>
                      <a:r>
                        <a:rPr lang="uk-UA" sz="1400" noProof="0">
                          <a:latin typeface="Times New Roman" pitchFamily="18" charset="0"/>
                          <a:cs typeface="Times New Roman" pitchFamily="18" charset="0"/>
                        </a:rPr>
                        <a:t> КУпАП</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uk-UA" sz="1400" noProof="0" dirty="0" smtClean="0">
                          <a:latin typeface="Times New Roman" pitchFamily="18" charset="0"/>
                          <a:cs typeface="Times New Roman" pitchFamily="18" charset="0"/>
                        </a:rPr>
                        <a:t>Від 8 до 15 </a:t>
                      </a:r>
                      <a:r>
                        <a:rPr lang="uk-UA" sz="1400" noProof="0" dirty="0" err="1" smtClean="0">
                          <a:latin typeface="Times New Roman" pitchFamily="18" charset="0"/>
                          <a:cs typeface="Times New Roman" pitchFamily="18" charset="0"/>
                        </a:rPr>
                        <a:t>нмдг</a:t>
                      </a:r>
                      <a:r>
                        <a:rPr lang="uk-UA" sz="1400" noProof="0" dirty="0" smtClean="0">
                          <a:latin typeface="Times New Roman" pitchFamily="18" charset="0"/>
                          <a:cs typeface="Times New Roman" pitchFamily="18" charset="0"/>
                        </a:rPr>
                        <a:t>, при повторному порушенні протягом року – від 10 до 20 </a:t>
                      </a:r>
                      <a:r>
                        <a:rPr lang="uk-UA" sz="1400" noProof="0" dirty="0" err="1" smtClean="0">
                          <a:latin typeface="Times New Roman" pitchFamily="18" charset="0"/>
                          <a:cs typeface="Times New Roman" pitchFamily="18" charset="0"/>
                        </a:rPr>
                        <a:t>нмдг</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91942">
                <a:tc>
                  <a:txBody>
                    <a:bodyPr/>
                    <a:lstStyle/>
                    <a:p>
                      <a:pPr marL="114300" indent="-114300">
                        <a:spcAft>
                          <a:spcPts val="0"/>
                        </a:spcAft>
                      </a:pPr>
                      <a:r>
                        <a:rPr lang="uk-UA" sz="1400" noProof="0">
                          <a:latin typeface="Times New Roman" pitchFamily="18" charset="0"/>
                          <a:cs typeface="Times New Roman" pitchFamily="18" charset="0"/>
                        </a:rPr>
                        <a:t>- ухилення від реєстрації як платника страхових внесків до Фонду соціального страхування з тимчасової втрати працездатності,</a:t>
                      </a:r>
                    </a:p>
                    <a:p>
                      <a:pPr marL="114300" indent="-114300">
                        <a:spcAft>
                          <a:spcPts val="0"/>
                        </a:spcAft>
                      </a:pPr>
                      <a:r>
                        <a:rPr lang="uk-UA" sz="1400" noProof="0">
                          <a:latin typeface="Times New Roman" pitchFamily="18" charset="0"/>
                          <a:cs typeface="Times New Roman" pitchFamily="18" charset="0"/>
                        </a:rPr>
                        <a:t>- несвоєчасна або неповна сплата страхових внесків;</a:t>
                      </a:r>
                    </a:p>
                    <a:p>
                      <a:pPr marL="114300" indent="-114300">
                        <a:spcAft>
                          <a:spcPts val="0"/>
                        </a:spcAft>
                      </a:pPr>
                      <a:r>
                        <a:rPr lang="uk-UA" sz="1400" noProof="0">
                          <a:latin typeface="Times New Roman" pitchFamily="18" charset="0"/>
                          <a:cs typeface="Times New Roman" pitchFamily="18" charset="0"/>
                        </a:rPr>
                        <a:t>- порушення порядку використання коштів Фонду</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400" noProof="0">
                          <a:latin typeface="Times New Roman" pitchFamily="18" charset="0"/>
                          <a:cs typeface="Times New Roman" pitchFamily="18" charset="0"/>
                        </a:rPr>
                        <a:t>Ст. 165</a:t>
                      </a:r>
                      <a:r>
                        <a:rPr lang="uk-UA" sz="1400" baseline="30000" noProof="0">
                          <a:latin typeface="Times New Roman" pitchFamily="18" charset="0"/>
                          <a:cs typeface="Times New Roman" pitchFamily="18" charset="0"/>
                        </a:rPr>
                        <a:t>5</a:t>
                      </a:r>
                      <a:r>
                        <a:rPr lang="uk-UA" sz="1400" noProof="0">
                          <a:latin typeface="Times New Roman" pitchFamily="18" charset="0"/>
                          <a:cs typeface="Times New Roman" pitchFamily="18" charset="0"/>
                        </a:rPr>
                        <a:t> КУпАП</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uk-UA" sz="1400" noProof="0" dirty="0" smtClean="0">
                          <a:latin typeface="Times New Roman" pitchFamily="18" charset="0"/>
                          <a:cs typeface="Times New Roman" pitchFamily="18" charset="0"/>
                        </a:rPr>
                        <a:t>Від 8 до 15 </a:t>
                      </a:r>
                      <a:r>
                        <a:rPr lang="uk-UA" sz="1400" noProof="0" dirty="0" err="1" smtClean="0">
                          <a:latin typeface="Times New Roman" pitchFamily="18" charset="0"/>
                          <a:cs typeface="Times New Roman" pitchFamily="18" charset="0"/>
                        </a:rPr>
                        <a:t>нмдг</a:t>
                      </a:r>
                      <a:r>
                        <a:rPr lang="uk-UA" sz="1400" noProof="0" dirty="0" smtClean="0">
                          <a:latin typeface="Times New Roman" pitchFamily="18" charset="0"/>
                          <a:cs typeface="Times New Roman" pitchFamily="18" charset="0"/>
                        </a:rPr>
                        <a:t>, при повторному порушенні протягом року – від 10 до 20 </a:t>
                      </a:r>
                      <a:r>
                        <a:rPr lang="uk-UA" sz="1400" noProof="0" dirty="0" err="1" smtClean="0">
                          <a:latin typeface="Times New Roman" pitchFamily="18" charset="0"/>
                          <a:cs typeface="Times New Roman" pitchFamily="18" charset="0"/>
                        </a:rPr>
                        <a:t>нмдг</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pPr marL="0" indent="360363" algn="just">
              <a:buNone/>
            </a:pPr>
            <a:r>
              <a:rPr lang="uk-UA" dirty="0" smtClean="0"/>
              <a:t>Підставою кримінальної відповідальності є вчинення особою суспільно небезпечного діяння, яке містить склад злочину, передбаченого </a:t>
            </a:r>
            <a:r>
              <a:rPr lang="uk-UA" b="1" i="1" dirty="0" smtClean="0"/>
              <a:t>Кримінальним Кодексом України</a:t>
            </a:r>
            <a:r>
              <a:rPr lang="uk-UA" i="1" dirty="0" smtClean="0"/>
              <a:t> </a:t>
            </a:r>
            <a:r>
              <a:rPr lang="uk-UA" b="1" i="1" dirty="0" smtClean="0"/>
              <a:t>від 05.4.2001 р. № 2341-ІІІ </a:t>
            </a:r>
            <a:r>
              <a:rPr lang="uk-UA" dirty="0" smtClean="0"/>
              <a:t>(далі - </a:t>
            </a:r>
            <a:r>
              <a:rPr lang="uk-UA" dirty="0" err="1" smtClean="0"/>
              <a:t>ККУ</a:t>
            </a:r>
            <a:r>
              <a:rPr lang="uk-UA" dirty="0" smtClean="0"/>
              <a:t>). </a:t>
            </a:r>
            <a:r>
              <a:rPr lang="uk-UA" b="1" dirty="0" smtClean="0"/>
              <a:t>Особа вважається невинною у вчинені злочину і не може бути піддана кримінальному покаранню, доки її вину не буде доведено в законному порядку і встановлено обвинувальним вироком суду.</a:t>
            </a:r>
            <a:endParaRPr lang="uk-UA" dirty="0" smtClean="0"/>
          </a:p>
          <a:p>
            <a:pPr marL="0" indent="360363" algn="just">
              <a:buNone/>
            </a:pPr>
            <a:r>
              <a:rPr lang="uk-UA" dirty="0" smtClean="0"/>
              <a:t>Найчастіше підставою для порушення кримінальні справи проти головних бухгалтерів  є порушення за такими статтями </a:t>
            </a:r>
            <a:r>
              <a:rPr lang="uk-UA" b="1" i="1" dirty="0" err="1" smtClean="0"/>
              <a:t>ККУ</a:t>
            </a:r>
            <a:r>
              <a:rPr lang="uk-UA" dirty="0" smtClean="0"/>
              <a:t>:</a:t>
            </a:r>
          </a:p>
          <a:p>
            <a:pPr marL="360363" indent="358775" algn="just">
              <a:buFont typeface="Wingdings" pitchFamily="2" charset="2"/>
              <a:buChar char="v"/>
            </a:pPr>
            <a:r>
              <a:rPr lang="uk-UA" dirty="0" smtClean="0"/>
              <a:t>212 </a:t>
            </a:r>
            <a:r>
              <a:rPr lang="uk-UA" dirty="0" err="1" smtClean="0"/>
              <a:t>“Ухилення</a:t>
            </a:r>
            <a:r>
              <a:rPr lang="uk-UA" dirty="0" smtClean="0"/>
              <a:t> від сплати податків, зборів, інших обов’язкових </a:t>
            </a:r>
            <a:r>
              <a:rPr lang="uk-UA" dirty="0" err="1" smtClean="0"/>
              <a:t>платежів”</a:t>
            </a:r>
            <a:r>
              <a:rPr lang="uk-UA" dirty="0" smtClean="0"/>
              <a:t>;</a:t>
            </a:r>
          </a:p>
          <a:p>
            <a:pPr marL="360363" indent="358775" algn="just">
              <a:buFont typeface="Wingdings" pitchFamily="2" charset="2"/>
              <a:buChar char="v"/>
            </a:pPr>
            <a:r>
              <a:rPr lang="uk-UA" dirty="0" smtClean="0"/>
              <a:t>212</a:t>
            </a:r>
            <a:r>
              <a:rPr lang="uk-UA" baseline="30000" dirty="0" smtClean="0"/>
              <a:t>1</a:t>
            </a:r>
            <a:r>
              <a:rPr lang="uk-UA" dirty="0" smtClean="0"/>
              <a:t> </a:t>
            </a:r>
            <a:r>
              <a:rPr lang="uk-UA" dirty="0" err="1" smtClean="0"/>
              <a:t>“Ухилення</a:t>
            </a:r>
            <a:r>
              <a:rPr lang="uk-UA" dirty="0" smtClean="0"/>
              <a:t> від сплати страхових внесків на загальнообов’язкове державне пенсійне </a:t>
            </a:r>
            <a:r>
              <a:rPr lang="uk-UA" dirty="0" err="1" smtClean="0"/>
              <a:t>страхування”</a:t>
            </a:r>
            <a:r>
              <a:rPr lang="uk-UA" dirty="0" smtClean="0"/>
              <a:t>;</a:t>
            </a:r>
          </a:p>
          <a:p>
            <a:pPr marL="360363" indent="358775" algn="just">
              <a:buFont typeface="Wingdings" pitchFamily="2" charset="2"/>
              <a:buChar char="v"/>
            </a:pPr>
            <a:r>
              <a:rPr lang="uk-UA" dirty="0" smtClean="0"/>
              <a:t>364 </a:t>
            </a:r>
            <a:r>
              <a:rPr lang="uk-UA" dirty="0" err="1" smtClean="0"/>
              <a:t>“Зловживання</a:t>
            </a:r>
            <a:r>
              <a:rPr lang="uk-UA" dirty="0" smtClean="0"/>
              <a:t> владою або службовим </a:t>
            </a:r>
            <a:r>
              <a:rPr lang="uk-UA" dirty="0" err="1" smtClean="0"/>
              <a:t>становищем”</a:t>
            </a:r>
            <a:r>
              <a:rPr lang="uk-UA" dirty="0" smtClean="0"/>
              <a:t>;</a:t>
            </a:r>
          </a:p>
          <a:p>
            <a:pPr marL="360363" indent="358775" algn="just">
              <a:buFont typeface="Wingdings" pitchFamily="2" charset="2"/>
              <a:buChar char="v"/>
            </a:pPr>
            <a:r>
              <a:rPr lang="uk-UA" dirty="0" smtClean="0"/>
              <a:t>366 </a:t>
            </a:r>
            <a:r>
              <a:rPr lang="uk-UA" dirty="0" err="1" smtClean="0"/>
              <a:t>“Службове</a:t>
            </a:r>
            <a:r>
              <a:rPr lang="uk-UA" dirty="0" smtClean="0"/>
              <a:t> </a:t>
            </a:r>
            <a:r>
              <a:rPr lang="uk-UA" dirty="0" err="1" smtClean="0"/>
              <a:t>підроблення”</a:t>
            </a:r>
            <a:r>
              <a:rPr lang="uk-UA" dirty="0" smtClean="0"/>
              <a:t>;</a:t>
            </a:r>
          </a:p>
          <a:p>
            <a:pPr marL="360363" indent="358775" algn="just">
              <a:buFont typeface="Wingdings" pitchFamily="2" charset="2"/>
              <a:buChar char="v"/>
            </a:pPr>
            <a:r>
              <a:rPr lang="uk-UA" dirty="0" smtClean="0"/>
              <a:t>367 </a:t>
            </a:r>
            <a:r>
              <a:rPr lang="uk-UA" dirty="0" err="1" smtClean="0"/>
              <a:t>“Службова</a:t>
            </a:r>
            <a:r>
              <a:rPr lang="uk-UA" dirty="0" smtClean="0"/>
              <a:t> </a:t>
            </a:r>
            <a:r>
              <a:rPr lang="uk-UA" dirty="0" err="1" smtClean="0"/>
              <a:t>недбалість”</a:t>
            </a:r>
            <a:r>
              <a:rPr lang="uk-UA" dirty="0" smtClean="0"/>
              <a:t>.</a:t>
            </a:r>
          </a:p>
          <a:p>
            <a:endParaRPr lang="ru-RU" dirty="0"/>
          </a:p>
        </p:txBody>
      </p:sp>
      <p:sp>
        <p:nvSpPr>
          <p:cNvPr id="3" name="Заголовок 2"/>
          <p:cNvSpPr>
            <a:spLocks noGrp="1"/>
          </p:cNvSpPr>
          <p:nvPr>
            <p:ph type="title"/>
          </p:nvPr>
        </p:nvSpPr>
        <p:spPr>
          <a:xfrm>
            <a:off x="395536" y="260648"/>
            <a:ext cx="8229600" cy="822920"/>
          </a:xfrm>
        </p:spPr>
        <p:txBody>
          <a:bodyPr>
            <a:normAutofit fontScale="90000"/>
          </a:bodyPr>
          <a:lstStyle/>
          <a:p>
            <a:r>
              <a:rPr lang="uk-UA" dirty="0" smtClean="0">
                <a:latin typeface="Comic Sans MS" pitchFamily="66" charset="0"/>
                <a:cs typeface="Times New Roman" pitchFamily="18" charset="0"/>
              </a:rPr>
              <a:t>4.2.4 Кримінальна відповідальність</a:t>
            </a:r>
            <a:endParaRPr lang="ru-RU" dirty="0">
              <a:latin typeface="Comic Sans MS" pitchFamily="66"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23528" y="332656"/>
          <a:ext cx="8496944" cy="5976664"/>
        </p:xfrm>
        <a:graphic>
          <a:graphicData uri="http://schemas.openxmlformats.org/drawingml/2006/table">
            <a:tbl>
              <a:tblPr firstRow="1" bandRow="1">
                <a:tableStyleId>{5C22544A-7EE6-4342-B048-85BDC9FD1C3A}</a:tableStyleId>
              </a:tblPr>
              <a:tblGrid>
                <a:gridCol w="4248472"/>
                <a:gridCol w="4248472"/>
              </a:tblGrid>
              <a:tr h="997532">
                <a:tc>
                  <a:txBody>
                    <a:bodyPr/>
                    <a:lstStyle/>
                    <a:p>
                      <a:pPr algn="ctr">
                        <a:spcAft>
                          <a:spcPts val="0"/>
                        </a:spcAft>
                      </a:pPr>
                      <a:r>
                        <a:rPr lang="uk-UA" sz="1800" b="1" dirty="0">
                          <a:latin typeface="Times New Roman"/>
                        </a:rPr>
                        <a:t>Правопорушення</a:t>
                      </a:r>
                      <a:endParaRPr lang="uk-UA" sz="2000" dirty="0">
                        <a:latin typeface="Times New Roman"/>
                      </a:endParaRPr>
                    </a:p>
                  </a:txBody>
                  <a:tcPr marL="68580" marR="68580" marT="0" marB="0" anchor="ctr"/>
                </a:tc>
                <a:tc>
                  <a:txBody>
                    <a:bodyPr/>
                    <a:lstStyle/>
                    <a:p>
                      <a:pPr algn="ctr">
                        <a:spcAft>
                          <a:spcPts val="0"/>
                        </a:spcAft>
                      </a:pPr>
                      <a:r>
                        <a:rPr lang="uk-UA" sz="1800" b="1" dirty="0">
                          <a:latin typeface="Times New Roman"/>
                        </a:rPr>
                        <a:t>Характер відповідальності</a:t>
                      </a:r>
                      <a:endParaRPr lang="uk-UA" sz="2000" dirty="0">
                        <a:latin typeface="Times New Roman"/>
                      </a:endParaRPr>
                    </a:p>
                  </a:txBody>
                  <a:tcPr marL="68580" marR="68580" marT="0" marB="0" anchor="ctr"/>
                </a:tc>
              </a:tr>
              <a:tr h="579961">
                <a:tc gridSpan="2">
                  <a:txBody>
                    <a:bodyPr/>
                    <a:lstStyle/>
                    <a:p>
                      <a:pPr algn="ctr"/>
                      <a:r>
                        <a:rPr kumimoji="0" lang="uk-UA" sz="1600" b="1" i="0" kern="1200" dirty="0" smtClean="0">
                          <a:solidFill>
                            <a:schemeClr val="dk1"/>
                          </a:solidFill>
                          <a:latin typeface="+mn-lt"/>
                          <a:ea typeface="+mn-ea"/>
                          <a:cs typeface="+mn-cs"/>
                        </a:rPr>
                        <a:t>Ухиляння від сплати податків, зборів</a:t>
                      </a:r>
                      <a:r>
                        <a:rPr kumimoji="0" lang="uk-UA" sz="1600" b="1" i="0" kern="1200" baseline="0" dirty="0" smtClean="0">
                          <a:solidFill>
                            <a:schemeClr val="dk1"/>
                          </a:solidFill>
                          <a:latin typeface="+mn-lt"/>
                          <a:ea typeface="+mn-ea"/>
                          <a:cs typeface="+mn-cs"/>
                        </a:rPr>
                        <a:t> (обов’язкових платежів)</a:t>
                      </a:r>
                      <a:r>
                        <a:rPr kumimoji="0" lang="uk-UA" sz="1600" b="1" i="0" kern="1200" dirty="0" smtClean="0">
                          <a:solidFill>
                            <a:schemeClr val="dk1"/>
                          </a:solidFill>
                          <a:latin typeface="+mn-lt"/>
                          <a:ea typeface="+mn-ea"/>
                          <a:cs typeface="+mn-cs"/>
                        </a:rPr>
                        <a:t> (ст. 212 </a:t>
                      </a:r>
                      <a:r>
                        <a:rPr kumimoji="0" lang="uk-UA" sz="1600" b="1" i="0" kern="1200" dirty="0" err="1" smtClean="0">
                          <a:solidFill>
                            <a:schemeClr val="dk1"/>
                          </a:solidFill>
                          <a:latin typeface="+mn-lt"/>
                          <a:ea typeface="+mn-ea"/>
                          <a:cs typeface="+mn-cs"/>
                        </a:rPr>
                        <a:t>ККУ</a:t>
                      </a:r>
                      <a:r>
                        <a:rPr kumimoji="0" lang="uk-UA" sz="1600" b="1" i="0" kern="1200" dirty="0" smtClean="0">
                          <a:solidFill>
                            <a:schemeClr val="dk1"/>
                          </a:solidFill>
                          <a:latin typeface="+mn-lt"/>
                          <a:ea typeface="+mn-ea"/>
                          <a:cs typeface="+mn-cs"/>
                        </a:rPr>
                        <a:t>)</a:t>
                      </a:r>
                      <a:endParaRPr lang="ru-RU" sz="1600" dirty="0"/>
                    </a:p>
                  </a:txBody>
                  <a:tcPr anchor="ctr"/>
                </a:tc>
                <a:tc hMerge="1">
                  <a:txBody>
                    <a:bodyPr/>
                    <a:lstStyle/>
                    <a:p>
                      <a:endParaRPr lang="ru-RU" dirty="0"/>
                    </a:p>
                  </a:txBody>
                  <a:tcPr/>
                </a:tc>
              </a:tr>
              <a:tr h="1374741">
                <a:tc>
                  <a:txBody>
                    <a:bodyPr/>
                    <a:lstStyle/>
                    <a:p>
                      <a:pPr algn="just">
                        <a:spcAft>
                          <a:spcPts val="0"/>
                        </a:spcAft>
                      </a:pPr>
                      <a:r>
                        <a:rPr lang="uk-UA" sz="1400" noProof="0" dirty="0">
                          <a:latin typeface="Times New Roman"/>
                        </a:rPr>
                        <a:t>Умисне ухиляння від сплати податків, зборів, інших обов’язкових платежів, що привело до ненадходження до бюджету чи державних цільових фондів коштів у </a:t>
                      </a:r>
                      <a:r>
                        <a:rPr lang="uk-UA" sz="1400" noProof="0" dirty="0" smtClean="0">
                          <a:latin typeface="Times New Roman"/>
                        </a:rPr>
                        <a:t>значних розмірах</a:t>
                      </a:r>
                      <a:r>
                        <a:rPr lang="uk-UA" sz="1400" baseline="0" noProof="0" dirty="0" smtClean="0">
                          <a:latin typeface="Times New Roman"/>
                        </a:rPr>
                        <a:t> (</a:t>
                      </a:r>
                      <a:r>
                        <a:rPr lang="uk-UA" sz="1400" noProof="0" dirty="0" smtClean="0">
                          <a:latin typeface="Times New Roman"/>
                        </a:rPr>
                        <a:t>від 3000 </a:t>
                      </a:r>
                      <a:r>
                        <a:rPr lang="uk-UA" sz="1400" noProof="0" dirty="0" err="1" smtClean="0">
                          <a:latin typeface="Times New Roman"/>
                        </a:rPr>
                        <a:t>нмдг</a:t>
                      </a:r>
                      <a:r>
                        <a:rPr lang="uk-UA" sz="1400" noProof="0" dirty="0" smtClean="0">
                          <a:latin typeface="Times New Roman"/>
                        </a:rPr>
                        <a:t>)</a:t>
                      </a:r>
                      <a:endParaRPr lang="uk-UA" sz="1400" noProof="0" dirty="0">
                        <a:latin typeface="Times New Roman"/>
                      </a:endParaRPr>
                    </a:p>
                  </a:txBody>
                  <a:tcPr marL="68580" marR="68580" marT="0" marB="0"/>
                </a:tc>
                <a:tc>
                  <a:txBody>
                    <a:bodyPr/>
                    <a:lstStyle/>
                    <a:p>
                      <a:pPr algn="just">
                        <a:spcAft>
                          <a:spcPts val="0"/>
                        </a:spcAft>
                      </a:pPr>
                      <a:r>
                        <a:rPr lang="uk-UA" sz="1400" noProof="0" dirty="0" smtClean="0">
                          <a:latin typeface="Times New Roman"/>
                        </a:rPr>
                        <a:t>Штраф від 5000 до 10000 </a:t>
                      </a:r>
                      <a:r>
                        <a:rPr lang="uk-UA" sz="1400" noProof="0" dirty="0" err="1" smtClean="0">
                          <a:latin typeface="Times New Roman"/>
                        </a:rPr>
                        <a:t>нмдг</a:t>
                      </a:r>
                      <a:r>
                        <a:rPr lang="uk-UA" sz="1400" noProof="0" dirty="0" smtClean="0">
                          <a:latin typeface="Times New Roman"/>
                        </a:rPr>
                        <a:t> з позбавленням права обіймати певні посади чи займатися певною діяльністю на строк від 3 до 5 років або без такого.</a:t>
                      </a:r>
                      <a:endParaRPr lang="uk-UA" sz="1400" noProof="0" dirty="0">
                        <a:latin typeface="Times New Roman"/>
                      </a:endParaRPr>
                    </a:p>
                  </a:txBody>
                  <a:tcPr marL="68580" marR="68580" marT="0" marB="0"/>
                </a:tc>
              </a:tr>
              <a:tr h="1374741">
                <a:tc>
                  <a:txBody>
                    <a:bodyPr/>
                    <a:lstStyle/>
                    <a:p>
                      <a:pPr algn="just">
                        <a:spcAft>
                          <a:spcPts val="0"/>
                        </a:spcAft>
                      </a:pPr>
                      <a:r>
                        <a:rPr lang="uk-UA" sz="1400" noProof="0" dirty="0">
                          <a:latin typeface="Times New Roman"/>
                        </a:rPr>
                        <a:t>Умисне ухиляння від сплати податків, зборів, інших обов’язкових платежів за попередньою змовою групою осіб, що привело до ненадходження до бюджету чи державних цільових фондів коштів у </a:t>
                      </a:r>
                      <a:r>
                        <a:rPr lang="uk-UA" sz="1400" noProof="0" dirty="0" smtClean="0">
                          <a:latin typeface="Times New Roman"/>
                        </a:rPr>
                        <a:t>великих розмірах (від 5000 </a:t>
                      </a:r>
                      <a:r>
                        <a:rPr lang="uk-UA" sz="1400" noProof="0" dirty="0" err="1" smtClean="0">
                          <a:latin typeface="Times New Roman"/>
                        </a:rPr>
                        <a:t>нмдг</a:t>
                      </a:r>
                      <a:r>
                        <a:rPr lang="uk-UA" sz="1400" noProof="0" dirty="0" smtClean="0">
                          <a:latin typeface="Times New Roman"/>
                        </a:rPr>
                        <a:t>)</a:t>
                      </a:r>
                      <a:r>
                        <a:rPr lang="uk-UA" sz="1400" baseline="0" noProof="0" dirty="0" smtClean="0">
                          <a:latin typeface="Times New Roman"/>
                        </a:rPr>
                        <a:t> </a:t>
                      </a:r>
                      <a:endParaRPr lang="uk-UA" sz="1400" noProof="0" dirty="0">
                        <a:latin typeface="Times New Roman"/>
                      </a:endParaRPr>
                    </a:p>
                  </a:txBody>
                  <a:tcPr marL="68580" marR="68580" marT="0" marB="0"/>
                </a:tc>
                <a:tc>
                  <a:txBody>
                    <a:bodyPr/>
                    <a:lstStyle/>
                    <a:p>
                      <a:pPr algn="just">
                        <a:spcAft>
                          <a:spcPts val="0"/>
                        </a:spcAft>
                      </a:pPr>
                      <a:r>
                        <a:rPr lang="uk-UA" sz="1400" noProof="0" dirty="0" smtClean="0">
                          <a:latin typeface="Times New Roman"/>
                        </a:rPr>
                        <a:t>Штраф від 10000 до 15000 </a:t>
                      </a:r>
                      <a:r>
                        <a:rPr lang="uk-UA" sz="1400" noProof="0" dirty="0" err="1" smtClean="0">
                          <a:latin typeface="Times New Roman"/>
                        </a:rPr>
                        <a:t>нмдг</a:t>
                      </a:r>
                      <a:r>
                        <a:rPr lang="uk-UA" sz="1400" noProof="0" dirty="0" smtClean="0">
                          <a:latin typeface="Times New Roman"/>
                        </a:rPr>
                        <a:t> з позбавленням права обіймати певні посади чи займатися певною діяльністю на строк до 3 років.</a:t>
                      </a:r>
                      <a:endParaRPr lang="uk-UA" sz="1400" noProof="0" dirty="0">
                        <a:latin typeface="Times New Roman"/>
                      </a:endParaRPr>
                    </a:p>
                  </a:txBody>
                  <a:tcPr marL="68580" marR="68580" marT="0" marB="0"/>
                </a:tc>
              </a:tr>
              <a:tr h="1649689">
                <a:tc>
                  <a:txBody>
                    <a:bodyPr/>
                    <a:lstStyle/>
                    <a:p>
                      <a:pPr algn="just">
                        <a:spcAft>
                          <a:spcPts val="0"/>
                        </a:spcAft>
                      </a:pPr>
                      <a:r>
                        <a:rPr lang="uk-UA" sz="1400" noProof="0" dirty="0">
                          <a:latin typeface="Times New Roman"/>
                        </a:rPr>
                        <a:t>Умисне ухиляння від сплати податків, зборів, інших обов’язкових платежів, вчинене особою, раніше судимою за несплату податків, що привело до ненадходження до бюджету чи державних цільових фондів коштів </a:t>
                      </a:r>
                      <a:r>
                        <a:rPr lang="uk-UA" sz="1400" noProof="0" dirty="0" smtClean="0">
                          <a:latin typeface="Times New Roman"/>
                        </a:rPr>
                        <a:t>в</a:t>
                      </a:r>
                      <a:r>
                        <a:rPr lang="uk-UA" sz="1400" baseline="0" noProof="0" dirty="0" smtClean="0">
                          <a:latin typeface="Times New Roman"/>
                        </a:rPr>
                        <a:t> особливо великих </a:t>
                      </a:r>
                      <a:r>
                        <a:rPr lang="uk-UA" sz="1400" noProof="0" dirty="0" smtClean="0">
                          <a:latin typeface="Times New Roman"/>
                        </a:rPr>
                        <a:t>розмірах (від 7000 </a:t>
                      </a:r>
                      <a:r>
                        <a:rPr lang="uk-UA" sz="1400" noProof="0" dirty="0" err="1" smtClean="0">
                          <a:latin typeface="Times New Roman"/>
                        </a:rPr>
                        <a:t>нмдг</a:t>
                      </a:r>
                      <a:r>
                        <a:rPr lang="uk-UA" sz="1400" noProof="0" dirty="0" smtClean="0">
                          <a:latin typeface="Times New Roman"/>
                        </a:rPr>
                        <a:t>)</a:t>
                      </a:r>
                      <a:r>
                        <a:rPr lang="uk-UA" sz="1400" baseline="0" noProof="0" dirty="0" smtClean="0">
                          <a:latin typeface="Times New Roman"/>
                        </a:rPr>
                        <a:t> </a:t>
                      </a:r>
                      <a:endParaRPr lang="uk-UA" sz="1400" noProof="0" dirty="0">
                        <a:latin typeface="Times New Roman"/>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400" noProof="0" dirty="0" smtClean="0">
                          <a:latin typeface="Times New Roman"/>
                        </a:rPr>
                        <a:t>Штраф від 15000 до 25000 </a:t>
                      </a:r>
                      <a:r>
                        <a:rPr lang="uk-UA" sz="1400" noProof="0" dirty="0" err="1" smtClean="0">
                          <a:latin typeface="Times New Roman"/>
                        </a:rPr>
                        <a:t>нмдг</a:t>
                      </a:r>
                      <a:r>
                        <a:rPr lang="uk-UA" sz="1400" noProof="0" dirty="0" smtClean="0">
                          <a:latin typeface="Times New Roman"/>
                        </a:rPr>
                        <a:t> з позбавленням права обіймати певні посади чи займатися певною діяльністю на строк до 3 років</a:t>
                      </a:r>
                      <a:r>
                        <a:rPr lang="uk-UA" sz="1400" baseline="0" noProof="0" dirty="0" smtClean="0">
                          <a:latin typeface="Times New Roman"/>
                        </a:rPr>
                        <a:t> з конфіскацією майна.</a:t>
                      </a:r>
                      <a:endParaRPr lang="uk-UA" sz="1400" noProof="0" dirty="0" smtClean="0">
                        <a:latin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23528" y="332656"/>
          <a:ext cx="8496944" cy="6192768"/>
        </p:xfrm>
        <a:graphic>
          <a:graphicData uri="http://schemas.openxmlformats.org/drawingml/2006/table">
            <a:tbl>
              <a:tblPr firstRow="1" bandRow="1">
                <a:tableStyleId>{5C22544A-7EE6-4342-B048-85BDC9FD1C3A}</a:tableStyleId>
              </a:tblPr>
              <a:tblGrid>
                <a:gridCol w="4896544"/>
                <a:gridCol w="3600400"/>
              </a:tblGrid>
              <a:tr h="432048">
                <a:tc>
                  <a:txBody>
                    <a:bodyPr/>
                    <a:lstStyle/>
                    <a:p>
                      <a:pPr algn="ctr">
                        <a:spcAft>
                          <a:spcPts val="0"/>
                        </a:spcAft>
                      </a:pPr>
                      <a:r>
                        <a:rPr lang="uk-UA" sz="1800" b="1" dirty="0">
                          <a:latin typeface="Times New Roman"/>
                        </a:rPr>
                        <a:t>Правопорушення</a:t>
                      </a:r>
                      <a:endParaRPr lang="uk-UA" sz="2000" dirty="0">
                        <a:latin typeface="Times New Roman"/>
                      </a:endParaRPr>
                    </a:p>
                  </a:txBody>
                  <a:tcPr marL="68580" marR="68580" marT="0" marB="0" anchor="ctr"/>
                </a:tc>
                <a:tc>
                  <a:txBody>
                    <a:bodyPr/>
                    <a:lstStyle/>
                    <a:p>
                      <a:pPr algn="ctr">
                        <a:spcAft>
                          <a:spcPts val="0"/>
                        </a:spcAft>
                      </a:pPr>
                      <a:r>
                        <a:rPr lang="uk-UA" sz="1800" b="1" dirty="0">
                          <a:latin typeface="Times New Roman"/>
                        </a:rPr>
                        <a:t>Характер відповідальності</a:t>
                      </a:r>
                      <a:endParaRPr lang="uk-UA" sz="2000" dirty="0">
                        <a:latin typeface="Times New Roman"/>
                      </a:endParaRPr>
                    </a:p>
                  </a:txBody>
                  <a:tcPr marL="68580" marR="68580" marT="0" marB="0" anchor="ctr"/>
                </a:tc>
              </a:tr>
              <a:tr h="579961">
                <a:tc gridSpan="2">
                  <a:txBody>
                    <a:bodyPr/>
                    <a:lstStyle/>
                    <a:p>
                      <a:pPr algn="ctr"/>
                      <a:r>
                        <a:rPr kumimoji="0" lang="uk-UA" sz="1600" b="1" i="0" kern="1200" noProof="0" dirty="0" smtClean="0">
                          <a:solidFill>
                            <a:schemeClr val="dk1"/>
                          </a:solidFill>
                          <a:latin typeface="+mn-lt"/>
                          <a:ea typeface="+mn-ea"/>
                          <a:cs typeface="+mn-cs"/>
                        </a:rPr>
                        <a:t>Ухиляння від сплати єдиного внеску на загальнообов'язкове державне соціальне страхування та страхових внесків на загальнообов'язкове державне пенсійне страхування (ст. </a:t>
                      </a:r>
                      <a:r>
                        <a:rPr kumimoji="0" lang="uk-UA" sz="1800" b="1" i="0" kern="1200" noProof="0" dirty="0" smtClean="0">
                          <a:solidFill>
                            <a:schemeClr val="dk1"/>
                          </a:solidFill>
                          <a:latin typeface="+mn-lt"/>
                          <a:ea typeface="+mn-ea"/>
                          <a:cs typeface="+mn-cs"/>
                        </a:rPr>
                        <a:t>212</a:t>
                      </a:r>
                      <a:r>
                        <a:rPr kumimoji="0" lang="uk-UA" sz="1800" b="1" i="0" kern="1200" baseline="30000" noProof="0" dirty="0" smtClean="0">
                          <a:solidFill>
                            <a:schemeClr val="dk1"/>
                          </a:solidFill>
                          <a:latin typeface="+mn-lt"/>
                          <a:ea typeface="+mn-ea"/>
                          <a:cs typeface="+mn-cs"/>
                        </a:rPr>
                        <a:t>1</a:t>
                      </a:r>
                      <a:r>
                        <a:rPr kumimoji="0" lang="uk-UA" sz="1600" b="1" i="0" kern="1200" noProof="0" dirty="0" smtClean="0">
                          <a:solidFill>
                            <a:schemeClr val="dk1"/>
                          </a:solidFill>
                          <a:latin typeface="+mn-lt"/>
                          <a:ea typeface="+mn-ea"/>
                          <a:cs typeface="+mn-cs"/>
                        </a:rPr>
                        <a:t>ККУ)</a:t>
                      </a:r>
                      <a:endParaRPr lang="uk-UA" sz="1600" b="1" noProof="0" dirty="0"/>
                    </a:p>
                  </a:txBody>
                  <a:tcPr anchor="ctr">
                    <a:lnB w="12700" cap="flat" cmpd="sng" algn="ctr">
                      <a:solidFill>
                        <a:schemeClr val="tx1"/>
                      </a:solidFill>
                      <a:prstDash val="solid"/>
                      <a:round/>
                      <a:headEnd type="none" w="med" len="med"/>
                      <a:tailEnd type="none" w="med" len="med"/>
                    </a:lnB>
                  </a:tcPr>
                </a:tc>
                <a:tc hMerge="1">
                  <a:txBody>
                    <a:bodyPr/>
                    <a:lstStyle/>
                    <a:p>
                      <a:endParaRPr lang="ru-RU"/>
                    </a:p>
                  </a:txBody>
                  <a:tcPr/>
                </a:tc>
              </a:tr>
              <a:tr h="1374741">
                <a:tc>
                  <a:txBody>
                    <a:bodyPr/>
                    <a:lstStyle/>
                    <a:p>
                      <a:pPr algn="just">
                        <a:spcAft>
                          <a:spcPts val="0"/>
                        </a:spcAft>
                      </a:pPr>
                      <a:r>
                        <a:rPr kumimoji="0" lang="uk-UA" sz="1400" b="0" i="0" kern="1200" noProof="0" dirty="0" smtClean="0">
                          <a:solidFill>
                            <a:schemeClr val="dk1"/>
                          </a:solidFill>
                          <a:latin typeface="Times New Roman" pitchFamily="18" charset="0"/>
                          <a:ea typeface="+mn-ea"/>
                          <a:cs typeface="Times New Roman" pitchFamily="18" charset="0"/>
                        </a:rPr>
                        <a:t>Умисне ухилення від сплати єдиного внеску на загальнообов'язкове державне соціальне страхування чи страхових внесків на загальнообов'язкове державне пенсійне страхування, вчинене службовою особою підприємства, установи, організації незалежно від форми власності або особою, яка здійснює підприємницьку діяльність без створення юридичної особи, чи будь-якою іншою особою, яка зобов'язана його сплачувати, якщо таке діяння призвело до фактичного ненадходження до фондів загальнообов'язкового державного соціального страхування коштів у значних розмірах (від 1000 </a:t>
                      </a:r>
                      <a:r>
                        <a:rPr kumimoji="0" lang="uk-UA" sz="1400" b="0" i="0" kern="1200" noProof="0" dirty="0" err="1" smtClean="0">
                          <a:solidFill>
                            <a:schemeClr val="dk1"/>
                          </a:solidFill>
                          <a:latin typeface="Times New Roman" pitchFamily="18" charset="0"/>
                          <a:ea typeface="+mn-ea"/>
                          <a:cs typeface="Times New Roman" pitchFamily="18" charset="0"/>
                        </a:rPr>
                        <a:t>нмдг</a:t>
                      </a:r>
                      <a:r>
                        <a:rPr kumimoji="0" lang="uk-UA" sz="1400" b="0" i="0" kern="1200" noProof="0" dirty="0" smtClean="0">
                          <a:solidFill>
                            <a:schemeClr val="dk1"/>
                          </a:solidFill>
                          <a:latin typeface="Times New Roman" pitchFamily="18" charset="0"/>
                          <a:ea typeface="+mn-ea"/>
                          <a:cs typeface="Times New Roman" pitchFamily="18" charset="0"/>
                        </a:rPr>
                        <a:t>)</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400" noProof="0" dirty="0" smtClean="0">
                          <a:latin typeface="Times New Roman" pitchFamily="18" charset="0"/>
                          <a:cs typeface="Times New Roman" pitchFamily="18" charset="0"/>
                        </a:rPr>
                        <a:t>Штраф від 1000 до 4000 </a:t>
                      </a:r>
                      <a:r>
                        <a:rPr lang="uk-UA" sz="1400" noProof="0" dirty="0" err="1" smtClean="0">
                          <a:latin typeface="Times New Roman" pitchFamily="18" charset="0"/>
                          <a:cs typeface="Times New Roman" pitchFamily="18" charset="0"/>
                        </a:rPr>
                        <a:t>нмдг</a:t>
                      </a:r>
                      <a:r>
                        <a:rPr lang="uk-UA" sz="1400" noProof="0" dirty="0" smtClean="0">
                          <a:latin typeface="Times New Roman" pitchFamily="18" charset="0"/>
                          <a:cs typeface="Times New Roman" pitchFamily="18" charset="0"/>
                        </a:rPr>
                        <a:t> або позбавленням права обіймати певні посади чи займатися певною діяльністю на строк від 3 до 5 років або без такого.</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17868">
                <a:tc>
                  <a:txBody>
                    <a:bodyPr/>
                    <a:lstStyle/>
                    <a:p>
                      <a:pPr algn="just">
                        <a:spcAft>
                          <a:spcPts val="0"/>
                        </a:spcAft>
                      </a:pPr>
                      <a:r>
                        <a:rPr kumimoji="0" lang="uk-UA" sz="1400" b="0" i="0" kern="1200" noProof="0" dirty="0" smtClean="0">
                          <a:solidFill>
                            <a:schemeClr val="dk1"/>
                          </a:solidFill>
                          <a:latin typeface="Times New Roman" pitchFamily="18" charset="0"/>
                          <a:ea typeface="+mn-ea"/>
                          <a:cs typeface="Times New Roman" pitchFamily="18" charset="0"/>
                        </a:rPr>
                        <a:t>Ті самі діяння, вчинені за попередньою змовою групою осіб, або якщо вони призвели до фактичного ненадходження до фондів загальнообов'язкового державного соціального страхування коштів у великих розмірах (від 3000</a:t>
                      </a:r>
                      <a:r>
                        <a:rPr kumimoji="0" lang="uk-UA" sz="1400" b="0" i="0" kern="1200" baseline="0" noProof="0" dirty="0" smtClean="0">
                          <a:solidFill>
                            <a:schemeClr val="dk1"/>
                          </a:solidFill>
                          <a:latin typeface="Times New Roman" pitchFamily="18" charset="0"/>
                          <a:ea typeface="+mn-ea"/>
                          <a:cs typeface="Times New Roman" pitchFamily="18" charset="0"/>
                        </a:rPr>
                        <a:t> </a:t>
                      </a:r>
                      <a:r>
                        <a:rPr kumimoji="0" lang="uk-UA" sz="1400" b="0" i="0" kern="1200" baseline="0" noProof="0" dirty="0" err="1" smtClean="0">
                          <a:solidFill>
                            <a:schemeClr val="dk1"/>
                          </a:solidFill>
                          <a:latin typeface="Times New Roman" pitchFamily="18" charset="0"/>
                          <a:ea typeface="+mn-ea"/>
                          <a:cs typeface="Times New Roman" pitchFamily="18" charset="0"/>
                        </a:rPr>
                        <a:t>нмдг</a:t>
                      </a:r>
                      <a:r>
                        <a:rPr kumimoji="0" lang="uk-UA" sz="1400" b="0" i="0" kern="1200" baseline="0" noProof="0" dirty="0" smtClean="0">
                          <a:solidFill>
                            <a:schemeClr val="dk1"/>
                          </a:solidFill>
                          <a:latin typeface="Times New Roman" pitchFamily="18" charset="0"/>
                          <a:ea typeface="+mn-ea"/>
                          <a:cs typeface="Times New Roman" pitchFamily="18" charset="0"/>
                        </a:rPr>
                        <a:t>)</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uk-UA" sz="1400" noProof="0" dirty="0" smtClean="0">
                          <a:latin typeface="Times New Roman" pitchFamily="18" charset="0"/>
                          <a:cs typeface="Times New Roman" pitchFamily="18" charset="0"/>
                        </a:rPr>
                        <a:t>Штраф від 3000 до 5000 </a:t>
                      </a:r>
                      <a:r>
                        <a:rPr lang="uk-UA" sz="1400" noProof="0" dirty="0" err="1" smtClean="0">
                          <a:latin typeface="Times New Roman" pitchFamily="18" charset="0"/>
                          <a:cs typeface="Times New Roman" pitchFamily="18" charset="0"/>
                        </a:rPr>
                        <a:t>нмдг</a:t>
                      </a:r>
                      <a:r>
                        <a:rPr lang="uk-UA" sz="1400" noProof="0" dirty="0" smtClean="0">
                          <a:latin typeface="Times New Roman" pitchFamily="18" charset="0"/>
                          <a:cs typeface="Times New Roman" pitchFamily="18" charset="0"/>
                        </a:rPr>
                        <a:t> з позбавленням права обіймати певні посади чи займатися певною діяльністю на строк до 3 років.</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649689">
                <a:tc>
                  <a:txBody>
                    <a:bodyPr/>
                    <a:lstStyle/>
                    <a:p>
                      <a:pPr algn="just">
                        <a:spcAft>
                          <a:spcPts val="0"/>
                        </a:spcAft>
                      </a:pPr>
                      <a:r>
                        <a:rPr kumimoji="0" lang="uk-UA" sz="1400" b="0" i="0" kern="1200" noProof="0" dirty="0" smtClean="0">
                          <a:solidFill>
                            <a:schemeClr val="dk1"/>
                          </a:solidFill>
                          <a:latin typeface="Times New Roman" pitchFamily="18" charset="0"/>
                          <a:ea typeface="+mn-ea"/>
                          <a:cs typeface="Times New Roman" pitchFamily="18" charset="0"/>
                        </a:rPr>
                        <a:t>Діяння, передбачені частинами першою або другою цієї статті, вчинені особою, раніше судимою за ухилення від сплати єдиного внеску на загальнообов'язкове державне соціальне страхування чи страхових внесків на загальнообов'язкове державне пенсійне страхування, або якщо вони призвели до фактичного ненадходження до фондів загальнообов'язкового державного соціального страхування коштів в особливо великих розмірах (від 5000 </a:t>
                      </a:r>
                      <a:r>
                        <a:rPr kumimoji="0" lang="uk-UA" sz="1400" b="0" i="0" kern="1200" noProof="0" dirty="0" err="1" smtClean="0">
                          <a:solidFill>
                            <a:schemeClr val="dk1"/>
                          </a:solidFill>
                          <a:latin typeface="Times New Roman" pitchFamily="18" charset="0"/>
                          <a:ea typeface="+mn-ea"/>
                          <a:cs typeface="Times New Roman" pitchFamily="18" charset="0"/>
                        </a:rPr>
                        <a:t>нмдг</a:t>
                      </a:r>
                      <a:r>
                        <a:rPr kumimoji="0" lang="uk-UA" sz="1400" b="0" i="0" kern="1200" noProof="0" dirty="0" smtClean="0">
                          <a:solidFill>
                            <a:schemeClr val="dk1"/>
                          </a:solidFill>
                          <a:latin typeface="Times New Roman" pitchFamily="18" charset="0"/>
                          <a:ea typeface="+mn-ea"/>
                          <a:cs typeface="Times New Roman" pitchFamily="18" charset="0"/>
                        </a:rPr>
                        <a:t>)</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400" noProof="0" dirty="0" smtClean="0">
                          <a:latin typeface="Times New Roman" pitchFamily="18" charset="0"/>
                          <a:cs typeface="Times New Roman" pitchFamily="18" charset="0"/>
                        </a:rPr>
                        <a:t>Штраф від 15000 до 25000 </a:t>
                      </a:r>
                      <a:r>
                        <a:rPr lang="uk-UA" sz="1400" noProof="0" dirty="0" err="1" smtClean="0">
                          <a:latin typeface="Times New Roman" pitchFamily="18" charset="0"/>
                          <a:cs typeface="Times New Roman" pitchFamily="18" charset="0"/>
                        </a:rPr>
                        <a:t>нмдг</a:t>
                      </a:r>
                      <a:r>
                        <a:rPr lang="uk-UA" sz="1400" noProof="0" dirty="0" smtClean="0">
                          <a:latin typeface="Times New Roman" pitchFamily="18" charset="0"/>
                          <a:cs typeface="Times New Roman" pitchFamily="18" charset="0"/>
                        </a:rPr>
                        <a:t> з позбавленням права обіймати певні посади чи займатися певною діяльністю на строк до 3 років</a:t>
                      </a:r>
                      <a:r>
                        <a:rPr lang="uk-UA" sz="1400" baseline="0" noProof="0" dirty="0" smtClean="0">
                          <a:latin typeface="Times New Roman" pitchFamily="18" charset="0"/>
                          <a:cs typeface="Times New Roman" pitchFamily="18" charset="0"/>
                        </a:rPr>
                        <a:t> з конфіскацією майна.</a:t>
                      </a:r>
                      <a:endParaRPr lang="uk-UA" sz="1400" noProof="0" dirty="0" smtClean="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23528" y="332656"/>
          <a:ext cx="8496944" cy="6048672"/>
        </p:xfrm>
        <a:graphic>
          <a:graphicData uri="http://schemas.openxmlformats.org/drawingml/2006/table">
            <a:tbl>
              <a:tblPr firstRow="1" bandRow="1">
                <a:tableStyleId>{5C22544A-7EE6-4342-B048-85BDC9FD1C3A}</a:tableStyleId>
              </a:tblPr>
              <a:tblGrid>
                <a:gridCol w="4896544"/>
                <a:gridCol w="3600400"/>
              </a:tblGrid>
              <a:tr h="647644">
                <a:tc>
                  <a:txBody>
                    <a:bodyPr/>
                    <a:lstStyle/>
                    <a:p>
                      <a:pPr algn="ctr">
                        <a:spcAft>
                          <a:spcPts val="0"/>
                        </a:spcAft>
                      </a:pPr>
                      <a:r>
                        <a:rPr lang="uk-UA" sz="1800" b="1" dirty="0">
                          <a:latin typeface="Times New Roman"/>
                        </a:rPr>
                        <a:t>Правопорушення</a:t>
                      </a:r>
                      <a:endParaRPr lang="uk-UA" sz="2000" dirty="0">
                        <a:latin typeface="Times New Roman"/>
                      </a:endParaRPr>
                    </a:p>
                  </a:txBody>
                  <a:tcPr marL="68580" marR="68580" marT="0" marB="0" anchor="ctr"/>
                </a:tc>
                <a:tc>
                  <a:txBody>
                    <a:bodyPr/>
                    <a:lstStyle/>
                    <a:p>
                      <a:pPr algn="ctr">
                        <a:spcAft>
                          <a:spcPts val="0"/>
                        </a:spcAft>
                      </a:pPr>
                      <a:r>
                        <a:rPr lang="uk-UA" sz="1800" b="1" dirty="0">
                          <a:latin typeface="Times New Roman"/>
                        </a:rPr>
                        <a:t>Характер відповідальності</a:t>
                      </a:r>
                      <a:endParaRPr lang="uk-UA" sz="2000" dirty="0">
                        <a:latin typeface="Times New Roman"/>
                      </a:endParaRPr>
                    </a:p>
                  </a:txBody>
                  <a:tcPr marL="68580" marR="68580" marT="0" marB="0" anchor="ctr"/>
                </a:tc>
              </a:tr>
              <a:tr h="869367">
                <a:tc gridSpan="2">
                  <a:txBody>
                    <a:bodyPr/>
                    <a:lstStyle/>
                    <a:p>
                      <a:pPr algn="ctr"/>
                      <a:r>
                        <a:rPr kumimoji="0" lang="uk-UA" sz="1800" b="1" i="0" kern="1200" dirty="0" smtClean="0">
                          <a:solidFill>
                            <a:schemeClr val="dk1"/>
                          </a:solidFill>
                          <a:latin typeface="+mn-lt"/>
                          <a:ea typeface="+mn-ea"/>
                          <a:cs typeface="+mn-cs"/>
                        </a:rPr>
                        <a:t>Зловживання владою або службовим становищем (ст. 364 </a:t>
                      </a:r>
                      <a:r>
                        <a:rPr kumimoji="0" lang="uk-UA" sz="1800" b="1" i="0" kern="1200" dirty="0" err="1" smtClean="0">
                          <a:solidFill>
                            <a:schemeClr val="dk1"/>
                          </a:solidFill>
                          <a:latin typeface="+mn-lt"/>
                          <a:ea typeface="+mn-ea"/>
                          <a:cs typeface="+mn-cs"/>
                        </a:rPr>
                        <a:t>ККУ</a:t>
                      </a:r>
                      <a:r>
                        <a:rPr kumimoji="0" lang="uk-UA" sz="1800" b="1" i="0" kern="1200" dirty="0" smtClean="0">
                          <a:solidFill>
                            <a:schemeClr val="dk1"/>
                          </a:solidFill>
                          <a:latin typeface="+mn-lt"/>
                          <a:ea typeface="+mn-ea"/>
                          <a:cs typeface="+mn-cs"/>
                        </a:rPr>
                        <a:t>)</a:t>
                      </a:r>
                      <a:endParaRPr lang="uk-UA" sz="1600" b="1" noProof="0" dirty="0"/>
                    </a:p>
                  </a:txBody>
                  <a:tcPr anchor="ctr">
                    <a:lnB w="12700" cap="flat" cmpd="sng" algn="ctr">
                      <a:solidFill>
                        <a:schemeClr val="tx1"/>
                      </a:solidFill>
                      <a:prstDash val="solid"/>
                      <a:round/>
                      <a:headEnd type="none" w="med" len="med"/>
                      <a:tailEnd type="none" w="med" len="med"/>
                    </a:lnB>
                  </a:tcPr>
                </a:tc>
                <a:tc hMerge="1">
                  <a:txBody>
                    <a:bodyPr/>
                    <a:lstStyle/>
                    <a:p>
                      <a:endParaRPr lang="ru-RU"/>
                    </a:p>
                  </a:txBody>
                  <a:tcPr/>
                </a:tc>
              </a:tr>
              <a:tr h="2558630">
                <a:tc>
                  <a:txBody>
                    <a:bodyPr/>
                    <a:lstStyle/>
                    <a:p>
                      <a:pPr algn="just">
                        <a:spcAft>
                          <a:spcPts val="0"/>
                        </a:spcAft>
                      </a:pPr>
                      <a:r>
                        <a:rPr kumimoji="0" lang="uk-UA" sz="1400" b="0" i="0" kern="1200" noProof="0" dirty="0" smtClean="0">
                          <a:solidFill>
                            <a:schemeClr val="dk1"/>
                          </a:solidFill>
                          <a:latin typeface="Times New Roman" pitchFamily="18" charset="0"/>
                          <a:ea typeface="+mn-ea"/>
                          <a:cs typeface="Times New Roman" pitchFamily="18" charset="0"/>
                        </a:rPr>
                        <a:t>Зловживання владою або службовим становищем, тобто умисне, з метою одержання будь-якої неправомірної вигоди для самої себе чи іншої фізичної або юридичної особи використання службовою особою влади чи службового становища всупереч інтересам служби, якщо воно завдало істотної шкоди охоронюваним законом правам, свободам та інтересам окремих громадян або державним чи громадським інтересам, або інтересам юридичних осіб (від 100</a:t>
                      </a:r>
                      <a:r>
                        <a:rPr kumimoji="0" lang="uk-UA" sz="1400" b="0" i="0" kern="1200" baseline="0" noProof="0" dirty="0" smtClean="0">
                          <a:solidFill>
                            <a:schemeClr val="dk1"/>
                          </a:solidFill>
                          <a:latin typeface="Times New Roman" pitchFamily="18" charset="0"/>
                          <a:ea typeface="+mn-ea"/>
                          <a:cs typeface="Times New Roman" pitchFamily="18" charset="0"/>
                        </a:rPr>
                        <a:t> </a:t>
                      </a:r>
                      <a:r>
                        <a:rPr kumimoji="0" lang="uk-UA" sz="1400" b="0" i="0" kern="1200" baseline="0" noProof="0" dirty="0" err="1" smtClean="0">
                          <a:solidFill>
                            <a:schemeClr val="dk1"/>
                          </a:solidFill>
                          <a:latin typeface="Times New Roman" pitchFamily="18" charset="0"/>
                          <a:ea typeface="+mn-ea"/>
                          <a:cs typeface="Times New Roman" pitchFamily="18" charset="0"/>
                        </a:rPr>
                        <a:t>нмдг</a:t>
                      </a:r>
                      <a:r>
                        <a:rPr kumimoji="0" lang="uk-UA" sz="1400" b="0" i="0" kern="1200" baseline="0" noProof="0" dirty="0" smtClean="0">
                          <a:solidFill>
                            <a:schemeClr val="dk1"/>
                          </a:solidFill>
                          <a:latin typeface="Times New Roman" pitchFamily="18" charset="0"/>
                          <a:ea typeface="+mn-ea"/>
                          <a:cs typeface="Times New Roman" pitchFamily="18" charset="0"/>
                        </a:rPr>
                        <a:t>)</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kumimoji="0" lang="uk-UA" sz="1400" b="0" i="0" kern="1200" noProof="0" smtClean="0">
                          <a:solidFill>
                            <a:schemeClr val="dk1"/>
                          </a:solidFill>
                          <a:latin typeface="Times New Roman" pitchFamily="18" charset="0"/>
                          <a:ea typeface="+mn-ea"/>
                          <a:cs typeface="Times New Roman" pitchFamily="18" charset="0"/>
                        </a:rPr>
                        <a:t>арештом на строк до 6 місяців або обмеженням волі на строк до 3 років, або позбавленням волі на той самий строк, з позбавленням права обіймати певні посади чи займатися певною діяльністю на строк до 3 років, із штрафом від 250 до 750 нмдг</a:t>
                      </a:r>
                      <a:endParaRPr lang="uk-UA" sz="1400" noProof="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73031">
                <a:tc>
                  <a:txBody>
                    <a:bodyPr/>
                    <a:lstStyle/>
                    <a:p>
                      <a:pPr algn="just">
                        <a:spcAft>
                          <a:spcPts val="0"/>
                        </a:spcAft>
                      </a:pPr>
                      <a:r>
                        <a:rPr kumimoji="0" lang="uk-UA" sz="1400" b="0" i="0" kern="1200" noProof="0" dirty="0" smtClean="0">
                          <a:solidFill>
                            <a:schemeClr val="dk1"/>
                          </a:solidFill>
                          <a:latin typeface="Times New Roman" pitchFamily="18" charset="0"/>
                          <a:ea typeface="+mn-ea"/>
                          <a:cs typeface="Times New Roman" pitchFamily="18" charset="0"/>
                        </a:rPr>
                        <a:t>Те саме діяння, якщо воно спричинило тяжкі наслідки (від</a:t>
                      </a:r>
                      <a:r>
                        <a:rPr kumimoji="0" lang="uk-UA" sz="1400" b="0" i="0" kern="1200" baseline="0" noProof="0" dirty="0" smtClean="0">
                          <a:solidFill>
                            <a:schemeClr val="dk1"/>
                          </a:solidFill>
                          <a:latin typeface="Times New Roman" pitchFamily="18" charset="0"/>
                          <a:ea typeface="+mn-ea"/>
                          <a:cs typeface="Times New Roman" pitchFamily="18" charset="0"/>
                        </a:rPr>
                        <a:t> 250 </a:t>
                      </a:r>
                      <a:r>
                        <a:rPr kumimoji="0" lang="uk-UA" sz="1400" b="0" i="0" kern="1200" baseline="0" noProof="0" dirty="0" err="1" smtClean="0">
                          <a:solidFill>
                            <a:schemeClr val="dk1"/>
                          </a:solidFill>
                          <a:latin typeface="Times New Roman" pitchFamily="18" charset="0"/>
                          <a:ea typeface="+mn-ea"/>
                          <a:cs typeface="Times New Roman" pitchFamily="18" charset="0"/>
                        </a:rPr>
                        <a:t>нмдг</a:t>
                      </a:r>
                      <a:r>
                        <a:rPr kumimoji="0" lang="uk-UA" sz="1400" b="0" i="0" kern="1200" baseline="0" noProof="0" dirty="0" smtClean="0">
                          <a:solidFill>
                            <a:schemeClr val="dk1"/>
                          </a:solidFill>
                          <a:latin typeface="Times New Roman" pitchFamily="18" charset="0"/>
                          <a:ea typeface="+mn-ea"/>
                          <a:cs typeface="Times New Roman" pitchFamily="18" charset="0"/>
                        </a:rPr>
                        <a:t>)</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kumimoji="0" lang="uk-UA" sz="1400" b="0" i="0" kern="1200" noProof="0" dirty="0" smtClean="0">
                          <a:solidFill>
                            <a:schemeClr val="dk1"/>
                          </a:solidFill>
                          <a:latin typeface="Times New Roman" pitchFamily="18" charset="0"/>
                          <a:ea typeface="+mn-ea"/>
                          <a:cs typeface="Times New Roman" pitchFamily="18" charset="0"/>
                        </a:rPr>
                        <a:t>позбавленням волі на строк від 3 до 6 років з позбавленням права обіймати певні посади чи займатися певною діяльністю на строк до 3 років, зі штрафом від 500 до 1000</a:t>
                      </a:r>
                      <a:r>
                        <a:rPr kumimoji="0" lang="uk-UA" sz="1400" b="0" i="0" kern="1200" baseline="0" noProof="0" dirty="0" smtClean="0">
                          <a:solidFill>
                            <a:schemeClr val="dk1"/>
                          </a:solidFill>
                          <a:latin typeface="Times New Roman" pitchFamily="18" charset="0"/>
                          <a:ea typeface="+mn-ea"/>
                          <a:cs typeface="Times New Roman" pitchFamily="18" charset="0"/>
                        </a:rPr>
                        <a:t> </a:t>
                      </a:r>
                      <a:r>
                        <a:rPr kumimoji="0" lang="uk-UA" sz="1400" b="0" i="0" kern="1200" noProof="0" dirty="0" err="1" smtClean="0">
                          <a:solidFill>
                            <a:schemeClr val="dk1"/>
                          </a:solidFill>
                          <a:latin typeface="Times New Roman" pitchFamily="18" charset="0"/>
                          <a:ea typeface="+mn-ea"/>
                          <a:cs typeface="Times New Roman" pitchFamily="18" charset="0"/>
                        </a:rPr>
                        <a:t>нмдг</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23528" y="332656"/>
          <a:ext cx="8496944" cy="6048672"/>
        </p:xfrm>
        <a:graphic>
          <a:graphicData uri="http://schemas.openxmlformats.org/drawingml/2006/table">
            <a:tbl>
              <a:tblPr firstRow="1" bandRow="1">
                <a:tableStyleId>{5C22544A-7EE6-4342-B048-85BDC9FD1C3A}</a:tableStyleId>
              </a:tblPr>
              <a:tblGrid>
                <a:gridCol w="4896544"/>
                <a:gridCol w="3600400"/>
              </a:tblGrid>
              <a:tr h="647644">
                <a:tc>
                  <a:txBody>
                    <a:bodyPr/>
                    <a:lstStyle/>
                    <a:p>
                      <a:pPr algn="ctr">
                        <a:spcAft>
                          <a:spcPts val="0"/>
                        </a:spcAft>
                      </a:pPr>
                      <a:r>
                        <a:rPr lang="uk-UA" sz="1800" b="1" dirty="0">
                          <a:latin typeface="Times New Roman"/>
                        </a:rPr>
                        <a:t>Правопорушення</a:t>
                      </a:r>
                      <a:endParaRPr lang="uk-UA" sz="2000" dirty="0">
                        <a:latin typeface="Times New Roman"/>
                      </a:endParaRPr>
                    </a:p>
                  </a:txBody>
                  <a:tcPr marL="68580" marR="68580" marT="0" marB="0" anchor="ctr"/>
                </a:tc>
                <a:tc>
                  <a:txBody>
                    <a:bodyPr/>
                    <a:lstStyle/>
                    <a:p>
                      <a:pPr algn="ctr">
                        <a:spcAft>
                          <a:spcPts val="0"/>
                        </a:spcAft>
                      </a:pPr>
                      <a:r>
                        <a:rPr lang="uk-UA" sz="1800" b="1" dirty="0">
                          <a:latin typeface="Times New Roman"/>
                        </a:rPr>
                        <a:t>Характер відповідальності</a:t>
                      </a:r>
                      <a:endParaRPr lang="uk-UA" sz="2000" dirty="0">
                        <a:latin typeface="Times New Roman"/>
                      </a:endParaRPr>
                    </a:p>
                  </a:txBody>
                  <a:tcPr marL="68580" marR="68580" marT="0" marB="0" anchor="ctr"/>
                </a:tc>
              </a:tr>
              <a:tr h="869367">
                <a:tc gridSpan="2">
                  <a:txBody>
                    <a:bodyPr/>
                    <a:lstStyle/>
                    <a:p>
                      <a:pPr algn="ctr"/>
                      <a:r>
                        <a:rPr kumimoji="0" lang="uk-UA" sz="1800" b="1" i="0" kern="1200" dirty="0" smtClean="0">
                          <a:solidFill>
                            <a:schemeClr val="dk1"/>
                          </a:solidFill>
                          <a:latin typeface="+mn-lt"/>
                          <a:ea typeface="+mn-ea"/>
                          <a:cs typeface="+mn-cs"/>
                        </a:rPr>
                        <a:t>Службове підроблення (ст. 366 </a:t>
                      </a:r>
                      <a:r>
                        <a:rPr kumimoji="0" lang="uk-UA" sz="1800" b="1" i="0" kern="1200" dirty="0" err="1" smtClean="0">
                          <a:solidFill>
                            <a:schemeClr val="dk1"/>
                          </a:solidFill>
                          <a:latin typeface="+mn-lt"/>
                          <a:ea typeface="+mn-ea"/>
                          <a:cs typeface="+mn-cs"/>
                        </a:rPr>
                        <a:t>ККУ</a:t>
                      </a:r>
                      <a:r>
                        <a:rPr kumimoji="0" lang="uk-UA" sz="1800" b="1" i="0" kern="1200" dirty="0" smtClean="0">
                          <a:solidFill>
                            <a:schemeClr val="dk1"/>
                          </a:solidFill>
                          <a:latin typeface="+mn-lt"/>
                          <a:ea typeface="+mn-ea"/>
                          <a:cs typeface="+mn-cs"/>
                        </a:rPr>
                        <a:t>)</a:t>
                      </a:r>
                      <a:endParaRPr lang="uk-UA" sz="1600" b="1" noProof="0" dirty="0"/>
                    </a:p>
                  </a:txBody>
                  <a:tcPr anchor="ctr">
                    <a:lnB w="12700" cap="flat" cmpd="sng" algn="ctr">
                      <a:solidFill>
                        <a:schemeClr val="tx1"/>
                      </a:solidFill>
                      <a:prstDash val="solid"/>
                      <a:round/>
                      <a:headEnd type="none" w="med" len="med"/>
                      <a:tailEnd type="none" w="med" len="med"/>
                    </a:lnB>
                  </a:tcPr>
                </a:tc>
                <a:tc hMerge="1">
                  <a:txBody>
                    <a:bodyPr/>
                    <a:lstStyle/>
                    <a:p>
                      <a:endParaRPr lang="ru-RU"/>
                    </a:p>
                  </a:txBody>
                  <a:tcPr/>
                </a:tc>
              </a:tr>
              <a:tr h="2558630">
                <a:tc>
                  <a:txBody>
                    <a:bodyPr/>
                    <a:lstStyle/>
                    <a:p>
                      <a:pPr algn="just">
                        <a:spcAft>
                          <a:spcPts val="0"/>
                        </a:spcAft>
                      </a:pPr>
                      <a:r>
                        <a:rPr kumimoji="0" lang="uk-UA" sz="1400" b="0" i="0" kern="1200" noProof="0" smtClean="0">
                          <a:solidFill>
                            <a:schemeClr val="dk1"/>
                          </a:solidFill>
                          <a:latin typeface="Times New Roman" pitchFamily="18" charset="0"/>
                          <a:ea typeface="+mn-ea"/>
                          <a:cs typeface="Times New Roman" pitchFamily="18" charset="0"/>
                        </a:rPr>
                        <a:t>Складання, видача службовою особою завідомо неправдивих офіційних документів, внесення до офіційних документів завідомо неправдивих відомостей, інше підроблення офіційних документів</a:t>
                      </a:r>
                      <a:endParaRPr lang="uk-UA" sz="1400" noProof="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kumimoji="0" lang="uk-UA" sz="1400" b="0" i="0" kern="1200" noProof="0" smtClean="0">
                          <a:solidFill>
                            <a:schemeClr val="dk1"/>
                          </a:solidFill>
                          <a:latin typeface="Times New Roman" pitchFamily="18" charset="0"/>
                          <a:ea typeface="+mn-ea"/>
                          <a:cs typeface="Times New Roman" pitchFamily="18" charset="0"/>
                        </a:rPr>
                        <a:t>караються штрафом від двох тисяч до чотирьох тисяч неоподатковуваних мінімумів доходів громадян або обмеженням волі на строк до трьох років, з позбавленням права обіймати певні посади чи займатися певною діяльністю на строк до трьох років.</a:t>
                      </a:r>
                      <a:endParaRPr lang="uk-UA" sz="1400" noProof="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73031">
                <a:tc>
                  <a:txBody>
                    <a:bodyPr/>
                    <a:lstStyle/>
                    <a:p>
                      <a:pPr algn="just">
                        <a:spcAft>
                          <a:spcPts val="0"/>
                        </a:spcAft>
                      </a:pPr>
                      <a:r>
                        <a:rPr kumimoji="0" lang="uk-UA" sz="1400" b="0" i="0" kern="1200" noProof="0" smtClean="0">
                          <a:solidFill>
                            <a:schemeClr val="dk1"/>
                          </a:solidFill>
                          <a:latin typeface="Times New Roman" pitchFamily="18" charset="0"/>
                          <a:ea typeface="+mn-ea"/>
                          <a:cs typeface="Times New Roman" pitchFamily="18" charset="0"/>
                        </a:rPr>
                        <a:t>Ті самі діяння, якщо вони спричинили тяжкі наслідки</a:t>
                      </a:r>
                      <a:endParaRPr lang="uk-UA" sz="1400" noProof="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kumimoji="0" lang="uk-UA" sz="1400" b="0" i="0" kern="1200" noProof="0" dirty="0" smtClean="0">
                          <a:solidFill>
                            <a:schemeClr val="dk1"/>
                          </a:solidFill>
                          <a:latin typeface="Times New Roman" pitchFamily="18" charset="0"/>
                          <a:ea typeface="+mn-ea"/>
                          <a:cs typeface="Times New Roman" pitchFamily="18" charset="0"/>
                        </a:rPr>
                        <a:t>караються позбавленням волі на строк від двох до п'яти років з позбавленням права обіймати певні посади чи займатися певною діяльністю на строк до трьох років, зі штрафом від двохсот п’ятдесяти до семисот п’ятдесяти неоподатковуваних мінімумів доходів громадян.</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51520" y="260648"/>
          <a:ext cx="8496944" cy="6077487"/>
        </p:xfrm>
        <a:graphic>
          <a:graphicData uri="http://schemas.openxmlformats.org/drawingml/2006/table">
            <a:tbl>
              <a:tblPr firstRow="1" bandRow="1">
                <a:tableStyleId>{5C22544A-7EE6-4342-B048-85BDC9FD1C3A}</a:tableStyleId>
              </a:tblPr>
              <a:tblGrid>
                <a:gridCol w="4896544"/>
                <a:gridCol w="3600400"/>
              </a:tblGrid>
              <a:tr h="647644">
                <a:tc>
                  <a:txBody>
                    <a:bodyPr/>
                    <a:lstStyle/>
                    <a:p>
                      <a:pPr algn="ctr">
                        <a:spcAft>
                          <a:spcPts val="0"/>
                        </a:spcAft>
                      </a:pPr>
                      <a:r>
                        <a:rPr lang="uk-UA" sz="1800" b="1" dirty="0">
                          <a:latin typeface="Times New Roman"/>
                        </a:rPr>
                        <a:t>Правопорушення</a:t>
                      </a:r>
                      <a:endParaRPr lang="uk-UA" sz="2000" dirty="0">
                        <a:latin typeface="Times New Roman"/>
                      </a:endParaRPr>
                    </a:p>
                  </a:txBody>
                  <a:tcPr marL="68580" marR="68580" marT="0" marB="0" anchor="ctr"/>
                </a:tc>
                <a:tc>
                  <a:txBody>
                    <a:bodyPr/>
                    <a:lstStyle/>
                    <a:p>
                      <a:pPr algn="ctr">
                        <a:spcAft>
                          <a:spcPts val="0"/>
                        </a:spcAft>
                      </a:pPr>
                      <a:r>
                        <a:rPr lang="uk-UA" sz="1800" b="1" dirty="0">
                          <a:latin typeface="Times New Roman"/>
                        </a:rPr>
                        <a:t>Характер відповідальності</a:t>
                      </a:r>
                      <a:endParaRPr lang="uk-UA" sz="2000" dirty="0">
                        <a:latin typeface="Times New Roman"/>
                      </a:endParaRPr>
                    </a:p>
                  </a:txBody>
                  <a:tcPr marL="68580" marR="68580" marT="0" marB="0" anchor="ctr"/>
                </a:tc>
              </a:tr>
              <a:tr h="869367">
                <a:tc gridSpan="2">
                  <a:txBody>
                    <a:bodyPr/>
                    <a:lstStyle/>
                    <a:p>
                      <a:pPr algn="ctr"/>
                      <a:r>
                        <a:rPr kumimoji="0" lang="uk-UA" sz="1800" b="1" i="0" kern="1200" dirty="0" smtClean="0">
                          <a:solidFill>
                            <a:schemeClr val="dk1"/>
                          </a:solidFill>
                          <a:latin typeface="+mn-lt"/>
                          <a:ea typeface="+mn-ea"/>
                          <a:cs typeface="+mn-cs"/>
                        </a:rPr>
                        <a:t>Службова недбалість (ст. 367 </a:t>
                      </a:r>
                      <a:r>
                        <a:rPr kumimoji="0" lang="uk-UA" sz="1800" b="1" i="0" kern="1200" dirty="0" err="1" smtClean="0">
                          <a:solidFill>
                            <a:schemeClr val="dk1"/>
                          </a:solidFill>
                          <a:latin typeface="+mn-lt"/>
                          <a:ea typeface="+mn-ea"/>
                          <a:cs typeface="+mn-cs"/>
                        </a:rPr>
                        <a:t>ККУ</a:t>
                      </a:r>
                      <a:r>
                        <a:rPr kumimoji="0" lang="uk-UA" sz="1800" b="1" i="0" kern="1200" dirty="0" smtClean="0">
                          <a:solidFill>
                            <a:schemeClr val="dk1"/>
                          </a:solidFill>
                          <a:latin typeface="+mn-lt"/>
                          <a:ea typeface="+mn-ea"/>
                          <a:cs typeface="+mn-cs"/>
                        </a:rPr>
                        <a:t>)</a:t>
                      </a:r>
                      <a:endParaRPr lang="uk-UA" sz="1600" b="1" noProof="0" dirty="0"/>
                    </a:p>
                  </a:txBody>
                  <a:tcPr anchor="ctr">
                    <a:lnB w="12700" cap="flat" cmpd="sng" algn="ctr">
                      <a:solidFill>
                        <a:schemeClr val="tx1"/>
                      </a:solidFill>
                      <a:prstDash val="solid"/>
                      <a:round/>
                      <a:headEnd type="none" w="med" len="med"/>
                      <a:tailEnd type="none" w="med" len="med"/>
                    </a:lnB>
                  </a:tcPr>
                </a:tc>
                <a:tc hMerge="1">
                  <a:txBody>
                    <a:bodyPr/>
                    <a:lstStyle/>
                    <a:p>
                      <a:endParaRPr lang="ru-RU"/>
                    </a:p>
                  </a:txBody>
                  <a:tcPr/>
                </a:tc>
              </a:tr>
              <a:tr h="2587445">
                <a:tc>
                  <a:txBody>
                    <a:bodyPr/>
                    <a:lstStyle/>
                    <a:p>
                      <a:pPr algn="just">
                        <a:spcAft>
                          <a:spcPts val="0"/>
                        </a:spcAft>
                      </a:pPr>
                      <a:r>
                        <a:rPr kumimoji="0" lang="uk-UA" sz="1400" b="0" i="0" kern="1200" noProof="0" smtClean="0">
                          <a:solidFill>
                            <a:schemeClr val="dk1"/>
                          </a:solidFill>
                          <a:latin typeface="Times New Roman" pitchFamily="18" charset="0"/>
                          <a:ea typeface="+mn-ea"/>
                          <a:cs typeface="Times New Roman" pitchFamily="18" charset="0"/>
                        </a:rPr>
                        <a:t>Службова недбалість, тобто невиконання або неналежне виконання службовою особою своїх службових обов'язків через несумлінне ставлення до них, що завдало істотної шкоди охоронюваним законом правам, свободам та інтересам окремих громадян, державним чи громадським інтересам або інтересам окремих юридичних осіб</a:t>
                      </a:r>
                      <a:endParaRPr lang="uk-UA" sz="1400" noProof="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kumimoji="0" lang="uk-UA" sz="1400" b="0" i="0" kern="1200" noProof="0" smtClean="0">
                          <a:solidFill>
                            <a:schemeClr val="dk1"/>
                          </a:solidFill>
                          <a:latin typeface="Times New Roman" pitchFamily="18" charset="0"/>
                          <a:ea typeface="+mn-ea"/>
                          <a:cs typeface="Times New Roman" pitchFamily="18" charset="0"/>
                        </a:rPr>
                        <a:t>карається штрафом від двох тисяч до чотирьох тисяч неоподатковуваних мінімумів доходів громадян або виправними роботами на строк до двох років, або обмеженням волі на строк до трьох років, з позбавленням права обіймати певні посади чи займатися певною діяльністю на строк до трьох років.</a:t>
                      </a:r>
                      <a:endParaRPr lang="uk-UA" sz="1400" noProof="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73031">
                <a:tc>
                  <a:txBody>
                    <a:bodyPr/>
                    <a:lstStyle/>
                    <a:p>
                      <a:pPr algn="just">
                        <a:spcAft>
                          <a:spcPts val="0"/>
                        </a:spcAft>
                      </a:pPr>
                      <a:r>
                        <a:rPr kumimoji="0" lang="uk-UA" sz="1400" b="0" i="0" kern="1200" noProof="0" smtClean="0">
                          <a:solidFill>
                            <a:schemeClr val="dk1"/>
                          </a:solidFill>
                          <a:latin typeface="Times New Roman" pitchFamily="18" charset="0"/>
                          <a:ea typeface="+mn-ea"/>
                          <a:cs typeface="Times New Roman" pitchFamily="18" charset="0"/>
                        </a:rPr>
                        <a:t>Те саме діяння, якщо воно спричинило тяжкі наслідки</a:t>
                      </a:r>
                      <a:endParaRPr lang="uk-UA" sz="1400" noProof="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kumimoji="0" lang="uk-UA" sz="1400" b="0" i="0" kern="1200" noProof="0" dirty="0" smtClean="0">
                          <a:solidFill>
                            <a:schemeClr val="dk1"/>
                          </a:solidFill>
                          <a:latin typeface="Times New Roman" pitchFamily="18" charset="0"/>
                          <a:ea typeface="+mn-ea"/>
                          <a:cs typeface="Times New Roman" pitchFamily="18" charset="0"/>
                        </a:rPr>
                        <a:t>карається позбавленням волі на строк від двох до п'яти років з позбавленням права обіймати певні посади чи займатися певною діяльністю на строк до трьох років та зі штрафом від двохсот п'ятдесяти до семисот п'ятдесяти неоподатковуваних мінімумів доходів громадян або без такого.</a:t>
                      </a:r>
                      <a:endParaRPr lang="uk-UA" sz="1400" noProof="0" dirty="0">
                        <a:latin typeface="Times New Roman" pitchFamily="18" charset="0"/>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marL="0" indent="0" algn="just">
              <a:buNone/>
            </a:pPr>
            <a:r>
              <a:rPr lang="uk-UA" sz="4000" i="1" u="sng" dirty="0" smtClean="0">
                <a:solidFill>
                  <a:srgbClr val="FF0000"/>
                </a:solidFill>
                <a:latin typeface="Comic Sans MS" pitchFamily="66" charset="0"/>
                <a:cs typeface="Times New Roman" pitchFamily="18" charset="0"/>
              </a:rPr>
              <a:t>Контроль</a:t>
            </a:r>
            <a:r>
              <a:rPr lang="uk-UA" sz="4000" dirty="0" smtClean="0">
                <a:latin typeface="Times New Roman" pitchFamily="18" charset="0"/>
                <a:cs typeface="Times New Roman" pitchFamily="18" charset="0"/>
              </a:rPr>
              <a:t> - процес визначення, оцінки і інформації про відхилення дійсних значень від заданих або їх збіг і результати аналізу. Контролювати можна мету, хід виконання плану, прогнози, розвиток процесу.</a:t>
            </a: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564904"/>
            <a:ext cx="8229600" cy="1219200"/>
          </a:xfrm>
        </p:spPr>
        <p:txBody>
          <a:bodyPr/>
          <a:lstStyle/>
          <a:p>
            <a:pPr algn="ctr"/>
            <a:r>
              <a:rPr lang="uk-UA" b="1" dirty="0" smtClean="0">
                <a:latin typeface="Comic Sans MS" pitchFamily="66" charset="0"/>
              </a:rPr>
              <a:t>Дякую за увагу!</a:t>
            </a:r>
            <a:endParaRPr lang="ru-RU" b="1"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marL="0" indent="360363" algn="just"/>
            <a:r>
              <a:rPr lang="uk-UA" dirty="0" smtClean="0">
                <a:latin typeface="Times New Roman" pitchFamily="18" charset="0"/>
                <a:cs typeface="Times New Roman" pitchFamily="18" charset="0"/>
              </a:rPr>
              <a:t>Організація та проведення внутрішнього фінансово-бухгалтерського контролю – одним із основних обов’язків головного бухгалтера підприємства відповідно </a:t>
            </a:r>
            <a:r>
              <a:rPr lang="uk-UA" b="1" i="1" u="sng" dirty="0" smtClean="0">
                <a:latin typeface="Comic Sans MS" pitchFamily="66" charset="0"/>
                <a:cs typeface="Times New Roman" pitchFamily="18" charset="0"/>
              </a:rPr>
              <a:t>до п. 7 ст. 8 Закону України «Про бухгалтерський облік і фінансову звітність в Україні». </a:t>
            </a:r>
          </a:p>
          <a:p>
            <a:pPr marL="0" indent="360363" algn="just"/>
            <a:r>
              <a:rPr lang="uk-UA" dirty="0" smtClean="0">
                <a:latin typeface="Times New Roman" pitchFamily="18" charset="0"/>
                <a:cs typeface="Times New Roman" pitchFamily="18" charset="0"/>
              </a:rPr>
              <a:t>Такий контроль головний бухгалтер здійснює особисто, або через підпорядкованих йому бухгалтерів, а також працівників структурних підрозділів підприємства або відділів бухгалтерської служби, які виконують функції бухгалтерів-ревізорів. </a:t>
            </a:r>
            <a:endParaRPr lang="ru-RU" dirty="0" smtClean="0">
              <a:latin typeface="Times New Roman" pitchFamily="18" charset="0"/>
              <a:cs typeface="Times New Roman" pitchFamily="18" charset="0"/>
            </a:endParaRPr>
          </a:p>
          <a:p>
            <a:pPr marL="0" indent="360363" algn="just"/>
            <a:r>
              <a:rPr lang="uk-UA" dirty="0" smtClean="0">
                <a:latin typeface="Times New Roman" pitchFamily="18" charset="0"/>
                <a:cs typeface="Times New Roman" pitchFamily="18" charset="0"/>
              </a:rPr>
              <a:t>Організація та здійснення поточного бухгалтерського контролю </a:t>
            </a:r>
            <a:r>
              <a:rPr lang="uk-UA" b="1" i="1" u="sng" dirty="0" smtClean="0">
                <a:latin typeface="Times New Roman" pitchFamily="18" charset="0"/>
                <a:cs typeface="Times New Roman" pitchFamily="18" charset="0"/>
              </a:rPr>
              <a:t>залежить від обсягу виробничої діяльності підприємств, наявності у них виробничих одиниць та їх територіальної роз’єднаності. </a:t>
            </a:r>
          </a:p>
          <a:p>
            <a:pPr>
              <a:buNone/>
            </a:pPr>
            <a:endParaRPr lang="ru-RU" dirty="0"/>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marL="0" indent="0" algn="just">
              <a:buNone/>
            </a:pPr>
            <a:r>
              <a:rPr lang="uk-UA" i="1" u="sng" dirty="0" smtClean="0">
                <a:solidFill>
                  <a:srgbClr val="FF0000"/>
                </a:solidFill>
                <a:latin typeface="Comic Sans MS" pitchFamily="66" charset="0"/>
                <a:cs typeface="Times New Roman" pitchFamily="18" charset="0"/>
              </a:rPr>
              <a:t>Внутрішній контроль </a:t>
            </a:r>
            <a:r>
              <a:rPr lang="uk-UA" dirty="0" smtClean="0">
                <a:latin typeface="Times New Roman" pitchFamily="18" charset="0"/>
                <a:cs typeface="Times New Roman" pitchFamily="18" charset="0"/>
              </a:rPr>
              <a:t>у цілому є компетенцією бухгалтерії, він охоплює функції і методи, за допомогою яких процеси загального документування, бухгалтерського обліку й калькулювання, а також їх виконання, перевірка та ведення повинні бути скоординовані так, щоб керівництво підприємства могло повністю покладатися на бухгалтерські дані, як </a:t>
            </a:r>
            <a:r>
              <a:rPr lang="uk-UA" i="1" u="sng" dirty="0" smtClean="0">
                <a:latin typeface="Times New Roman" pitchFamily="18" charset="0"/>
                <a:cs typeface="Times New Roman" pitchFamily="18" charset="0"/>
              </a:rPr>
              <a:t>точний (детальний), правдивий та оперативний сигнал визнання бухгалтерського обліку, як досконалого інструменту збереження майна і контролю за виконанням поставленого завдання.</a:t>
            </a:r>
            <a:endParaRPr lang="ru-RU" i="1" u="sng"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1268760"/>
            <a:ext cx="8686800" cy="5328592"/>
          </a:xfrm>
        </p:spPr>
        <p:txBody>
          <a:bodyPr>
            <a:normAutofit fontScale="77500" lnSpcReduction="20000"/>
          </a:bodyPr>
          <a:lstStyle/>
          <a:p>
            <a:pPr algn="ctr">
              <a:buNone/>
            </a:pPr>
            <a:r>
              <a:rPr lang="uk-UA" sz="3600" b="1" i="1" dirty="0" smtClean="0">
                <a:latin typeface="Comic Sans MS" pitchFamily="66" charset="0"/>
                <a:cs typeface="Times New Roman" pitchFamily="18" charset="0"/>
              </a:rPr>
              <a:t>Метою внутрішньогосподарського контролю є: </a:t>
            </a:r>
            <a:endParaRPr lang="ru-RU" sz="3600" dirty="0" smtClean="0">
              <a:latin typeface="Comic Sans MS" pitchFamily="66" charset="0"/>
              <a:cs typeface="Times New Roman" pitchFamily="18" charset="0"/>
            </a:endParaRPr>
          </a:p>
          <a:p>
            <a:pPr algn="just"/>
            <a:r>
              <a:rPr lang="uk-UA" dirty="0" smtClean="0">
                <a:latin typeface="Times New Roman" pitchFamily="18" charset="0"/>
                <a:cs typeface="Times New Roman" pitchFamily="18" charset="0"/>
              </a:rPr>
              <a:t>визначення фактичного стану об’єкта (або його частини) контролю на певний момент;</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перевірка відповідності фактичного стану об’єкта (або його частини) установленому законом або іншими нормативними актами, кошторисом, квотою, стандартом, лімітом та виявлення відхилень від них;</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прогнозування стану та поведінки об’єкта (або його частини) на заданий майбутній час; </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визначення місця, причини, </a:t>
            </a:r>
            <a:r>
              <a:rPr lang="uk-UA" i="1" dirty="0" smtClean="0">
                <a:latin typeface="Times New Roman" pitchFamily="18" charset="0"/>
                <a:cs typeface="Times New Roman" pitchFamily="18" charset="0"/>
              </a:rPr>
              <a:t>ініціатора </a:t>
            </a:r>
            <a:r>
              <a:rPr lang="uk-UA" dirty="0" smtClean="0">
                <a:latin typeface="Times New Roman" pitchFamily="18" charset="0"/>
                <a:cs typeface="Times New Roman" pitchFamily="18" charset="0"/>
              </a:rPr>
              <a:t>(винуватця) відхилення;</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забезпечення постійного стану об’єкта контролю під впливом господарського факту; </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законність або правомірність господарських операцій; </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повнота відображення господарських операцій у поточному обліку; </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доцільність господарських операцій;</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визначення причинно-наслідкових факторів господарських операцій.</a:t>
            </a:r>
            <a:endParaRPr lang="ru-RU"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196752"/>
            <a:ext cx="8686800" cy="5472608"/>
          </a:xfrm>
        </p:spPr>
        <p:txBody>
          <a:bodyPr>
            <a:noAutofit/>
          </a:bodyPr>
          <a:lstStyle/>
          <a:p>
            <a:pPr marL="0" indent="360363" algn="just">
              <a:buNone/>
            </a:pPr>
            <a:r>
              <a:rPr lang="uk-UA" sz="2000" dirty="0" smtClean="0">
                <a:latin typeface="Times New Roman" pitchFamily="18" charset="0"/>
                <a:cs typeface="Times New Roman" pitchFamily="18" charset="0"/>
              </a:rPr>
              <a:t>Внутрішній контроль за ризиками діяльності підприємства можна здійснити у трьох напрямах: </a:t>
            </a:r>
            <a:r>
              <a:rPr lang="uk-UA" sz="2000" i="1" u="sng" dirty="0" smtClean="0">
                <a:solidFill>
                  <a:srgbClr val="FF0000"/>
                </a:solidFill>
                <a:latin typeface="Comic Sans MS" pitchFamily="66" charset="0"/>
                <a:cs typeface="Times New Roman" pitchFamily="18" charset="0"/>
              </a:rPr>
              <a:t>попередній, поточний і наступний контроль.</a:t>
            </a:r>
          </a:p>
          <a:p>
            <a:pPr marL="0" indent="360363" algn="just">
              <a:buNone/>
            </a:pPr>
            <a:r>
              <a:rPr lang="uk-UA" sz="2000" dirty="0" smtClean="0">
                <a:latin typeface="Times New Roman" pitchFamily="18" charset="0"/>
                <a:cs typeface="Times New Roman" pitchFamily="18" charset="0"/>
              </a:rPr>
              <a:t>Однак перед детальним дослідженням видів контролю за господарськими ризиками слід визначити його </a:t>
            </a:r>
            <a:r>
              <a:rPr lang="uk-UA" sz="2000" b="1" i="1" u="sng" dirty="0" smtClean="0">
                <a:latin typeface="Comic Sans MS" pitchFamily="66" charset="0"/>
                <a:cs typeface="Times New Roman" pitchFamily="18" charset="0"/>
              </a:rPr>
              <a:t>основні завдання</a:t>
            </a:r>
            <a:r>
              <a:rPr lang="uk-UA" sz="2000" dirty="0" smtClean="0">
                <a:latin typeface="Times New Roman" pitchFamily="18" charset="0"/>
                <a:cs typeface="Times New Roman" pitchFamily="18" charset="0"/>
              </a:rPr>
              <a:t>:</a:t>
            </a:r>
          </a:p>
          <a:p>
            <a:pPr algn="just">
              <a:buFont typeface="+mj-lt"/>
              <a:buAutoNum type="arabicParenR"/>
            </a:pPr>
            <a:r>
              <a:rPr lang="uk-UA" sz="2000" dirty="0" smtClean="0">
                <a:latin typeface="Times New Roman" pitchFamily="18" charset="0"/>
                <a:cs typeface="Times New Roman" pitchFamily="18" charset="0"/>
              </a:rPr>
              <a:t>підтвердження можливості оцінювання ймовірної події в діяльності, тобто визначення правильності віднесення події до ризику або невизначеності;</a:t>
            </a:r>
          </a:p>
          <a:p>
            <a:pPr algn="just">
              <a:buFont typeface="+mj-lt"/>
              <a:buAutoNum type="arabicParenR"/>
            </a:pPr>
            <a:r>
              <a:rPr lang="uk-UA" sz="2000" dirty="0" smtClean="0">
                <a:latin typeface="Times New Roman" pitchFamily="18" charset="0"/>
                <a:cs typeface="Times New Roman" pitchFamily="18" charset="0"/>
              </a:rPr>
              <a:t>установлення правильності віднесення ризикованої господарської операції до умовного факту діяльності (умовного зобов’язання або активу); </a:t>
            </a:r>
          </a:p>
          <a:p>
            <a:pPr algn="just">
              <a:buFont typeface="+mj-lt"/>
              <a:buAutoNum type="arabicParenR"/>
            </a:pPr>
            <a:r>
              <a:rPr lang="uk-UA" sz="2000" dirty="0" smtClean="0">
                <a:latin typeface="Times New Roman" pitchFamily="18" charset="0"/>
                <a:cs typeface="Times New Roman" pitchFamily="18" charset="0"/>
              </a:rPr>
              <a:t>підтвердження обґрунтованості рішень щодо визнання в обліку господарського ризику й необхідності розкриття про нього інформації у фінансовій звітності (на основі аналізу ймовірності настання ризику);</a:t>
            </a:r>
          </a:p>
          <a:p>
            <a:pPr algn="just">
              <a:buFont typeface="+mj-lt"/>
              <a:buAutoNum type="arabicParenR"/>
            </a:pPr>
            <a:r>
              <a:rPr lang="uk-UA" sz="2000" dirty="0" smtClean="0">
                <a:latin typeface="Times New Roman" pitchFamily="18" charset="0"/>
                <a:cs typeface="Times New Roman" pitchFamily="18" charset="0"/>
              </a:rPr>
              <a:t>перевірка достовірності показників фінансової звітності й повноти інформації про умовні активи й зобов’язання, методів управління ризиками(облікові дані за господарськими операціями зі страхування майнових і немайнових ризиків, формування відповідних резервів, передача ризику тощо);</a:t>
            </a: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196752"/>
            <a:ext cx="8686800" cy="5472608"/>
          </a:xfrm>
        </p:spPr>
        <p:txBody>
          <a:bodyPr>
            <a:noAutofit/>
          </a:bodyPr>
          <a:lstStyle/>
          <a:p>
            <a:pPr algn="just">
              <a:buFont typeface="+mj-lt"/>
              <a:buAutoNum type="arabicParenR" startAt="5"/>
            </a:pPr>
            <a:r>
              <a:rPr lang="uk-UA" sz="1800" dirty="0" smtClean="0">
                <a:latin typeface="Times New Roman" pitchFamily="18" charset="0"/>
                <a:cs typeface="Times New Roman" pitchFamily="18" charset="0"/>
              </a:rPr>
              <a:t>визначення правильності й обґрунтованості оцінювання господарського ризику, наявності його документального підтвердження;</a:t>
            </a:r>
          </a:p>
          <a:p>
            <a:pPr algn="just">
              <a:buFont typeface="+mj-lt"/>
              <a:buAutoNum type="arabicParenR" startAt="5"/>
            </a:pPr>
            <a:r>
              <a:rPr lang="uk-UA" sz="1800" dirty="0" smtClean="0">
                <a:latin typeface="Times New Roman" pitchFamily="18" charset="0"/>
                <a:cs typeface="Times New Roman" pitchFamily="18" charset="0"/>
              </a:rPr>
              <a:t>перевірка дотримання положень Наказу про облікову політику підприємства щодо оцінки, визнання й облікового відображення ймовірних наслідків ризику діяльності;</a:t>
            </a:r>
          </a:p>
          <a:p>
            <a:pPr algn="just">
              <a:buFont typeface="+mj-lt"/>
              <a:buAutoNum type="arabicParenR" startAt="5"/>
            </a:pPr>
            <a:r>
              <a:rPr lang="uk-UA" sz="1800" dirty="0" smtClean="0">
                <a:latin typeface="Times New Roman" pitchFamily="18" charset="0"/>
                <a:cs typeface="Times New Roman" pitchFamily="18" charset="0"/>
              </a:rPr>
              <a:t>установлення адекватності оцінки ймовірних наслідків ризиків діяльності суб’єктами оцінювання;</a:t>
            </a:r>
          </a:p>
          <a:p>
            <a:pPr algn="just">
              <a:buFont typeface="+mj-lt"/>
              <a:buAutoNum type="arabicParenR" startAt="5"/>
            </a:pPr>
            <a:r>
              <a:rPr lang="uk-UA" sz="1800" dirty="0" smtClean="0">
                <a:latin typeface="Times New Roman" pitchFamily="18" charset="0"/>
                <a:cs typeface="Times New Roman" pitchFamily="18" charset="0"/>
              </a:rPr>
              <a:t>перевірка наявності, правильності та обґрунтованості складання первинної документації щодо оцінювання ризиків, формування резервів, розподілу (передачі) господарських ризиків, наявності судових позовів, рішень та ін.;</a:t>
            </a:r>
          </a:p>
          <a:p>
            <a:pPr algn="just">
              <a:buFont typeface="+mj-lt"/>
              <a:buAutoNum type="arabicParenR" startAt="5"/>
            </a:pPr>
            <a:r>
              <a:rPr lang="uk-UA" sz="1800" dirty="0" smtClean="0">
                <a:latin typeface="Times New Roman" pitchFamily="18" charset="0"/>
                <a:cs typeface="Times New Roman" pitchFamily="18" charset="0"/>
              </a:rPr>
              <a:t>перевірка правильності віднесення витрат на створення резерву покриття наслідків ризику, а також витрат на страхування ризиків до відповідного виду витрат діяльності підприємства;</a:t>
            </a:r>
          </a:p>
          <a:p>
            <a:pPr algn="just">
              <a:buFont typeface="+mj-lt"/>
              <a:buAutoNum type="arabicParenR" startAt="5"/>
            </a:pPr>
            <a:r>
              <a:rPr lang="uk-UA" sz="1800" dirty="0" smtClean="0">
                <a:latin typeface="Times New Roman" pitchFamily="18" charset="0"/>
                <a:cs typeface="Times New Roman" pitchFamily="18" charset="0"/>
              </a:rPr>
              <a:t>здійснення якісного аналізу ризику для встановлення факторів впливу на господарську діяльність підприємства; </a:t>
            </a:r>
          </a:p>
          <a:p>
            <a:pPr algn="just">
              <a:buFont typeface="+mj-lt"/>
              <a:buAutoNum type="arabicParenR" startAt="5"/>
            </a:pPr>
            <a:r>
              <a:rPr lang="uk-UA" sz="1800" dirty="0" smtClean="0">
                <a:latin typeface="Times New Roman" pitchFamily="18" charset="0"/>
                <a:cs typeface="Times New Roman" pitchFamily="18" charset="0"/>
              </a:rPr>
              <a:t>аналіз фактичних (реальних) наслідків господарського ризику із запланованими значеннями з метою розроблення оперативного плану уникнення або мінімізації ризиків діяльності у майбутньому.</a:t>
            </a:r>
          </a:p>
          <a:p>
            <a:pPr algn="just">
              <a:buFont typeface="+mj-lt"/>
              <a:buAutoNum type="arabicParenR" startAt="5"/>
            </a:pPr>
            <a:r>
              <a:rPr lang="uk-UA" sz="1800" dirty="0" smtClean="0">
                <a:latin typeface="Times New Roman" pitchFamily="18" charset="0"/>
                <a:cs typeface="Times New Roman" pitchFamily="18" charset="0"/>
              </a:rPr>
              <a:t> </a:t>
            </a:r>
            <a:br>
              <a:rPr lang="uk-UA" sz="1800" dirty="0" smtClean="0">
                <a:latin typeface="Times New Roman" pitchFamily="18" charset="0"/>
                <a:cs typeface="Times New Roman" pitchFamily="18" charset="0"/>
              </a:rPr>
            </a:br>
            <a:endParaRPr lang="uk-UA" sz="1800" dirty="0" smtClean="0">
              <a:latin typeface="Times New Roman" pitchFamily="18" charset="0"/>
              <a:cs typeface="Times New Roman" pitchFamily="18" charset="0"/>
            </a:endParaRPr>
          </a:p>
          <a:p>
            <a:pPr>
              <a:buNone/>
            </a:pPr>
            <a:endParaRPr lang="uk-UA" sz="1400" dirty="0" smtClean="0">
              <a:latin typeface="Times New Roman" pitchFamily="18" charset="0"/>
              <a:cs typeface="Times New Roman" pitchFamily="18" charset="0"/>
            </a:endParaRPr>
          </a:p>
        </p:txBody>
      </p:sp>
      <p:sp>
        <p:nvSpPr>
          <p:cNvPr id="2" name="Заголовок 1"/>
          <p:cNvSpPr>
            <a:spLocks noGrp="1"/>
          </p:cNvSpPr>
          <p:nvPr>
            <p:ph type="title"/>
          </p:nvPr>
        </p:nvSpPr>
        <p:spPr>
          <a:xfrm>
            <a:off x="179512" y="260648"/>
            <a:ext cx="8964488" cy="1152128"/>
          </a:xfrm>
        </p:spPr>
        <p:txBody>
          <a:bodyPr>
            <a:normAutofit fontScale="90000"/>
          </a:bodyPr>
          <a:lstStyle/>
          <a:p>
            <a:r>
              <a:rPr lang="uk-UA" sz="2700" b="1" i="1" dirty="0" smtClean="0">
                <a:latin typeface="Comic Sans MS" pitchFamily="66" charset="0"/>
                <a:cs typeface="Times New Roman" pitchFamily="18" charset="0"/>
              </a:rPr>
              <a:t>4.1 Організація бухгалтерського контролю за діяльністю підприємства</a:t>
            </a:r>
            <a:r>
              <a:rPr lang="uk-UA" dirty="0" smtClean="0">
                <a:latin typeface="Times New Roman" pitchFamily="18" charset="0"/>
                <a:cs typeface="Times New Roman" pitchFamily="18" charset="0"/>
              </a:rPr>
              <a:t/>
            </a:r>
            <a:br>
              <a:rPr lang="uk-UA" dirty="0" smtClean="0">
                <a:latin typeface="Times New Roman" pitchFamily="18" charset="0"/>
                <a:cs typeface="Times New Roman" pitchFamily="18" charset="0"/>
              </a:rPr>
            </a:b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602</TotalTime>
  <Words>3584</Words>
  <Application>Microsoft Office PowerPoint</Application>
  <PresentationFormat>Экран (4:3)</PresentationFormat>
  <Paragraphs>287</Paragraphs>
  <Slides>40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40</vt:i4>
      </vt:variant>
    </vt:vector>
  </HeadingPairs>
  <TitlesOfParts>
    <vt:vector size="41" baseType="lpstr">
      <vt:lpstr>Бумажная</vt:lpstr>
      <vt:lpstr>Організація бухгалтерського обліку підприємств аерокосмічної галузі</vt:lpstr>
      <vt:lpstr>Питання до цієї теми:</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4.1 Організація бухгалтерського контролю за діяльністю підприємства </vt:lpstr>
      <vt:lpstr>4.2 Поняття і види юридичної відповідальності облікового персоналу підприємства  </vt:lpstr>
      <vt:lpstr>Найпоширенішою у практичному відношенні вважається класифікація за галузевою ознакою  </vt:lpstr>
      <vt:lpstr>4.2 Поняття і види юридичної відповідальності облікового персоналу підприємства  </vt:lpstr>
      <vt:lpstr>4.2 Поняття і види юридичної відповідальності облікового персоналу підприємства  </vt:lpstr>
      <vt:lpstr>4.2.1 Дисциплінарна відповідальність </vt:lpstr>
      <vt:lpstr>4.2.1 Дисциплінарна відповідальність </vt:lpstr>
      <vt:lpstr>4.2.2 Матеріальна відповідальність</vt:lpstr>
      <vt:lpstr>4.2.2 Матеріальна відповідальність</vt:lpstr>
      <vt:lpstr>4.2.2 Матеріальна відповідальність</vt:lpstr>
      <vt:lpstr>4.2.3 Адміністративна відповідальність</vt:lpstr>
      <vt:lpstr>4.2.3 Адміністративна відповідальність</vt:lpstr>
      <vt:lpstr>4.2.3 Адміністративна відповідальність</vt:lpstr>
      <vt:lpstr>4.2.3 Адміністративна відповідальність</vt:lpstr>
      <vt:lpstr>Презентация PowerPoint</vt:lpstr>
      <vt:lpstr>Презентация PowerPoint</vt:lpstr>
      <vt:lpstr>4.2.4 Кримінальна відповідальність</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Організація бухгалтерського обліку підприємств аерокосмічної галузі</dc:title>
  <dc:creator>Roma-Book</dc:creator>
  <cp:lastModifiedBy>Maryna</cp:lastModifiedBy>
  <cp:revision>34</cp:revision>
  <dcterms:created xsi:type="dcterms:W3CDTF">2022-11-05T13:58:20Z</dcterms:created>
  <dcterms:modified xsi:type="dcterms:W3CDTF">2022-11-21T09:32:37Z</dcterms:modified>
</cp:coreProperties>
</file>