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7" r:id="rId2"/>
    <p:sldId id="268" r:id="rId3"/>
    <p:sldId id="270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735763" cy="9799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245" autoAdjust="0"/>
  </p:normalViewPr>
  <p:slideViewPr>
    <p:cSldViewPr snapToGrid="0">
      <p:cViewPr varScale="1">
        <p:scale>
          <a:sx n="85" d="100"/>
          <a:sy n="85" d="100"/>
        </p:scale>
        <p:origin x="23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83226-1FF1-4BCB-A789-B5E69074BF74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54550"/>
            <a:ext cx="5389563" cy="4410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07513"/>
            <a:ext cx="2919413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07513"/>
            <a:ext cx="2919412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C0ED3-80CE-43FA-944E-A6C71C312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606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ru-RU" dirty="0"/>
              </a:p>
            </p:txBody>
          </p:sp>
        </mc:Choice>
        <mc:Fallback xmlns="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uk-UA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Похибка – різниця між дійсною величиною і розрахунковою: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∆Х= 〖Х_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𝑟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−Х〗_розр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Х_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𝑟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(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від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слова «</a:t>
                </a:r>
                <a:r>
                  <a:rPr lang="en-US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real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») 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дійсна похибка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мкм;</a:t>
                </a:r>
              </a:p>
              <a:p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Х_розр</a:t>
                </a:r>
                <a:r>
                  <a:rPr lang="ru-RU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– розрахункова похибка, мкм.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У стандарті є такі похибки вимірювання: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– систематичні;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– випадкові;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– промахи.</a:t>
                </a:r>
                <a:endParaRPr lang="ru-RU" dirty="0"/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uk-UA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uk-UA" sz="1200" u="sng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Допуск</a:t>
                </a:r>
                <a:r>
                  <a:rPr lang="uk-UA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нормована точність (користуємося від 5 до 15 квалітету точності), вказана в таблиці допусків.</a:t>
                </a:r>
              </a:p>
              <a:p>
                <a:r>
                  <a:rPr lang="uk-UA" sz="1200" u="sng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Справжній розмір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розмір, що встановлюється виміром з допустимою похибкою. Приклад позначення: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𝐷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_𝑟,𝐿_𝑟,𝑅_𝑟…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Вал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термін, що застосовується до поверхонь, що охоплюються. Позначаються лише </a:t>
                </a:r>
                <a:r>
                  <a:rPr lang="uk-UA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прописними літерами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d, l, r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Отвір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термін, що застосовується для позначення поверхонь, що охоплюють. Позначаються лише </a:t>
                </a:r>
                <a:r>
                  <a:rPr lang="uk-UA" sz="1200" b="1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великими літерами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: D, L, R.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Основний розрахунковий розмір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розмір, вказаний конструктором на кресленні.</a:t>
                </a:r>
                <a:endParaRPr lang="ru-RU" dirty="0"/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ru-RU" dirty="0"/>
              </a:p>
            </p:txBody>
          </p:sp>
        </mc:Choice>
        <mc:Fallback xmlns="">
          <p:sp>
            <p:nvSpPr>
              <p:cNvPr id="3" name="Заметки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uk-UA" sz="1200" u="sng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Номінальний розмір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розмір, відносно якого визначаються відхилення.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Розрахунковим розміром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вважають для отвору – найменший граничний розмір, для валу – максимальний граничний розмір.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Для розрахунків, у яких застосовується теорія ймовірності, доцільно за розрахунковий розмір брати розмір, що відповідає координаті середини поля допуску.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Граничні розміри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це два гранично допустимі (</a:t>
                </a:r>
                <a:r>
                  <a:rPr lang="uk-UA" sz="1200" kern="1200" dirty="0" err="1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max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uk-UA" sz="1200" kern="1200" dirty="0" err="1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min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) розміри, між якими повинен перебувати або яким може дорівнювати дійсний розмір придатної деталі.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Прохідна межа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термін, що застосовується до того з граничних розмірів, який відповідає максимальній кількості матеріалу.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Непрохідна межа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термін, який застосовується до того з граничних розмірів, який відповідає мінімальній кількості матеріалу.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Допуск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– (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𝐼𝑇</a:t>
                </a:r>
                <a:r>
                  <a:rPr lang="uk-UA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𝑇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_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𝑑</a:t>
                </a:r>
                <a:r>
                  <a:rPr lang="uk-UA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𝑇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_</a:t>
                </a:r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𝐷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) різниця між найбільшим і найменшим граничними розмірами абсолютна різниця між верхнім та нижнім відхиленням: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𝑇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_𝐷=𝐷_𝑚𝑎𝑥−𝐷_𝑚𝑖𝑛=|𝐸𝑆−𝐸𝐼|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𝑇</a:t>
                </a:r>
                <a:r>
                  <a:rPr lang="ru-RU" sz="1200" i="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_𝑑=𝑑_𝑚𝑎𝑥−𝑑_𝑚𝑖𝑛=|𝑒𝑠−𝑒𝑖|</a:t>
                </a:r>
                <a:endParaRPr lang="ru-RU" sz="120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uk-UA" sz="1200" u="sng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Допуск</a:t>
                </a:r>
                <a:r>
                  <a:rPr lang="uk-UA" sz="120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- величина завжди позитивна.</a:t>
                </a:r>
                <a:endParaRPr lang="ru-RU" dirty="0"/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C0ED3-80CE-43FA-944E-A6C71C312D1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36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0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03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3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06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8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52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14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39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98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41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3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659A6-3F82-4ED9-A7A5-8BAD5CED1C4E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704BA-5C55-4F59-8186-8BA491424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8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 txBox="1">
            <a:spLocks noChangeArrowheads="1"/>
          </p:cNvSpPr>
          <p:nvPr/>
        </p:nvSpPr>
        <p:spPr>
          <a:xfrm>
            <a:off x="3584874" y="789111"/>
            <a:ext cx="2622495" cy="775919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vert="horz" lIns="68580" tIns="34290" rIns="68580" bIns="34290" rtlCol="0" anchor="b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altLang="ru-RU" sz="4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</a:t>
            </a:r>
            <a:endParaRPr lang="ru-RU" altLang="ru-RU" sz="4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99" y="1863610"/>
            <a:ext cx="7750240" cy="4650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3244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84" y="1357313"/>
            <a:ext cx="8660721" cy="4674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891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" y="1371600"/>
            <a:ext cx="8759825" cy="4695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90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918" y="718404"/>
            <a:ext cx="2613513" cy="1979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30931"/>
            <a:ext cx="8598878" cy="180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82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769" y="890174"/>
            <a:ext cx="837027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Похибка – різниця між дійсною величиною і розрахунковою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3768" y="1321061"/>
                <a:ext cx="3569678" cy="6930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</a:rPr>
                        <m:t>∆Х= </m:t>
                      </m:r>
                      <m:sSub>
                        <m:sSub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−Х</m:t>
                          </m:r>
                        </m:e>
                        <m:sub>
                          <m:r>
                            <a:rPr lang="ru-RU" sz="3200" i="1">
                              <a:latin typeface="Cambria Math" panose="02040503050406030204" pitchFamily="18" charset="0"/>
                            </a:rPr>
                            <m:t>розр</m:t>
                          </m:r>
                        </m:sub>
                      </m:sSub>
                    </m:oMath>
                  </m:oMathPara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8" y="1321061"/>
                <a:ext cx="3569678" cy="6930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940" y="2014070"/>
            <a:ext cx="5623536" cy="463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687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buklib.net/image/65/image04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985" y="826477"/>
            <a:ext cx="7033846" cy="5820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242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65"/>
          <a:stretch/>
        </p:blipFill>
        <p:spPr bwMode="auto">
          <a:xfrm>
            <a:off x="447360" y="1449868"/>
            <a:ext cx="8239437" cy="481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477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87" y="829772"/>
            <a:ext cx="6398968" cy="274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934308" y="4143328"/>
                <a:ext cx="4572000" cy="132343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ru-RU" sz="4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40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308" y="4143328"/>
                <a:ext cx="4572000" cy="13234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566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6138"/>
            <a:ext cx="8859169" cy="465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250830" y="5416061"/>
                <a:ext cx="645355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𝐸𝑆</m:t>
                          </m:r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𝐸𝐼</m:t>
                          </m:r>
                        </m:e>
                      </m:d>
                    </m:oMath>
                  </m:oMathPara>
                </a14:m>
                <a:endParaRPr lang="ru-RU" sz="3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𝑒𝑠</m:t>
                          </m:r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𝑒𝑖</m:t>
                          </m:r>
                        </m:e>
                      </m:d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830" y="5416061"/>
                <a:ext cx="6453553" cy="12003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0015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8" y="1389185"/>
            <a:ext cx="86255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078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42" y="1131642"/>
            <a:ext cx="8474809" cy="438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627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72" y="1385887"/>
            <a:ext cx="8706474" cy="461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84667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1477</TotalTime>
  <Words>49</Words>
  <Application>Microsoft Office PowerPoint</Application>
  <PresentationFormat>Экран (4:3)</PresentationFormat>
  <Paragraphs>19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anton.onopchenko@gmail.com</dc:creator>
  <cp:lastModifiedBy>Антон Онопченко</cp:lastModifiedBy>
  <cp:revision>82</cp:revision>
  <cp:lastPrinted>2025-08-27T05:40:17Z</cp:lastPrinted>
  <dcterms:created xsi:type="dcterms:W3CDTF">2023-04-18T04:30:06Z</dcterms:created>
  <dcterms:modified xsi:type="dcterms:W3CDTF">2025-09-08T10:10:31Z</dcterms:modified>
</cp:coreProperties>
</file>