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A7B192-B4A1-48A7-BD6D-94BD676E7A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5346895-7CA7-470F-B07C-97792896F6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74EE7F-251F-4910-A27A-65A83E241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5463A-76E1-4800-AA45-DB43C7D40458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E42FE2-A191-46C1-97A7-30F33813F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11E004-4A20-42AC-B18D-47FAD5B37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B943-F178-46CB-A248-844609EFF4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915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B7837A-90A2-4DB8-BE83-81D15C4E1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09E301B-B853-4EB8-8B1F-57F59B7F17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0453EB-AA86-4D5C-9A65-46D18D244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5463A-76E1-4800-AA45-DB43C7D40458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345FEF8-9132-4D77-B670-610685B29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4776D1-1AED-4CB0-8C89-C3EDD00CA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B943-F178-46CB-A248-844609EFF4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7121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C079CFE-3195-42B3-B042-561F909936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722598D-7D5E-48AB-9CFA-F9B652490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56F0310-33A7-4BE8-966B-59A89275D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5463A-76E1-4800-AA45-DB43C7D40458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F1CDD14-CA63-4559-BFFE-AE7FB7417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128857-EEF1-4823-8695-FFABA7A3D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B943-F178-46CB-A248-844609EFF4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45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8BAD8B-44A1-4B95-9674-A5B711A86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E4C3B9-CD56-4A29-8FEE-D75293B6E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54DAB6-11B3-46AC-8304-02B0C346F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5463A-76E1-4800-AA45-DB43C7D40458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583C45F-CD81-458A-BF2C-E6D783B5D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F7E8080-1882-42D2-81A4-6CB15A6F6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B943-F178-46CB-A248-844609EFF4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289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723F18-D03E-46BA-ABC1-BE0DB518A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756F952-ED21-4654-8EAD-D4ABBA7B7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01DA686-8AC5-464B-BBB8-E03B2421A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5463A-76E1-4800-AA45-DB43C7D40458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68683A-7AC7-47B2-8F9B-95CD95F53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F18066-A449-4437-858E-F2CE49B2B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B943-F178-46CB-A248-844609EFF4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6261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0F1600-00BF-4CC4-BCE7-F2045D58B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F22612-2860-4582-AF6A-49EAD95FEB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A24B689-AA69-4774-9792-F4B5017877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0B95C7C-E024-4589-80F5-AFBB4DEE1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5463A-76E1-4800-AA45-DB43C7D40458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EE0093F-8E98-4979-96E0-18F7BC4BB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C084AD2-8B32-4EDD-8432-EB3508436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B943-F178-46CB-A248-844609EFF4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904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5B59D8-9728-4A74-AF45-13C3340B0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67C54E7-A5F8-4837-A15A-8916A01F86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326505B-B746-4A7B-8F10-DF27148924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0ED8746-26B1-42C5-86B0-911EC33975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5F939BB-EA30-47AE-9514-63D6F1C369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0C53AC-E26C-48EF-B93A-2847F1392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5463A-76E1-4800-AA45-DB43C7D40458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E26F3A7-73C7-4E8F-9F80-A7C2E6FCD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A858BE2-17CB-49DC-8506-C991F412B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B943-F178-46CB-A248-844609EFF4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7213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78F827-2306-4E48-8722-5E8C11A21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E4B1D05-686F-4427-8B03-0C8706818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5463A-76E1-4800-AA45-DB43C7D40458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47558CF-2515-4FAC-B644-224476D5E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B798370-B513-48F8-8524-B526A6383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B943-F178-46CB-A248-844609EFF4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1397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D62494A-5D61-431C-9FBD-591140791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5463A-76E1-4800-AA45-DB43C7D40458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5D45E4A-632D-4F72-842F-F8B265FCA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D8DDB0F-4CD2-4CCA-AB5A-4AFF4AB24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B943-F178-46CB-A248-844609EFF4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346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9ECCE3-916E-4D83-858B-80B71DFA4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7E2C05-6215-4359-A887-8A094D6D8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27ECE2D-4A40-47B7-A018-E9EF66351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AE62329-ADB8-463A-B8A8-CA9E0E20F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5463A-76E1-4800-AA45-DB43C7D40458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EFAE28D-4AA7-43BB-BD1E-C092AC216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D3250C3-BDC5-4B75-8936-9ED7D335F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B943-F178-46CB-A248-844609EFF4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956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A371A3-50F7-4757-83D4-0BDE6F413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6972FEF-F391-458C-A487-01C226E657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9B1E640-B98D-4F36-8DF2-48117FB103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3DBC3ED-B614-46EC-A68F-93F7A3A4D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5463A-76E1-4800-AA45-DB43C7D40458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7E2594-7514-4EE4-B392-AC6679E39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2085116-2812-4120-9FC4-57D74413F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B943-F178-46CB-A248-844609EFF4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0638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71E664-9F66-422A-BB94-7004A8324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9F203F-DF0D-4CC0-8E86-F21238846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1533BEA-6598-44E2-BC97-D72302A15C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5463A-76E1-4800-AA45-DB43C7D40458}" type="datetimeFigureOut">
              <a:rPr lang="ru-RU" smtClean="0"/>
              <a:t>19.09.2024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95CFA06-E6D8-4B65-A813-B59BB2CC7B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5B4199-064E-4363-9B58-05CDB3077A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BB943-F178-46CB-A248-844609EFF4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9731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5989338-AFA5-4B7A-AA8B-EEFF7963BEF4}"/>
              </a:ext>
            </a:extLst>
          </p:cNvPr>
          <p:cNvSpPr txBox="1"/>
          <p:nvPr/>
        </p:nvSpPr>
        <p:spPr>
          <a:xfrm>
            <a:off x="832607" y="343516"/>
            <a:ext cx="609460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Шина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включає ізольовані провідники, роз’єми та екран. Його маса визначається на основі детальної схеми та прокладки всієї необхідної проводки. З цієї причини часто це значно більше, ніж оцінюється без фактичного макета на етапі попереднього проектування.</a:t>
            </a:r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4927392-7528-46F6-9F88-DF18F1AC7290}"/>
              </a:ext>
            </a:extLst>
          </p:cNvPr>
          <p:cNvSpPr txBox="1"/>
          <p:nvPr/>
        </p:nvSpPr>
        <p:spPr>
          <a:xfrm>
            <a:off x="1050722" y="2054546"/>
            <a:ext cx="609460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Максимальна пропускна здатність (сила струму) дроту в космосі менша, ніж на землі через відсутність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конвективного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охолодження. Це вимагає зниження напруги дроту для космічного застосування порівняно з наземним рейтингом. Розмір дроту вимірюється в американському калібру дроту (AWG) або британському калібру дроту (BWG). Калібрувальне число є зворотною мірою його оголеного діаметра та встановлюється на логарифмічній шкалі</a:t>
            </a:r>
            <a:endParaRPr lang="ru-RU" dirty="0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AA11A594-E155-418C-AB66-2D85031867AF}"/>
              </a:ext>
            </a:extLst>
          </p:cNvPr>
          <p:cNvPicPr/>
          <p:nvPr/>
        </p:nvPicPr>
        <p:blipFill rotWithShape="1">
          <a:blip r:embed="rId2"/>
          <a:srcRect r="50116"/>
          <a:stretch/>
        </p:blipFill>
        <p:spPr>
          <a:xfrm>
            <a:off x="2182843" y="4659258"/>
            <a:ext cx="1810318" cy="42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256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E045063-8883-4D1E-9CDD-0DCB0DE30DCF}"/>
              </a:ext>
            </a:extLst>
          </p:cNvPr>
          <p:cNvSpPr txBox="1"/>
          <p:nvPr/>
        </p:nvSpPr>
        <p:spPr>
          <a:xfrm>
            <a:off x="580938" y="310057"/>
            <a:ext cx="6094602" cy="43293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Таблиця переведення перерізів кабелю зі стандарту AWG у систему СІ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Дроти та інструменти з маркуванням AWG. </a:t>
            </a:r>
            <a:r>
              <a:rPr lang="uk-UA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American</a:t>
            </a:r>
            <a:r>
              <a:rPr lang="uk-UA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Wire</a:t>
            </a:r>
            <a:r>
              <a:rPr lang="uk-UA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Gauge</a:t>
            </a:r>
            <a:r>
              <a:rPr lang="uk-UA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американський калібр провідників. Калібр дроту за стандартом AWG відображає розмір струмонесучої жили. Характерною особливістю стану стандарту AWG є те, що чим товщий дріт, тим менший його калібр. Значення AWG характеризує кількість етапів обробки дроту. У процесі виготовлення мідний дріт послідовно протягується через калібрувальні отвори дедалі меншого і меншого діаметра. Наприклад, кабель 24 AWG тонший у діаметрі і меншого перетину, ніж кабель, маркований 15 AWG. Таблиця відображає переклад стандарту AWG у діаметр і площу перетину в міліметрах.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80A9AB7-8BC0-4F45-AF55-4FC13CA2A63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8147" y="-35637"/>
            <a:ext cx="3315442" cy="68936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47611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FA2CBE1-2AEE-4777-B296-EEE4E60822A8}"/>
              </a:ext>
            </a:extLst>
          </p:cNvPr>
          <p:cNvSpPr txBox="1"/>
          <p:nvPr/>
        </p:nvSpPr>
        <p:spPr>
          <a:xfrm>
            <a:off x="1268835" y="617772"/>
            <a:ext cx="6094602" cy="270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Параметри R-L-C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Параметри опору (R), індуктивності (L) і ємності (C) джгута необхідні для детальної імітаційної моделі силового кола. Вони визначаються з наведених нижче виразів, де значення наведено на метр довжини кабелю (вивідний і зворотний дроти разом). Коли дроти скручуються, як правило, зі швидкістю одного скручування кожні кілька сантиметрів, фактичний провідник приблизно на 10-15% довший за прямий. 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05EDD14-0896-4249-A2EB-942A551AB0D6}"/>
              </a:ext>
            </a:extLst>
          </p:cNvPr>
          <p:cNvPicPr/>
          <p:nvPr/>
        </p:nvPicPr>
        <p:blipFill rotWithShape="1">
          <a:blip r:embed="rId2"/>
          <a:srcRect r="71584"/>
          <a:stretch/>
        </p:blipFill>
        <p:spPr>
          <a:xfrm>
            <a:off x="1907927" y="3532949"/>
            <a:ext cx="868829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934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169689C-8831-4E2C-815B-8CA5E2F02740}"/>
              </a:ext>
            </a:extLst>
          </p:cNvPr>
          <p:cNvSpPr txBox="1"/>
          <p:nvPr/>
        </p:nvSpPr>
        <p:spPr>
          <a:xfrm>
            <a:off x="1059110" y="726506"/>
            <a:ext cx="6094602" cy="38152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Матеріали провідника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Найбільш часто використовуваним електричним провідником є мідь через хороші характеристики та низьку вартість. Відпалена мідь часто використовується для високої провідності, але вона має низьку міцність на розрив. Це робить її непридатною для використання в тонких проводах через ризик поломки під час використання. З цієї причини для дротів, тонших за AWG 20, часто потрібно використовувати високоміцний мідний сплав 135, який має на 40% більшу міцність на розрив і на 10% більший електричний опір. Для захисту від корозії та окислення використовується мідний дріт, покритий оловом, нікелем або сріблом.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5190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B4664A4-E782-4052-A864-C1833806E6E1}"/>
              </a:ext>
            </a:extLst>
          </p:cNvPr>
          <p:cNvSpPr txBox="1"/>
          <p:nvPr/>
        </p:nvSpPr>
        <p:spPr>
          <a:xfrm>
            <a:off x="796955" y="450287"/>
            <a:ext cx="8193947" cy="573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Ізоляція дроту та екран кабелю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Ізоляція розроблена таким чином, щоб витримувати номінальні та аномальні перехідні напруги. Перехідні процеси можуть бути в кілька разів вищими за номінальне значення. Конструкція ізоляції повинна виключати коронування та дугове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розгорання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 тиску нижче 10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торр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також витримувати радіаційне середовище та атомарний кисень. У космічних апаратах із високим рівнем випромінювання, таких як GPS, специфікації системи вимагали, щоб дріт із силіконовою ізоляцією не використовувався, а дроти сонячної батареї та з’єднання були зварені, щоб витримувати високу радіацію.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Екран кабелю обертається навколо пучка проводів, щоб запобігти проникненню або випромінюванню електромагнітних перешкод. Екран може важити від 15 до 40% ваги кабелю. Варіанти матеріалів: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оплетення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проти стрічки та мідь проти алюмінію. Коса використовується, коли потрібна надзвичайна гнучкість. Його маса в порівнянні з дротяним провідником становить близько 40% для плоских кабелів і 20% для круглих кабелів. У стрічках широко використовується пара міді товщиною 2 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mil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нанесена на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майларові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або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каптонові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стрічки. Стрічка наклеюється на кабель так, щоб ізоляція торкалася кабелю, а потім ще один шар зверху. Маса щита з такими стрічками становить приблизно 80% від маси обплетення.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6873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0C7CF4A-BEB0-49C1-8528-E1F3978E778E}"/>
              </a:ext>
            </a:extLst>
          </p:cNvPr>
          <p:cNvSpPr txBox="1"/>
          <p:nvPr/>
        </p:nvSpPr>
        <p:spPr>
          <a:xfrm>
            <a:off x="494950" y="213465"/>
            <a:ext cx="10914077" cy="5423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800"/>
              </a:spcAft>
              <a:tabLst>
                <a:tab pos="630555" algn="l"/>
              </a:tabLs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Захист запобіжником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  <a:tabLst>
                <a:tab pos="630555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Запобіжники призначені для захисту системи живлення від внутрішніх збоїв або збоїв у ланцюгах навантаження. Загальна практика захисту запобіжником на космічному апарату така: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630555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Плавкі запобіжники розміщуються поблизу джерела для захисту від пошкоджень в проводах, а також для зменшення локальних стрибків напруги перегорання запобіжників у сусідніх навантаженнях (перехресні перешкоди). Запобіжники розташовують максимально близько до РПГ (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PRU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Плати запобіжників часто розташовуються всередині РПГ.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630555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Усі некритичні навантаження мають індивідуальні запобіжники, щоб запобігти пошкодженню енергосистеми через несправність будь-якого навантаження.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630555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повнорозмірних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резервних проводах запобіжники розміщуються в обох вивідних проводах.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630555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Критичні навантаження не захищені запобіжниками для максимальної надійності, але вони використовують дроти з подвійною ізоляцією. Якщо в ланцюзі критичного навантаження потрібен запобіжник, використовуються резервні запобіжники, як це часто вимагає NASA (ДКАУ).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630555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Відповідне резервування шляху навантаження забезпечується таким чином, щоб одиничний збій у пристрої або проводці не призводив до постійного розмикання або короткого замикання самої головної шини або основних навантажень шини.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  <a:tabLst>
                <a:tab pos="630555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318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1B2E425-B618-4E8F-ACF0-EA4A9FA8971A}"/>
              </a:ext>
            </a:extLst>
          </p:cNvPr>
          <p:cNvSpPr txBox="1"/>
          <p:nvPr/>
        </p:nvSpPr>
        <p:spPr>
          <a:xfrm>
            <a:off x="612397" y="709161"/>
            <a:ext cx="8797954" cy="47283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800"/>
              </a:spcAft>
              <a:tabLst>
                <a:tab pos="630555" algn="l"/>
              </a:tabLs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Номінал запобіжника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  <a:tabLst>
                <a:tab pos="630555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Номінальний струм запобіжника — це сила струму, яку він нескінченно довго б проходив на землі. Запобіжник спрацьовує (перегорає) лише при вищих струмах відповідно до його власного співвідношення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I–t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Запобіжник повинен витримувати 110% номінального струму принаймні 4 години без перегорання, перегорати протягом 1 години при 135% і протягом 2 хвилин при 200% номінального струму. З іншого боку, час спрацьовування запобіжника становить мікросекунди для 10-кратного номінального струму. Загальні критерії для встановлення номінального струму запобіжника: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630555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Запобіжник забезпечує 110% номінального струму протягом тривалого часу в годинах, не перевищуючи температуру в приміщенні на 70°C.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630555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Запобіжник скидає 135% номінального струму протягом зазначеного часу в хвилинах, що залежить від типу запобіжника.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630555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Запобіжник витримує повну напругу відновлення, яка дорівнює напрузі холостого ходу, яка з’являється на клемах запобіжника після усунення найгіршої несправності.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920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65B4822-826B-4104-BCCD-893B09F909EA}"/>
              </a:ext>
            </a:extLst>
          </p:cNvPr>
          <p:cNvSpPr txBox="1"/>
          <p:nvPr/>
        </p:nvSpPr>
        <p:spPr>
          <a:xfrm>
            <a:off x="528506" y="940181"/>
            <a:ext cx="8613397" cy="3261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800"/>
              </a:spcAft>
              <a:tabLst>
                <a:tab pos="630555" algn="l"/>
              </a:tabLs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Характеристики запобіжника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Елемент запобіжника виділяє тепло в розмірі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</a:t>
            </a:r>
            <a:r>
              <a:rPr lang="uk-UA" sz="1800" i="1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·R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Ват. У стабільному стані це тепло розсіюється в навколишньому середовищі, зберігаючи стабільну температуру й опір елемента. Під час несправності тепло, що виділяється з дуже високою швидкістю, підвищує температуру плавлення елемента, як правило, за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мілісекунди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Припускаючи адіабатичне нагрівання (незначне тепло, що виходить із корпусу запобіжника за короткий час), баланс теплової енергії вимагає, щоб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</a:t>
            </a:r>
            <a:r>
              <a:rPr lang="uk-UA" sz="1800" i="1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·R·t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дорівнював теплоємності запобіжника до температури плавлення, яка є постійною для даного запобіжника. Якби опір елемента був постійним,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</a:t>
            </a:r>
            <a:r>
              <a:rPr lang="uk-UA" sz="1800" i="1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·t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також постійний. Таким чином, час спрацювання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обернено пропорційний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</a:t>
            </a:r>
            <a:r>
              <a:rPr lang="uk-UA" sz="1800" i="1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у першому наближенні. Опір запобіжника, що зростає з температурою, певною мірою змінює це співвідношення.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519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64024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1040</Words>
  <Application>Microsoft Office PowerPoint</Application>
  <PresentationFormat>Широкоэкранный</PresentationFormat>
  <Paragraphs>26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root</dc:creator>
  <cp:lastModifiedBy>root</cp:lastModifiedBy>
  <cp:revision>1</cp:revision>
  <dcterms:created xsi:type="dcterms:W3CDTF">2024-09-18T07:33:27Z</dcterms:created>
  <dcterms:modified xsi:type="dcterms:W3CDTF">2024-09-19T08:53:49Z</dcterms:modified>
</cp:coreProperties>
</file>