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</p:sldMasterIdLst>
  <p:notesMasterIdLst>
    <p:notesMasterId r:id="rId4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2000" kern="1200" baseline="-250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2000" kern="1200" baseline="-250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2000" kern="1200" baseline="-250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2000" kern="1200" baseline="-250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2000" kern="1200" baseline="-250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5pPr>
    <a:lvl6pPr marL="2286000" algn="l" defTabSz="914400" rtl="0" eaLnBrk="1" latinLnBrk="0" hangingPunct="1">
      <a:defRPr sz="2000" kern="1200" baseline="-250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6pPr>
    <a:lvl7pPr marL="2743200" algn="l" defTabSz="914400" rtl="0" eaLnBrk="1" latinLnBrk="0" hangingPunct="1">
      <a:defRPr sz="2000" kern="1200" baseline="-250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7pPr>
    <a:lvl8pPr marL="3200400" algn="l" defTabSz="914400" rtl="0" eaLnBrk="1" latinLnBrk="0" hangingPunct="1">
      <a:defRPr sz="2000" kern="1200" baseline="-250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8pPr>
    <a:lvl9pPr marL="3657600" algn="l" defTabSz="914400" rtl="0" eaLnBrk="1" latinLnBrk="0" hangingPunct="1">
      <a:defRPr sz="2000" kern="1200" baseline="-25000">
        <a:solidFill>
          <a:schemeClr val="bg1"/>
        </a:solidFill>
        <a:latin typeface="Arial" panose="020B0604020202020204" pitchFamily="34" charset="0"/>
        <a:ea typeface="+mn-ea"/>
        <a:cs typeface="DejaVu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714" y="91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5125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marL="215900" indent="-215900" algn="r" eaLnBrk="1" hangingPunct="1"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 baseline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95FF95B-9F0E-4354-8FE0-7EE51350689C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11B476CF-5B3A-472C-A1B1-DE649E9F2E49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ru-RU" altLang="en-US" smtClean="0"/>
          </a:p>
        </p:txBody>
      </p:sp>
      <p:sp>
        <p:nvSpPr>
          <p:cNvPr id="71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A22A232C-57D3-45CB-86C1-3A7E561DBCF3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10</a:t>
            </a:fld>
            <a:endParaRPr lang="ru-RU" altLang="en-US" smtClean="0"/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2908D772-B314-4D3B-BB6E-87E70FF17968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11</a:t>
            </a:fld>
            <a:endParaRPr lang="ru-RU" altLang="en-US" smtClean="0"/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F817EA73-5121-45CC-A912-B6ADC025A3B4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12</a:t>
            </a:fld>
            <a:endParaRPr lang="ru-RU" altLang="en-US" smtClean="0"/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D3A520CE-8510-4FCE-89CD-5DB7618FD020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13</a:t>
            </a:fld>
            <a:endParaRPr lang="ru-RU" altLang="en-US" smtClean="0"/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FFD6215D-E01C-44C8-88FF-4D1BA3B9422E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14</a:t>
            </a:fld>
            <a:endParaRPr lang="ru-RU" altLang="en-US" smtClean="0"/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3BC01E7B-B3F1-4475-A05E-D76FEB23EE3A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15</a:t>
            </a:fld>
            <a:endParaRPr lang="ru-RU" altLang="en-US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48444845-E487-4533-8CCA-7DA109F18DBD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16</a:t>
            </a:fld>
            <a:endParaRPr lang="ru-RU" altLang="en-US" smtClean="0"/>
          </a:p>
        </p:txBody>
      </p:sp>
      <p:sp>
        <p:nvSpPr>
          <p:cNvPr id="37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B406A786-0C71-44F7-8233-9C6FF4235AD1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17</a:t>
            </a:fld>
            <a:endParaRPr lang="ru-RU" altLang="en-US" smtClean="0"/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F7C2822D-D50C-438B-9D09-2B18F14904E8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18</a:t>
            </a:fld>
            <a:endParaRPr lang="ru-RU" altLang="en-US" smtClean="0"/>
          </a:p>
        </p:txBody>
      </p:sp>
      <p:sp>
        <p:nvSpPr>
          <p:cNvPr id="419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AEA01C84-50BF-4C13-9792-C0216C0FB37B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19</a:t>
            </a:fld>
            <a:endParaRPr lang="ru-RU" altLang="en-US" smtClean="0"/>
          </a:p>
        </p:txBody>
      </p:sp>
      <p:sp>
        <p:nvSpPr>
          <p:cNvPr id="440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2747E2DD-239B-4EEF-8452-A678416FFDDC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ru-RU" altLang="en-US" smtClean="0"/>
          </a:p>
        </p:txBody>
      </p:sp>
      <p:sp>
        <p:nvSpPr>
          <p:cNvPr id="92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1D3FD991-65F4-4787-8CB4-45014061BF1D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20</a:t>
            </a:fld>
            <a:endParaRPr lang="ru-RU" altLang="en-US" smtClean="0"/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663EEA89-D712-4495-B4E2-99931E308B3F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21</a:t>
            </a:fld>
            <a:endParaRPr lang="ru-RU" altLang="en-US" smtClean="0"/>
          </a:p>
        </p:txBody>
      </p:sp>
      <p:sp>
        <p:nvSpPr>
          <p:cNvPr id="481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562B3C19-5A30-4C26-A920-7DC79D90D920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22</a:t>
            </a:fld>
            <a:endParaRPr lang="ru-RU" altLang="en-US" smtClean="0"/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B4A083D3-5CF8-43A9-85FD-AAD7109E2BF9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23</a:t>
            </a:fld>
            <a:endParaRPr lang="ru-RU" altLang="en-US" smtClean="0"/>
          </a:p>
        </p:txBody>
      </p:sp>
      <p:sp>
        <p:nvSpPr>
          <p:cNvPr id="522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AE9AE7A4-8110-4F29-81BF-8C75A4D7ABC4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24</a:t>
            </a:fld>
            <a:endParaRPr lang="ru-RU" altLang="en-US" smtClean="0"/>
          </a:p>
        </p:txBody>
      </p:sp>
      <p:sp>
        <p:nvSpPr>
          <p:cNvPr id="542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D9A1E5E-22B6-4D38-9C72-FB4451E294E8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25</a:t>
            </a:fld>
            <a:endParaRPr lang="ru-RU" altLang="en-US" smtClean="0"/>
          </a:p>
        </p:txBody>
      </p:sp>
      <p:sp>
        <p:nvSpPr>
          <p:cNvPr id="563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56A65AD3-32D0-47EA-A549-EA8B3D2D01E4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26</a:t>
            </a:fld>
            <a:endParaRPr lang="ru-RU" altLang="en-US" smtClean="0"/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5D7E51C3-46F4-4004-BBD5-5D7EF79F21CA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27</a:t>
            </a:fld>
            <a:endParaRPr lang="ru-RU" altLang="en-US" smtClean="0"/>
          </a:p>
        </p:txBody>
      </p:sp>
      <p:sp>
        <p:nvSpPr>
          <p:cNvPr id="604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4C1E3A9E-12B6-49DE-B53A-7488E0860794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28</a:t>
            </a:fld>
            <a:endParaRPr lang="ru-RU" altLang="en-US" smtClean="0"/>
          </a:p>
        </p:txBody>
      </p:sp>
      <p:sp>
        <p:nvSpPr>
          <p:cNvPr id="624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30E91146-8BB8-43E1-8BD8-3C60FDA480A4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29</a:t>
            </a:fld>
            <a:endParaRPr lang="ru-RU" altLang="en-US" smtClean="0"/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20AB236E-2556-4D31-BBA0-DEBB62881B37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</a:t>
            </a:fld>
            <a:endParaRPr lang="ru-RU" altLang="en-US" smtClean="0"/>
          </a:p>
        </p:txBody>
      </p:sp>
      <p:sp>
        <p:nvSpPr>
          <p:cNvPr id="11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3332496F-2C4B-46D4-B0EA-EC59B30F19DE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30</a:t>
            </a:fld>
            <a:endParaRPr lang="ru-RU" altLang="en-US" smtClean="0"/>
          </a:p>
        </p:txBody>
      </p:sp>
      <p:sp>
        <p:nvSpPr>
          <p:cNvPr id="665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52BACE79-C495-48BF-A467-0B0F09E99F11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31</a:t>
            </a:fld>
            <a:endParaRPr lang="ru-RU" altLang="en-US" smtClean="0"/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882ED6DE-0EBD-4724-868D-1535DB36B0F2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32</a:t>
            </a:fld>
            <a:endParaRPr lang="ru-RU" altLang="en-US" smtClean="0"/>
          </a:p>
        </p:txBody>
      </p:sp>
      <p:sp>
        <p:nvSpPr>
          <p:cNvPr id="706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84F2A16E-362F-4FC8-8A4F-B5E28896DBD1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33</a:t>
            </a:fld>
            <a:endParaRPr lang="ru-RU" altLang="en-US" smtClean="0"/>
          </a:p>
        </p:txBody>
      </p:sp>
      <p:sp>
        <p:nvSpPr>
          <p:cNvPr id="727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F9CC76AF-24BD-403F-BEA7-1B509544D984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34</a:t>
            </a:fld>
            <a:endParaRPr lang="ru-RU" altLang="en-US" smtClean="0"/>
          </a:p>
        </p:txBody>
      </p:sp>
      <p:sp>
        <p:nvSpPr>
          <p:cNvPr id="747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6CCE2683-AA49-47F7-ACC4-7E4019A5E67D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35</a:t>
            </a:fld>
            <a:endParaRPr lang="ru-RU" altLang="en-US" smtClean="0"/>
          </a:p>
        </p:txBody>
      </p:sp>
      <p:sp>
        <p:nvSpPr>
          <p:cNvPr id="768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6C9E72AC-3DD0-42D2-AB6F-7C11E0A87F87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36</a:t>
            </a:fld>
            <a:endParaRPr lang="ru-RU" altLang="en-US" smtClean="0"/>
          </a:p>
        </p:txBody>
      </p:sp>
      <p:sp>
        <p:nvSpPr>
          <p:cNvPr id="788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41C62D20-9598-4948-A436-26FEB0BB5803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37</a:t>
            </a:fld>
            <a:endParaRPr lang="ru-RU" altLang="en-US" smtClean="0"/>
          </a:p>
        </p:txBody>
      </p:sp>
      <p:sp>
        <p:nvSpPr>
          <p:cNvPr id="808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9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38BAD8D3-8058-4EF6-AA40-41DDB442B614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38</a:t>
            </a:fld>
            <a:endParaRPr lang="ru-RU" altLang="en-US" smtClean="0"/>
          </a:p>
        </p:txBody>
      </p:sp>
      <p:sp>
        <p:nvSpPr>
          <p:cNvPr id="829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EF196EF9-9C58-4261-AF8A-96F894E7B510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39</a:t>
            </a:fld>
            <a:endParaRPr lang="ru-RU" altLang="en-US" smtClean="0"/>
          </a:p>
        </p:txBody>
      </p:sp>
      <p:sp>
        <p:nvSpPr>
          <p:cNvPr id="849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49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98B08987-58D9-4DB5-B3B9-8C2EDC51E92D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4</a:t>
            </a:fld>
            <a:endParaRPr lang="ru-RU" altLang="en-US" smtClean="0"/>
          </a:p>
        </p:txBody>
      </p:sp>
      <p:sp>
        <p:nvSpPr>
          <p:cNvPr id="13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A4F5D2BE-A4C8-43F6-850C-A54E019F0ADF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5</a:t>
            </a:fld>
            <a:endParaRPr lang="ru-RU" altLang="en-US" smtClean="0"/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BB0AAA03-15FA-4DA5-BC58-6BD3FED82030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6</a:t>
            </a:fld>
            <a:endParaRPr lang="ru-RU" altLang="en-US" smtClean="0"/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B2DE538D-63F1-45FF-8C72-62ADD3280F98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7</a:t>
            </a:fld>
            <a:endParaRPr lang="ru-RU" altLang="en-US" smtClean="0"/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81379384-38F6-42DD-814B-0C313FA1DF8F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8</a:t>
            </a:fld>
            <a:endParaRPr lang="ru-RU" altLang="en-US" smtClean="0"/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59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A91B0730-79CD-4471-BE46-43FB26D98A97}" type="slidenum">
              <a:rPr lang="ru-RU" altLang="en-US" smtClean="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9</a:t>
            </a:fld>
            <a:endParaRPr lang="ru-RU" altLang="en-US" smtClean="0"/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2CDF4-30A1-4F90-94B0-1EBC21BCBB82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80433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5DEF6-0694-4F1C-84BF-0354B2B69F6F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08385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143000"/>
            <a:ext cx="2055813" cy="5429250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019800" cy="5429250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873165-A44C-4E3E-8DB3-6AA727437F32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75023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A4B3CB-00EB-4ADD-9CE5-4E63E58D8536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43395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49630-05AB-4910-91F2-F65ED147741B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7452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139A9-C68A-4199-A7C4-AC44DADB032C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27395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2249488"/>
            <a:ext cx="4037013" cy="432276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6613" y="2249488"/>
            <a:ext cx="4038600" cy="432276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73CED-CCAE-4A19-8DE8-BE453B2DED27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949089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178DE-21C8-424F-B270-464A720C2EDE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21271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7E4E2F-27F4-4FF9-955B-AEE9F770C286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287986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C695B-4E0B-442E-A397-1B2688D337E9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879390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E4D15-B74B-4729-9FA2-1E09733AEFF5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85848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6A63E-CA8F-4416-9C63-48ADC747122B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568189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076E2-1A0F-4755-B4F1-313CB813445B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897546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B3521-C5EA-4679-A894-13C893DC88A0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152116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143000"/>
            <a:ext cx="2055813" cy="5429250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019800" cy="5429250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14BAD-F9F1-415C-88D3-35318AD0C490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114094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ористуваць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8013" cy="106521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19EA1-EA4D-47E8-AA8A-D8B67EF5ED6F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561638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9B220-1C1A-4BD4-885B-D3A32D8CA586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35023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56794-3F7F-4907-87C2-0E6A686E3C94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1496417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7E629-E36D-4913-8684-EBF20CE52119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13235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2249488"/>
            <a:ext cx="4037013" cy="432276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6613" y="2249488"/>
            <a:ext cx="4038600" cy="432276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C1A25-83BC-4AF5-834F-A67BB5342E5C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324990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0B7BC-364E-4144-8171-539DC6E44C69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537390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9803B-7B46-4701-9E11-210FD4E5EA1B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8789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CA7F3-1139-4249-83F1-A788729785D5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182797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EE930-E1C1-4A6D-9E98-63154F2711B4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406060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7E706-C279-41DA-822C-CFD5F231B79D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868828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753AB-2583-4DA2-A1A8-D7ACE6F74267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292990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1F337-0207-4372-A80D-F2E9E7F48AC4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924899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143000"/>
            <a:ext cx="2055813" cy="5429250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019800" cy="5429250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79F0C-8771-44D6-A8E8-6C5BBA6BBE13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699093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98639-BFEF-417B-86D8-A46FD1F44AEA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207639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48A28-9112-434C-9DA5-9099CDB395E2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63517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E1888-361F-4665-90B9-34EAC7E46471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7757018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2249488"/>
            <a:ext cx="4037013" cy="432276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6613" y="2249488"/>
            <a:ext cx="4038600" cy="432276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50A9B4-F042-4AAA-9F45-C466B06CB788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174936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252E3-4FDF-410A-8278-1F55F96B1D8F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11580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2249488"/>
            <a:ext cx="4037013" cy="432276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6613" y="2249488"/>
            <a:ext cx="4038600" cy="432276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76185-096E-4568-809F-5CC9BCB7C200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8479472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7D851-005C-4C37-AF04-F3300F6F1FE3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7547716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702F4-774E-4276-A1A7-C6D3DA271807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1795927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8AF26-82D0-4248-A6FC-08A6D9AA2E8C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9005063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B196B-C655-4904-8B40-C5EC1C51FFCE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4475664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219E2-4785-4DA2-8D6C-33BB45138BCB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5890503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143000"/>
            <a:ext cx="2055813" cy="5429250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019800" cy="5429250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B0F46-3DDC-4C67-9025-4D3D6417B054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842453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5FEC4-D64F-4CF8-9D53-647B135428B5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6277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FAF29-3B47-46C0-83AD-C93A87DEE292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0737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2A74D-94D2-429F-B712-0E7A7E5B68EC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62743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20BAB-1335-4557-97EB-0C8FB5E12449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147473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CD049-8EF9-44AE-A817-708A24048582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63435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366713"/>
            <a:ext cx="9144000" cy="84137"/>
          </a:xfrm>
          <a:prstGeom prst="rect">
            <a:avLst/>
          </a:prstGeom>
          <a:solidFill>
            <a:srgbClr val="60B5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9144000" cy="311150"/>
          </a:xfrm>
          <a:prstGeom prst="rect">
            <a:avLst/>
          </a:prstGeom>
          <a:solidFill>
            <a:srgbClr val="1068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0" y="307975"/>
            <a:ext cx="9144000" cy="92075"/>
          </a:xfrm>
          <a:prstGeom prst="rect">
            <a:avLst/>
          </a:prstGeom>
          <a:solidFill>
            <a:srgbClr val="60B5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 flipV="1">
            <a:off x="5410200" y="358775"/>
            <a:ext cx="3733800" cy="90488"/>
          </a:xfrm>
          <a:prstGeom prst="rect">
            <a:avLst/>
          </a:prstGeom>
          <a:solidFill>
            <a:srgbClr val="60B5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 flipV="1">
            <a:off x="5410200" y="438150"/>
            <a:ext cx="3733800" cy="180975"/>
          </a:xfrm>
          <a:prstGeom prst="rect">
            <a:avLst/>
          </a:prstGeom>
          <a:solidFill>
            <a:srgbClr val="60B5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31" name="AutoShape 6"/>
          <p:cNvSpPr>
            <a:spLocks noChangeArrowheads="1"/>
          </p:cNvSpPr>
          <p:nvPr/>
        </p:nvSpPr>
        <p:spPr bwMode="auto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32" name="AutoShape 7"/>
          <p:cNvSpPr>
            <a:spLocks noChangeArrowheads="1"/>
          </p:cNvSpPr>
          <p:nvPr/>
        </p:nvSpPr>
        <p:spPr bwMode="auto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33" name="Rectangle 8"/>
          <p:cNvSpPr>
            <a:spLocks noChangeArrowheads="1"/>
          </p:cNvSpPr>
          <p:nvPr/>
        </p:nvSpPr>
        <p:spPr bwMode="auto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34" name="Rectangle 9"/>
          <p:cNvSpPr>
            <a:spLocks noChangeArrowheads="1"/>
          </p:cNvSpPr>
          <p:nvPr/>
        </p:nvSpPr>
        <p:spPr bwMode="auto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35" name="Rectangle 10"/>
          <p:cNvSpPr>
            <a:spLocks noChangeArrowheads="1"/>
          </p:cNvSpPr>
          <p:nvPr/>
        </p:nvSpPr>
        <p:spPr bwMode="auto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36" name="Rectangle 11"/>
          <p:cNvSpPr>
            <a:spLocks noChangeArrowheads="1"/>
          </p:cNvSpPr>
          <p:nvPr/>
        </p:nvSpPr>
        <p:spPr bwMode="auto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37" name="Rectangle 12"/>
          <p:cNvSpPr>
            <a:spLocks noChangeArrowheads="1"/>
          </p:cNvSpPr>
          <p:nvPr/>
        </p:nvSpPr>
        <p:spPr bwMode="auto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38" name="Rectangle 13"/>
          <p:cNvSpPr>
            <a:spLocks noChangeArrowheads="1"/>
          </p:cNvSpPr>
          <p:nvPr/>
        </p:nvSpPr>
        <p:spPr bwMode="auto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2980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3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43000"/>
            <a:ext cx="8228013" cy="106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4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249488"/>
            <a:ext cx="8228013" cy="432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1041" name="Text Box 16"/>
          <p:cNvSpPr txBox="1">
            <a:spLocks noChangeArrowheads="1"/>
          </p:cNvSpPr>
          <p:nvPr/>
        </p:nvSpPr>
        <p:spPr bwMode="auto">
          <a:xfrm>
            <a:off x="6586538" y="612775"/>
            <a:ext cx="9572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42" name="Text Box 17"/>
          <p:cNvSpPr txBox="1">
            <a:spLocks noChangeArrowheads="1"/>
          </p:cNvSpPr>
          <p:nvPr/>
        </p:nvSpPr>
        <p:spPr bwMode="auto">
          <a:xfrm>
            <a:off x="5257800" y="612775"/>
            <a:ext cx="1325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Rectangle 18"/>
          <p:cNvSpPr>
            <a:spLocks noGrp="1" noChangeArrowheads="1"/>
          </p:cNvSpPr>
          <p:nvPr>
            <p:ph type="sldNum"/>
          </p:nvPr>
        </p:nvSpPr>
        <p:spPr bwMode="auto">
          <a:xfrm>
            <a:off x="8174038" y="1588"/>
            <a:ext cx="76041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BBC109D-75DC-447F-8B78-79B61BF8BBBE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 kern="1200">
          <a:solidFill>
            <a:srgbClr val="10688B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60B5CC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0AD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F0AD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E66C7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 flipV="1">
            <a:off x="5410200" y="3810000"/>
            <a:ext cx="3733800" cy="90488"/>
          </a:xfrm>
          <a:prstGeom prst="rect">
            <a:avLst/>
          </a:prstGeom>
          <a:solidFill>
            <a:srgbClr val="60B5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 flipV="1">
            <a:off x="5410200" y="3895725"/>
            <a:ext cx="3733800" cy="192088"/>
          </a:xfrm>
          <a:prstGeom prst="rect">
            <a:avLst/>
          </a:prstGeom>
          <a:solidFill>
            <a:srgbClr val="60B5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 flipV="1">
            <a:off x="5410200" y="4114800"/>
            <a:ext cx="3733800" cy="9525"/>
          </a:xfrm>
          <a:prstGeom prst="rect">
            <a:avLst/>
          </a:prstGeom>
          <a:solidFill>
            <a:srgbClr val="60B5CC">
              <a:alpha val="6509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 flipV="1">
            <a:off x="5410200" y="4162425"/>
            <a:ext cx="1965325" cy="19050"/>
          </a:xfrm>
          <a:prstGeom prst="rect">
            <a:avLst/>
          </a:prstGeom>
          <a:solidFill>
            <a:srgbClr val="60B5CC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 flipV="1">
            <a:off x="5410200" y="4198938"/>
            <a:ext cx="1965325" cy="9525"/>
          </a:xfrm>
          <a:prstGeom prst="rect">
            <a:avLst/>
          </a:prstGeom>
          <a:solidFill>
            <a:srgbClr val="60B5CC">
              <a:alpha val="6509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5" name="AutoShape 6"/>
          <p:cNvSpPr>
            <a:spLocks noChangeArrowheads="1"/>
          </p:cNvSpPr>
          <p:nvPr/>
        </p:nvSpPr>
        <p:spPr bwMode="auto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6" name="AutoShape 7"/>
          <p:cNvSpPr>
            <a:spLocks noChangeArrowheads="1"/>
          </p:cNvSpPr>
          <p:nvPr/>
        </p:nvSpPr>
        <p:spPr bwMode="auto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0" y="3649663"/>
            <a:ext cx="9144000" cy="244475"/>
          </a:xfrm>
          <a:prstGeom prst="rect">
            <a:avLst/>
          </a:prstGeom>
          <a:solidFill>
            <a:srgbClr val="60B5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0" y="3675063"/>
            <a:ext cx="9144000" cy="141287"/>
          </a:xfrm>
          <a:prstGeom prst="rect">
            <a:avLst/>
          </a:prstGeom>
          <a:solidFill>
            <a:srgbClr val="60B5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 flipV="1">
            <a:off x="6413500" y="3643313"/>
            <a:ext cx="2730500" cy="247650"/>
          </a:xfrm>
          <a:prstGeom prst="rect">
            <a:avLst/>
          </a:prstGeom>
          <a:solidFill>
            <a:srgbClr val="60B5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60" name="Rectangle 11"/>
          <p:cNvSpPr>
            <a:spLocks noChangeArrowheads="1"/>
          </p:cNvSpPr>
          <p:nvPr/>
        </p:nvSpPr>
        <p:spPr bwMode="auto">
          <a:xfrm>
            <a:off x="0" y="0"/>
            <a:ext cx="9144000" cy="3702050"/>
          </a:xfrm>
          <a:prstGeom prst="rect">
            <a:avLst/>
          </a:prstGeom>
          <a:solidFill>
            <a:srgbClr val="1068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43000"/>
            <a:ext cx="8228013" cy="106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2062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249488"/>
            <a:ext cx="8228013" cy="432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2063" name="Text Box 14"/>
          <p:cNvSpPr txBox="1">
            <a:spLocks noChangeArrowheads="1"/>
          </p:cNvSpPr>
          <p:nvPr/>
        </p:nvSpPr>
        <p:spPr bwMode="auto">
          <a:xfrm>
            <a:off x="6705600" y="4206875"/>
            <a:ext cx="960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64" name="Text Box 15"/>
          <p:cNvSpPr txBox="1">
            <a:spLocks noChangeArrowheads="1"/>
          </p:cNvSpPr>
          <p:nvPr/>
        </p:nvSpPr>
        <p:spPr bwMode="auto">
          <a:xfrm>
            <a:off x="5410200" y="4205288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Rectangle 16"/>
          <p:cNvSpPr>
            <a:spLocks noGrp="1" noChangeArrowheads="1"/>
          </p:cNvSpPr>
          <p:nvPr>
            <p:ph type="sldNum"/>
          </p:nvPr>
        </p:nvSpPr>
        <p:spPr bwMode="auto">
          <a:xfrm>
            <a:off x="8320088" y="1588"/>
            <a:ext cx="7461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57200" algn="l"/>
              </a:tabLst>
              <a:defRPr sz="1800" baseline="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7474926-903C-4962-9F4E-38437091AF24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 kern="1200">
          <a:solidFill>
            <a:srgbClr val="10688B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60B5CC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0AD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F0AD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E66C7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0" y="366713"/>
            <a:ext cx="9144000" cy="84137"/>
          </a:xfrm>
          <a:prstGeom prst="rect">
            <a:avLst/>
          </a:prstGeom>
          <a:solidFill>
            <a:srgbClr val="60B5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0" y="0"/>
            <a:ext cx="9144000" cy="311150"/>
          </a:xfrm>
          <a:prstGeom prst="rect">
            <a:avLst/>
          </a:prstGeom>
          <a:solidFill>
            <a:srgbClr val="1068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0" y="307975"/>
            <a:ext cx="9144000" cy="92075"/>
          </a:xfrm>
          <a:prstGeom prst="rect">
            <a:avLst/>
          </a:prstGeom>
          <a:solidFill>
            <a:srgbClr val="60B5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 flipV="1">
            <a:off x="5410200" y="358775"/>
            <a:ext cx="3733800" cy="90488"/>
          </a:xfrm>
          <a:prstGeom prst="rect">
            <a:avLst/>
          </a:prstGeom>
          <a:solidFill>
            <a:srgbClr val="60B5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 flipV="1">
            <a:off x="5410200" y="438150"/>
            <a:ext cx="3733800" cy="180975"/>
          </a:xfrm>
          <a:prstGeom prst="rect">
            <a:avLst/>
          </a:prstGeom>
          <a:solidFill>
            <a:srgbClr val="60B5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79" name="AutoShape 6"/>
          <p:cNvSpPr>
            <a:spLocks noChangeArrowheads="1"/>
          </p:cNvSpPr>
          <p:nvPr/>
        </p:nvSpPr>
        <p:spPr bwMode="auto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80" name="AutoShape 7"/>
          <p:cNvSpPr>
            <a:spLocks noChangeArrowheads="1"/>
          </p:cNvSpPr>
          <p:nvPr/>
        </p:nvSpPr>
        <p:spPr bwMode="auto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81" name="Rectangle 8"/>
          <p:cNvSpPr>
            <a:spLocks noChangeArrowheads="1"/>
          </p:cNvSpPr>
          <p:nvPr/>
        </p:nvSpPr>
        <p:spPr bwMode="auto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82" name="Rectangle 9"/>
          <p:cNvSpPr>
            <a:spLocks noChangeArrowheads="1"/>
          </p:cNvSpPr>
          <p:nvPr/>
        </p:nvSpPr>
        <p:spPr bwMode="auto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83" name="Rectangle 10"/>
          <p:cNvSpPr>
            <a:spLocks noChangeArrowheads="1"/>
          </p:cNvSpPr>
          <p:nvPr/>
        </p:nvSpPr>
        <p:spPr bwMode="auto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84" name="Rectangle 11"/>
          <p:cNvSpPr>
            <a:spLocks noChangeArrowheads="1"/>
          </p:cNvSpPr>
          <p:nvPr/>
        </p:nvSpPr>
        <p:spPr bwMode="auto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85" name="Rectangle 12"/>
          <p:cNvSpPr>
            <a:spLocks noChangeArrowheads="1"/>
          </p:cNvSpPr>
          <p:nvPr/>
        </p:nvSpPr>
        <p:spPr bwMode="auto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86" name="Rectangle 13"/>
          <p:cNvSpPr>
            <a:spLocks noChangeArrowheads="1"/>
          </p:cNvSpPr>
          <p:nvPr/>
        </p:nvSpPr>
        <p:spPr bwMode="auto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2980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08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43000"/>
            <a:ext cx="8228013" cy="106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308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249488"/>
            <a:ext cx="8228013" cy="432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3089" name="Text Box 16"/>
          <p:cNvSpPr txBox="1">
            <a:spLocks noChangeArrowheads="1"/>
          </p:cNvSpPr>
          <p:nvPr/>
        </p:nvSpPr>
        <p:spPr bwMode="auto">
          <a:xfrm>
            <a:off x="6586538" y="612775"/>
            <a:ext cx="9572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Rectangle 17"/>
          <p:cNvSpPr>
            <a:spLocks noGrp="1" noChangeArrowheads="1"/>
          </p:cNvSpPr>
          <p:nvPr>
            <p:ph type="sldNum"/>
          </p:nvPr>
        </p:nvSpPr>
        <p:spPr bwMode="auto">
          <a:xfrm>
            <a:off x="8174038" y="1588"/>
            <a:ext cx="76041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57200" algn="l"/>
              </a:tabLst>
              <a:defRPr sz="1800" baseline="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688CA96-3BE0-4575-963C-E9F0F73D94F0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  <p:sp>
        <p:nvSpPr>
          <p:cNvPr id="3091" name="Text Box 18"/>
          <p:cNvSpPr txBox="1">
            <a:spLocks noChangeArrowheads="1"/>
          </p:cNvSpPr>
          <p:nvPr/>
        </p:nvSpPr>
        <p:spPr bwMode="auto">
          <a:xfrm>
            <a:off x="5257800" y="612775"/>
            <a:ext cx="1325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 kern="1200">
          <a:solidFill>
            <a:srgbClr val="10688B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60B5CC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0AD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F0AD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E66C7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0" y="366713"/>
            <a:ext cx="9144000" cy="84137"/>
          </a:xfrm>
          <a:prstGeom prst="rect">
            <a:avLst/>
          </a:prstGeom>
          <a:solidFill>
            <a:srgbClr val="60B5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0" y="0"/>
            <a:ext cx="9144000" cy="311150"/>
          </a:xfrm>
          <a:prstGeom prst="rect">
            <a:avLst/>
          </a:prstGeom>
          <a:solidFill>
            <a:srgbClr val="10688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0" y="307975"/>
            <a:ext cx="9144000" cy="92075"/>
          </a:xfrm>
          <a:prstGeom prst="rect">
            <a:avLst/>
          </a:prstGeom>
          <a:solidFill>
            <a:srgbClr val="60B5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 flipV="1">
            <a:off x="5410200" y="358775"/>
            <a:ext cx="3733800" cy="90488"/>
          </a:xfrm>
          <a:prstGeom prst="rect">
            <a:avLst/>
          </a:prstGeom>
          <a:solidFill>
            <a:srgbClr val="60B5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2" name="Rectangle 5"/>
          <p:cNvSpPr>
            <a:spLocks noChangeArrowheads="1"/>
          </p:cNvSpPr>
          <p:nvPr/>
        </p:nvSpPr>
        <p:spPr bwMode="auto">
          <a:xfrm flipV="1">
            <a:off x="5410200" y="438150"/>
            <a:ext cx="3733800" cy="180975"/>
          </a:xfrm>
          <a:prstGeom prst="rect">
            <a:avLst/>
          </a:prstGeom>
          <a:solidFill>
            <a:srgbClr val="60B5C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3" name="AutoShape 6"/>
          <p:cNvSpPr>
            <a:spLocks noChangeArrowheads="1"/>
          </p:cNvSpPr>
          <p:nvPr/>
        </p:nvSpPr>
        <p:spPr bwMode="auto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4" name="AutoShape 7"/>
          <p:cNvSpPr>
            <a:spLocks noChangeArrowheads="1"/>
          </p:cNvSpPr>
          <p:nvPr/>
        </p:nvSpPr>
        <p:spPr bwMode="auto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6" name="Rectangle 9"/>
          <p:cNvSpPr>
            <a:spLocks noChangeArrowheads="1"/>
          </p:cNvSpPr>
          <p:nvPr/>
        </p:nvSpPr>
        <p:spPr bwMode="auto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7" name="Rectangle 10"/>
          <p:cNvSpPr>
            <a:spLocks noChangeArrowheads="1"/>
          </p:cNvSpPr>
          <p:nvPr/>
        </p:nvSpPr>
        <p:spPr bwMode="auto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5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8" name="Rectangle 11"/>
          <p:cNvSpPr>
            <a:spLocks noChangeArrowheads="1"/>
          </p:cNvSpPr>
          <p:nvPr/>
        </p:nvSpPr>
        <p:spPr bwMode="auto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09" name="Rectangle 12"/>
          <p:cNvSpPr>
            <a:spLocks noChangeArrowheads="1"/>
          </p:cNvSpPr>
          <p:nvPr/>
        </p:nvSpPr>
        <p:spPr bwMode="auto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10" name="Rectangle 13"/>
          <p:cNvSpPr>
            <a:spLocks noChangeArrowheads="1"/>
          </p:cNvSpPr>
          <p:nvPr/>
        </p:nvSpPr>
        <p:spPr bwMode="auto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2980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1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43000"/>
            <a:ext cx="8228013" cy="106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411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249488"/>
            <a:ext cx="8228013" cy="432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4113" name="Text Box 16"/>
          <p:cNvSpPr txBox="1">
            <a:spLocks noChangeArrowheads="1"/>
          </p:cNvSpPr>
          <p:nvPr/>
        </p:nvSpPr>
        <p:spPr bwMode="auto">
          <a:xfrm>
            <a:off x="6583363" y="612775"/>
            <a:ext cx="9572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114" name="Text Box 17"/>
          <p:cNvSpPr txBox="1">
            <a:spLocks noChangeArrowheads="1"/>
          </p:cNvSpPr>
          <p:nvPr/>
        </p:nvSpPr>
        <p:spPr bwMode="auto">
          <a:xfrm>
            <a:off x="5257800" y="612775"/>
            <a:ext cx="1325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Rectangle 18"/>
          <p:cNvSpPr>
            <a:spLocks noGrp="1" noChangeArrowheads="1"/>
          </p:cNvSpPr>
          <p:nvPr>
            <p:ph type="sldNum"/>
          </p:nvPr>
        </p:nvSpPr>
        <p:spPr bwMode="auto">
          <a:xfrm>
            <a:off x="8174038" y="1588"/>
            <a:ext cx="76041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457200" algn="l"/>
              </a:tabLst>
              <a:defRPr sz="1800" baseline="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A7B6B79-1C15-46AF-90C0-86BDC8D8631B}" type="slidenum">
              <a:rPr lang="ru-RU" altLang="en-US"/>
              <a:pPr>
                <a:defRPr/>
              </a:pPr>
              <a:t>‹№›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 kern="1200">
          <a:solidFill>
            <a:srgbClr val="10688B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10688B"/>
          </a:solidFill>
          <a:latin typeface="Calibri" panose="020F0502020204030204" pitchFamily="34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60B5CC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0AD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F0AD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E66C7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057400"/>
            <a:ext cx="8458200" cy="1470025"/>
          </a:xfrm>
        </p:spPr>
        <p:txBody>
          <a:bodyPr lIns="91440" tIns="45720" rIns="91440" bIns="45720" anchor="b"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en-US" sz="4400" smtClean="0">
                <a:solidFill>
                  <a:srgbClr val="FFFFFF"/>
                </a:solidFill>
              </a:rPr>
              <a:t>Тема 3. План виробництва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685800" y="10668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07950"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>
              <a:spcBef>
                <a:spcPts val="300"/>
              </a:spcBef>
              <a:buSzPct val="100000"/>
              <a:defRPr/>
            </a:pPr>
            <a:r>
              <a:rPr lang="ru-RU" altLang="en-US" sz="1800" baseline="0" dirty="0" err="1" smtClean="0">
                <a:latin typeface="Calibri" panose="020F0502020204030204" pitchFamily="34" charset="0"/>
              </a:rPr>
              <a:t>Якщо</a:t>
            </a:r>
            <a:r>
              <a:rPr lang="ru-RU" altLang="en-US" sz="1800" baseline="0" dirty="0" smtClean="0">
                <a:latin typeface="Calibri" panose="020F0502020204030204" pitchFamily="34" charset="0"/>
              </a:rPr>
              <a:t> для </a:t>
            </a:r>
            <a:r>
              <a:rPr lang="ru-RU" altLang="en-US" sz="1800" baseline="0" dirty="0" err="1" smtClean="0">
                <a:latin typeface="Calibri" panose="020F0502020204030204" pitchFamily="34" charset="0"/>
              </a:rPr>
              <a:t>виробничого</a:t>
            </a:r>
            <a:r>
              <a:rPr lang="ru-RU" altLang="en-US" sz="1800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1800" baseline="0" dirty="0" err="1" smtClean="0">
                <a:latin typeface="Calibri" panose="020F0502020204030204" pitchFamily="34" charset="0"/>
              </a:rPr>
              <a:t>процесу</a:t>
            </a:r>
            <a:r>
              <a:rPr lang="ru-RU" altLang="en-US" sz="1800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1800" baseline="0" dirty="0" err="1" smtClean="0">
                <a:latin typeface="Calibri" panose="020F0502020204030204" pitchFamily="34" charset="0"/>
              </a:rPr>
              <a:t>передбачається</a:t>
            </a:r>
            <a:r>
              <a:rPr lang="ru-RU" altLang="en-US" sz="1800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1800" baseline="0" dirty="0" err="1" smtClean="0">
                <a:latin typeface="Calibri" panose="020F0502020204030204" pitchFamily="34" charset="0"/>
              </a:rPr>
              <a:t>використання</a:t>
            </a:r>
            <a:r>
              <a:rPr lang="ru-RU" altLang="en-US" sz="1800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1800" baseline="0" dirty="0" err="1" smtClean="0">
                <a:latin typeface="Calibri" panose="020F0502020204030204" pitchFamily="34" charset="0"/>
              </a:rPr>
              <a:t>існуючих</a:t>
            </a:r>
            <a:r>
              <a:rPr lang="ru-RU" altLang="en-US" sz="1800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1800" baseline="0" dirty="0" err="1" smtClean="0">
                <a:latin typeface="Calibri" panose="020F0502020204030204" pitchFamily="34" charset="0"/>
              </a:rPr>
              <a:t>будівель</a:t>
            </a:r>
            <a:r>
              <a:rPr lang="ru-RU" altLang="en-US" sz="1800" baseline="0" dirty="0" smtClean="0">
                <a:latin typeface="Calibri" panose="020F0502020204030204" pitchFamily="34" charset="0"/>
              </a:rPr>
              <a:t>, то </a:t>
            </a:r>
            <a:r>
              <a:rPr lang="ru-RU" altLang="en-US" sz="1800" baseline="0" dirty="0" err="1" smtClean="0">
                <a:latin typeface="Calibri" panose="020F0502020204030204" pitchFamily="34" charset="0"/>
              </a:rPr>
              <a:t>слід</a:t>
            </a:r>
            <a:r>
              <a:rPr lang="ru-RU" altLang="en-US" sz="1800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1800" baseline="0" dirty="0" err="1" smtClean="0">
                <a:latin typeface="Calibri" panose="020F0502020204030204" pitchFamily="34" charset="0"/>
              </a:rPr>
              <a:t>брати</a:t>
            </a:r>
            <a:r>
              <a:rPr lang="ru-RU" altLang="en-US" sz="1800" baseline="0" dirty="0" smtClean="0">
                <a:latin typeface="Calibri" panose="020F0502020204030204" pitchFamily="34" charset="0"/>
              </a:rPr>
              <a:t> до </a:t>
            </a:r>
            <a:r>
              <a:rPr lang="ru-RU" altLang="en-US" sz="1800" baseline="0" dirty="0" err="1" smtClean="0">
                <a:latin typeface="Calibri" panose="020F0502020204030204" pitchFamily="34" charset="0"/>
              </a:rPr>
              <a:t>уваги</a:t>
            </a:r>
            <a:r>
              <a:rPr lang="ru-RU" altLang="en-US" sz="1800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1800" baseline="0" dirty="0" err="1" smtClean="0">
                <a:latin typeface="Calibri" panose="020F0502020204030204" pitchFamily="34" charset="0"/>
              </a:rPr>
              <a:t>наступне</a:t>
            </a:r>
            <a:r>
              <a:rPr lang="ru-RU" altLang="en-US" sz="1800" baseline="0" dirty="0" smtClean="0">
                <a:latin typeface="Calibri" panose="020F0502020204030204" pitchFamily="34" charset="0"/>
              </a:rPr>
              <a:t>:</a:t>
            </a:r>
          </a:p>
          <a:p>
            <a:pPr marL="392113" indent="-28575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1800" i="1" baseline="0" dirty="0" smtClean="0">
                <a:latin typeface="Calibri" panose="020F0502020204030204" pitchFamily="34" charset="0"/>
              </a:rPr>
              <a:t>загальний стан майданчика, на якій розташована будівля; </a:t>
            </a:r>
          </a:p>
          <a:p>
            <a:pPr marL="392113" indent="-28575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1800" i="1" baseline="0" dirty="0" smtClean="0">
                <a:latin typeface="Calibri" panose="020F0502020204030204" pitchFamily="34" charset="0"/>
              </a:rPr>
              <a:t>загальний стан ремонтних робіт; </a:t>
            </a:r>
          </a:p>
          <a:p>
            <a:pPr marL="392113" indent="-28575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1800" i="1" baseline="0" dirty="0" smtClean="0">
                <a:latin typeface="Calibri" panose="020F0502020204030204" pitchFamily="34" charset="0"/>
              </a:rPr>
              <a:t>планування (демонтаж існуючих стін, спорудження нових); </a:t>
            </a:r>
          </a:p>
          <a:p>
            <a:pPr marL="392113" indent="-28575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1800" i="1" baseline="0" dirty="0" smtClean="0">
                <a:latin typeface="Calibri" panose="020F0502020204030204" pitchFamily="34" charset="0"/>
              </a:rPr>
              <a:t>вимоги до робіт зі знесення споруд і вивезення будівельного сміття; </a:t>
            </a:r>
          </a:p>
          <a:p>
            <a:pPr marL="392113" indent="-28575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1800" i="1" baseline="0" dirty="0" smtClean="0">
                <a:latin typeface="Calibri" panose="020F0502020204030204" pitchFamily="34" charset="0"/>
              </a:rPr>
              <a:t>наявність необхідного місця для зберігання і технічного обслуговування; </a:t>
            </a:r>
          </a:p>
          <a:p>
            <a:pPr marL="392113" indent="-28575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1800" i="1" baseline="0" dirty="0" smtClean="0">
                <a:latin typeface="Calibri" panose="020F0502020204030204" pitchFamily="34" charset="0"/>
              </a:rPr>
              <a:t>умови для проведення електрики; </a:t>
            </a:r>
          </a:p>
          <a:p>
            <a:pPr marL="392113" indent="-28575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1800" i="1" baseline="0" dirty="0" smtClean="0">
                <a:latin typeface="Calibri" panose="020F0502020204030204" pitchFamily="34" charset="0"/>
              </a:rPr>
              <a:t>стан каналізаційної системи; </a:t>
            </a:r>
          </a:p>
          <a:p>
            <a:pPr marL="392113" indent="-28575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1800" i="1" baseline="0" dirty="0" smtClean="0">
                <a:latin typeface="Calibri" panose="020F0502020204030204" pitchFamily="34" charset="0"/>
              </a:rPr>
              <a:t>модифікації з метою задоволення гігієнічним вимогам; </a:t>
            </a:r>
          </a:p>
          <a:p>
            <a:pPr marL="392113" indent="-28575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1800" i="1" baseline="0" dirty="0" smtClean="0">
                <a:latin typeface="Calibri" panose="020F0502020204030204" pitchFamily="34" charset="0"/>
              </a:rPr>
              <a:t>наявність офісу і / або місця для розміщення лабораторії і їх стан; </a:t>
            </a:r>
          </a:p>
          <a:p>
            <a:pPr marL="392113" indent="-28575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1800" i="1" baseline="0" dirty="0" smtClean="0">
                <a:latin typeface="Calibri" panose="020F0502020204030204" pitchFamily="34" charset="0"/>
              </a:rPr>
              <a:t>приміщення для персоналу (їдальня, кімната для зберігання речей з індивідуальними шафками і т.д.); </a:t>
            </a:r>
          </a:p>
          <a:p>
            <a:pPr marL="392113" indent="-28575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1800" i="1" baseline="0" dirty="0" smtClean="0">
                <a:latin typeface="Calibri" panose="020F0502020204030204" pitchFamily="34" charset="0"/>
              </a:rPr>
              <a:t>місце для паркування; </a:t>
            </a:r>
          </a:p>
          <a:p>
            <a:pPr marL="392113" indent="-28575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1800" i="1" baseline="0" dirty="0" smtClean="0">
                <a:latin typeface="Calibri" panose="020F0502020204030204" pitchFamily="34" charset="0"/>
              </a:rPr>
              <a:t>під'їзні дороги.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685800" y="10668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07950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>
              <a:buClrTx/>
              <a:buFontTx/>
              <a:buNone/>
            </a:pPr>
            <a:r>
              <a:rPr lang="uk-UA" altLang="en-US" i="1" u="sng" baseline="0"/>
              <a:t>3.Обсяг виробництва</a:t>
            </a:r>
          </a:p>
          <a:p>
            <a:pPr>
              <a:buClrTx/>
              <a:buFontTx/>
              <a:buNone/>
            </a:pPr>
            <a:r>
              <a:rPr lang="uk-UA" altLang="en-US" baseline="0"/>
              <a:t>Обсяг виробництва слід вказувати виходячи з виробничих можливостей устаткування і величини попиту на продукцію (послугу).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685800" y="10668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07950"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>
              <a:spcBef>
                <a:spcPts val="300"/>
              </a:spcBef>
              <a:buSzPct val="100000"/>
              <a:defRPr/>
            </a:pPr>
            <a:r>
              <a:rPr lang="uk-UA" altLang="en-US" sz="2800" i="1" u="sng" baseline="0" dirty="0" smtClean="0">
                <a:latin typeface="Calibri" panose="020F0502020204030204" pitchFamily="34" charset="0"/>
              </a:rPr>
              <a:t>4.Кошторис поточних витрат</a:t>
            </a:r>
          </a:p>
          <a:p>
            <a:pPr>
              <a:spcBef>
                <a:spcPts val="300"/>
              </a:spcBef>
              <a:buSzPct val="100000"/>
              <a:defRPr/>
            </a:pPr>
            <a:r>
              <a:rPr lang="uk-UA" altLang="en-US" sz="2800" baseline="0" dirty="0" smtClean="0">
                <a:latin typeface="Calibri" panose="020F0502020204030204" pitchFamily="34" charset="0"/>
              </a:rPr>
              <a:t>	В даному підрозділі наводяться поточні витрати на виробництво продукції (послуги).</a:t>
            </a:r>
          </a:p>
          <a:p>
            <a:pPr>
              <a:spcBef>
                <a:spcPts val="300"/>
              </a:spcBef>
              <a:buSzPct val="100000"/>
              <a:defRPr/>
            </a:pPr>
            <a:r>
              <a:rPr lang="uk-UA" altLang="en-US" sz="2800" baseline="0" dirty="0" smtClean="0">
                <a:latin typeface="Calibri" panose="020F0502020204030204" pitchFamily="34" charset="0"/>
              </a:rPr>
              <a:t>	Витрати на виробництво або, іншими словами, витрати виробництва класифікуються на:</a:t>
            </a:r>
          </a:p>
          <a:p>
            <a:pPr marL="106363">
              <a:spcBef>
                <a:spcPts val="300"/>
              </a:spcBef>
              <a:buClr>
                <a:srgbClr val="E66C7D"/>
              </a:buClr>
              <a:buSzPct val="100000"/>
              <a:buFont typeface="Georgia" panose="02040502050405020303" pitchFamily="18" charset="0"/>
              <a:buChar char="•"/>
              <a:defRPr/>
            </a:pPr>
            <a:r>
              <a:rPr lang="uk-UA" altLang="en-US" sz="2800" i="1" baseline="0" dirty="0" smtClean="0">
                <a:latin typeface="Calibri" panose="020F0502020204030204" pitchFamily="34" charset="0"/>
              </a:rPr>
              <a:t>прямі (змінні) - пропорційно залежать від зміни обсягів виробництва </a:t>
            </a:r>
          </a:p>
          <a:p>
            <a:pPr marL="106363">
              <a:spcBef>
                <a:spcPts val="300"/>
              </a:spcBef>
              <a:buClr>
                <a:srgbClr val="E66C7D"/>
              </a:buClr>
              <a:buSzPct val="100000"/>
              <a:buFont typeface="Georgia" panose="02040502050405020303" pitchFamily="18" charset="0"/>
              <a:buChar char="•"/>
              <a:defRPr/>
            </a:pPr>
            <a:r>
              <a:rPr lang="uk-UA" altLang="en-US" sz="2800" i="1" baseline="0" dirty="0" smtClean="0">
                <a:latin typeface="Calibri" panose="020F0502020204030204" pitchFamily="34" charset="0"/>
              </a:rPr>
              <a:t>загальні (постійні) - не залежать від змін обсягів виробництва </a:t>
            </a:r>
          </a:p>
          <a:p>
            <a:pPr marL="106363">
              <a:spcBef>
                <a:spcPts val="300"/>
              </a:spcBef>
              <a:buClr>
                <a:srgbClr val="E66C7D"/>
              </a:buClr>
              <a:buSzPct val="100000"/>
              <a:buFont typeface="Georgia" panose="02040502050405020303" pitchFamily="18" charset="0"/>
              <a:buNone/>
              <a:defRPr/>
            </a:pPr>
            <a:endParaRPr lang="uk-UA" altLang="en-US" sz="2800" i="1" baseline="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685800" y="10668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07950"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>
              <a:spcBef>
                <a:spcPts val="300"/>
              </a:spcBef>
              <a:buSzPct val="100000"/>
              <a:defRPr/>
            </a:pPr>
            <a:r>
              <a:rPr lang="uk-UA" altLang="en-US" sz="2800" u="sng" baseline="0" dirty="0" smtClean="0">
                <a:latin typeface="Calibri" panose="020F0502020204030204" pitchFamily="34" charset="0"/>
              </a:rPr>
              <a:t>До змінних витрат відносяться:</a:t>
            </a:r>
          </a:p>
          <a:p>
            <a:pPr marL="563563" indent="-45720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2800" i="1" baseline="0" dirty="0" smtClean="0">
                <a:latin typeface="Calibri" panose="020F0502020204030204" pitchFamily="34" charset="0"/>
              </a:rPr>
              <a:t>витрати на сировину і матеріали, комплектуючі вироби; </a:t>
            </a:r>
          </a:p>
          <a:p>
            <a:pPr marL="563563" indent="-45720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2800" i="1" baseline="0" dirty="0" smtClean="0">
                <a:latin typeface="Calibri" panose="020F0502020204030204" pitchFamily="34" charset="0"/>
              </a:rPr>
              <a:t>витрати на виробничий персонал: конструктори, технологи, ремонтні робітники і </a:t>
            </a:r>
            <a:r>
              <a:rPr lang="uk-UA" altLang="en-US" sz="2800" i="1" baseline="0" dirty="0" err="1" smtClean="0">
                <a:latin typeface="Calibri" panose="020F0502020204030204" pitchFamily="34" charset="0"/>
              </a:rPr>
              <a:t>т.д</a:t>
            </a:r>
            <a:r>
              <a:rPr lang="uk-UA" altLang="en-US" sz="2800" i="1" baseline="0" dirty="0" smtClean="0">
                <a:latin typeface="Calibri" panose="020F0502020204030204" pitchFamily="34" charset="0"/>
              </a:rPr>
              <a:t> .; </a:t>
            </a:r>
          </a:p>
          <a:p>
            <a:pPr marL="563563" indent="-45720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2800" i="1" baseline="0" dirty="0" smtClean="0">
                <a:latin typeface="Calibri" panose="020F0502020204030204" pitchFamily="34" charset="0"/>
              </a:rPr>
              <a:t>витрати на інших співробітників: </a:t>
            </a:r>
            <a:r>
              <a:rPr lang="uk-UA" altLang="en-US" sz="2800" i="1" baseline="0" dirty="0" err="1" smtClean="0">
                <a:latin typeface="Calibri" panose="020F0502020204030204" pitchFamily="34" charset="0"/>
              </a:rPr>
              <a:t>збутовики</a:t>
            </a:r>
            <a:r>
              <a:rPr lang="uk-UA" altLang="en-US" sz="2800" i="1" baseline="0" dirty="0" smtClean="0">
                <a:latin typeface="Calibri" panose="020F0502020204030204" pitchFamily="34" charset="0"/>
              </a:rPr>
              <a:t>, комірники, охорона; </a:t>
            </a:r>
          </a:p>
          <a:p>
            <a:pPr marL="563563" indent="-45720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2800" i="1" baseline="0" dirty="0" smtClean="0">
                <a:latin typeface="Calibri" panose="020F0502020204030204" pitchFamily="34" charset="0"/>
              </a:rPr>
              <a:t>витрати на паливо, електроенергію (в деяких випадках). </a:t>
            </a:r>
          </a:p>
          <a:p>
            <a:pPr marL="106363">
              <a:spcBef>
                <a:spcPts val="300"/>
              </a:spcBef>
              <a:buClr>
                <a:srgbClr val="E66C7D"/>
              </a:buClr>
              <a:buSzPct val="100000"/>
              <a:buFont typeface="Georgia" panose="02040502050405020303" pitchFamily="18" charset="0"/>
              <a:buNone/>
              <a:defRPr/>
            </a:pPr>
            <a:endParaRPr lang="uk-UA" altLang="en-US" sz="2800" i="1" baseline="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685800" y="10668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07950"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>
              <a:spcBef>
                <a:spcPts val="300"/>
              </a:spcBef>
              <a:buSzPct val="100000"/>
              <a:defRPr/>
            </a:pPr>
            <a:r>
              <a:rPr lang="uk-UA" altLang="en-US" sz="2400" u="sng" baseline="0" dirty="0" smtClean="0">
                <a:latin typeface="Calibri" panose="020F0502020204030204" pitchFamily="34" charset="0"/>
              </a:rPr>
              <a:t>До постійних витрат відносяться:</a:t>
            </a:r>
          </a:p>
          <a:p>
            <a:pPr marL="449263" indent="-34290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2400" i="1" baseline="0" dirty="0" smtClean="0">
                <a:latin typeface="Calibri" panose="020F0502020204030204" pitchFamily="34" charset="0"/>
              </a:rPr>
              <a:t>витрати на виробництво (оренда, ремонт і технічне обслуговування обладнання, паливо і енергія на виробничі потреби і т.п.) </a:t>
            </a:r>
          </a:p>
          <a:p>
            <a:pPr marL="449263" indent="-34290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2400" i="1" baseline="0" dirty="0" smtClean="0">
                <a:latin typeface="Calibri" panose="020F0502020204030204" pitchFamily="34" charset="0"/>
              </a:rPr>
              <a:t>торгові витрати (реклама, заходи щодо просування продукції, її збут, реалізацію і т.п.) </a:t>
            </a:r>
          </a:p>
          <a:p>
            <a:pPr marL="449263" indent="-34290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2400" i="1" baseline="0" dirty="0" smtClean="0">
                <a:latin typeface="Calibri" panose="020F0502020204030204" pitchFamily="34" charset="0"/>
              </a:rPr>
              <a:t>адміністративні витрати (заробітна плата адміністративного персоналу: директор, головний інженер, начальник виробництва, бухгалтер і т.д., комунальні послуги, </a:t>
            </a:r>
            <a:r>
              <a:rPr lang="uk-UA" altLang="en-US" sz="2400" i="1" baseline="0" dirty="0" err="1" smtClean="0">
                <a:latin typeface="Calibri" panose="020F0502020204030204" pitchFamily="34" charset="0"/>
              </a:rPr>
              <a:t>послуги</a:t>
            </a:r>
            <a:r>
              <a:rPr lang="uk-UA" altLang="en-US" sz="2400" i="1" baseline="0" dirty="0" smtClean="0">
                <a:latin typeface="Calibri" panose="020F0502020204030204" pitchFamily="34" charset="0"/>
              </a:rPr>
              <a:t> зв'язку, відрядження і т.п.)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1219200" y="457200"/>
            <a:ext cx="749935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ru-RU" altLang="en-US" sz="2200" b="1" baseline="0" dirty="0">
                <a:solidFill>
                  <a:srgbClr val="10688B"/>
                </a:solidFill>
              </a:rPr>
              <a:t>Практична </a:t>
            </a:r>
            <a:r>
              <a:rPr lang="ru-RU" altLang="en-US" sz="2200" b="1" baseline="0" dirty="0" err="1">
                <a:solidFill>
                  <a:srgbClr val="10688B"/>
                </a:solidFill>
              </a:rPr>
              <a:t>ситуація</a:t>
            </a:r>
            <a:r>
              <a:rPr lang="ru-RU" altLang="en-US" sz="2200" b="1" baseline="0" dirty="0">
                <a:solidFill>
                  <a:srgbClr val="10688B"/>
                </a:solidFill>
              </a:rPr>
              <a:t> № </a:t>
            </a:r>
            <a:r>
              <a:rPr lang="ru-RU" altLang="en-US" sz="2200" b="1" baseline="0" dirty="0" smtClean="0">
                <a:solidFill>
                  <a:srgbClr val="10688B"/>
                </a:solidFill>
              </a:rPr>
              <a:t>1</a:t>
            </a:r>
            <a:endParaRPr lang="ru-RU" altLang="en-US" sz="2200" b="1" baseline="0" dirty="0">
              <a:solidFill>
                <a:srgbClr val="10688B"/>
              </a:solidFill>
            </a:endParaRPr>
          </a:p>
        </p:txBody>
      </p:sp>
      <p:sp>
        <p:nvSpPr>
          <p:cNvPr id="34819" name="Text Box 2"/>
          <p:cNvSpPr txBox="1">
            <a:spLocks noChangeArrowheads="1"/>
          </p:cNvSpPr>
          <p:nvPr/>
        </p:nvSpPr>
        <p:spPr bwMode="auto">
          <a:xfrm>
            <a:off x="1066800" y="838200"/>
            <a:ext cx="725805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80963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uk-UA" altLang="en-US" sz="1800" baseline="0" dirty="0"/>
              <a:t>	Продуктивність може бути виміряна різними шляхами такими, як витрати праці, капіталу, енергії, використаних матеріалів і т. д. </a:t>
            </a:r>
          </a:p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uk-UA" altLang="en-US" sz="1800" baseline="0" dirty="0"/>
              <a:t>	У цій виробничій ситуації розглядається випадок, коли був укладений договір з супермаркетом «</a:t>
            </a:r>
            <a:r>
              <a:rPr lang="uk-UA" altLang="en-US" sz="1800" baseline="0" dirty="0" err="1"/>
              <a:t>Восторг</a:t>
            </a:r>
            <a:r>
              <a:rPr lang="uk-UA" altLang="en-US" sz="1800" baseline="0" dirty="0"/>
              <a:t>» на випічку пончиків з подальшою реалізацією в відділі хлібобулочних виробів магазину.</a:t>
            </a:r>
          </a:p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uk-UA" altLang="en-US" sz="1800" baseline="0" dirty="0"/>
              <a:t>	Для забезпечення умов договору підприємцем укладено договір з постачальником борошна, що є основою вироби. 	Поточні щоденні закупівлі борошна дозволяють йому випікати 50 пончиків з одного кілограма борошна, процес на підготовку і безпосередньо випічку вимагає 30 хвилин. </a:t>
            </a:r>
          </a:p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uk-UA" altLang="en-US" sz="1800" baseline="0" dirty="0"/>
              <a:t>	Для 1 робочого дня (8 год.) Підприємцю потрібно 16 кілограмів борошна.</a:t>
            </a:r>
          </a:p>
          <a:p>
            <a:pPr algn="just">
              <a:spcBef>
                <a:spcPct val="0"/>
              </a:spcBef>
              <a:buClrTx/>
              <a:buFontTx/>
              <a:buNone/>
            </a:pPr>
            <a:r>
              <a:rPr lang="uk-UA" altLang="en-US" sz="1800" baseline="0" dirty="0"/>
              <a:t>	Оскільки якість основного компонента важлива, підприємець вважає, що закупівля борошна вищої якості дозволить збільшити вихід продукту до 70 пончиків з одного кілограма борошна. При цьому витрати часу на підготовку і випічку зростуть на 5 хвилин</a:t>
            </a:r>
            <a:r>
              <a:rPr lang="uk-UA" altLang="en-US" sz="2200" baseline="0" dirty="0"/>
              <a:t>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uk-UA" altLang="en-US" sz="2200" baseline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1435100" y="-17463"/>
            <a:ext cx="7499350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1435100" y="549275"/>
            <a:ext cx="7499350" cy="569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80963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8650" algn="l"/>
                <a:tab pos="1543050" algn="l"/>
                <a:tab pos="2457450" algn="l"/>
                <a:tab pos="3371850" algn="l"/>
                <a:tab pos="4286250" algn="l"/>
                <a:tab pos="5200650" algn="l"/>
                <a:tab pos="6115050" algn="l"/>
                <a:tab pos="7029450" algn="l"/>
                <a:tab pos="7943850" algn="l"/>
                <a:tab pos="8858250" algn="l"/>
                <a:tab pos="977265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8650" algn="l"/>
                <a:tab pos="1543050" algn="l"/>
                <a:tab pos="2457450" algn="l"/>
                <a:tab pos="3371850" algn="l"/>
                <a:tab pos="4286250" algn="l"/>
                <a:tab pos="5200650" algn="l"/>
                <a:tab pos="6115050" algn="l"/>
                <a:tab pos="7029450" algn="l"/>
                <a:tab pos="7943850" algn="l"/>
                <a:tab pos="8858250" algn="l"/>
                <a:tab pos="977265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8650" algn="l"/>
                <a:tab pos="1543050" algn="l"/>
                <a:tab pos="2457450" algn="l"/>
                <a:tab pos="3371850" algn="l"/>
                <a:tab pos="4286250" algn="l"/>
                <a:tab pos="5200650" algn="l"/>
                <a:tab pos="6115050" algn="l"/>
                <a:tab pos="7029450" algn="l"/>
                <a:tab pos="7943850" algn="l"/>
                <a:tab pos="8858250" algn="l"/>
                <a:tab pos="977265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8650" algn="l"/>
                <a:tab pos="1543050" algn="l"/>
                <a:tab pos="2457450" algn="l"/>
                <a:tab pos="3371850" algn="l"/>
                <a:tab pos="4286250" algn="l"/>
                <a:tab pos="5200650" algn="l"/>
                <a:tab pos="6115050" algn="l"/>
                <a:tab pos="7029450" algn="l"/>
                <a:tab pos="7943850" algn="l"/>
                <a:tab pos="8858250" algn="l"/>
                <a:tab pos="977265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8650" algn="l"/>
                <a:tab pos="1543050" algn="l"/>
                <a:tab pos="2457450" algn="l"/>
                <a:tab pos="3371850" algn="l"/>
                <a:tab pos="4286250" algn="l"/>
                <a:tab pos="5200650" algn="l"/>
                <a:tab pos="6115050" algn="l"/>
                <a:tab pos="7029450" algn="l"/>
                <a:tab pos="7943850" algn="l"/>
                <a:tab pos="8858250" algn="l"/>
                <a:tab pos="977265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8650" algn="l"/>
                <a:tab pos="1543050" algn="l"/>
                <a:tab pos="2457450" algn="l"/>
                <a:tab pos="3371850" algn="l"/>
                <a:tab pos="4286250" algn="l"/>
                <a:tab pos="5200650" algn="l"/>
                <a:tab pos="6115050" algn="l"/>
                <a:tab pos="7029450" algn="l"/>
                <a:tab pos="7943850" algn="l"/>
                <a:tab pos="8858250" algn="l"/>
                <a:tab pos="977265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8650" algn="l"/>
                <a:tab pos="1543050" algn="l"/>
                <a:tab pos="2457450" algn="l"/>
                <a:tab pos="3371850" algn="l"/>
                <a:tab pos="4286250" algn="l"/>
                <a:tab pos="5200650" algn="l"/>
                <a:tab pos="6115050" algn="l"/>
                <a:tab pos="7029450" algn="l"/>
                <a:tab pos="7943850" algn="l"/>
                <a:tab pos="8858250" algn="l"/>
                <a:tab pos="977265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8650" algn="l"/>
                <a:tab pos="1543050" algn="l"/>
                <a:tab pos="2457450" algn="l"/>
                <a:tab pos="3371850" algn="l"/>
                <a:tab pos="4286250" algn="l"/>
                <a:tab pos="5200650" algn="l"/>
                <a:tab pos="6115050" algn="l"/>
                <a:tab pos="7029450" algn="l"/>
                <a:tab pos="7943850" algn="l"/>
                <a:tab pos="8858250" algn="l"/>
                <a:tab pos="977265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8650" algn="l"/>
                <a:tab pos="1543050" algn="l"/>
                <a:tab pos="2457450" algn="l"/>
                <a:tab pos="3371850" algn="l"/>
                <a:tab pos="4286250" algn="l"/>
                <a:tab pos="5200650" algn="l"/>
                <a:tab pos="6115050" algn="l"/>
                <a:tab pos="7029450" algn="l"/>
                <a:tab pos="7943850" algn="l"/>
                <a:tab pos="8858250" algn="l"/>
                <a:tab pos="977265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uk-UA" altLang="en-US" sz="2400" b="1" baseline="0"/>
              <a:t>Рішення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uk-UA" altLang="en-US" sz="2400" baseline="0"/>
              <a:t>	Підприємець вирішує, як відіб'ється дане рішення на продуктивності (кількість випічки на 1 годину праці) за умови постійного обсягу закупівлі борошна і її незмінній вартості?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uk-UA" altLang="en-US" sz="2400" baseline="0"/>
              <a:t>Використовуючи існуючі дані як базу, підприємець вважає: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uk-UA" altLang="en-US" sz="2400" baseline="0"/>
              <a:t>	Поточна продуктивність = ((50 пончиків * 16 кг) / (16 кг * 30 хв)) * 60 хв = 100,2 пончика / год.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uk-UA" altLang="en-US" sz="2400" baseline="0"/>
              <a:t>	Майбутня продуктивність = ((70 пончиків * 16 кг) / (16 кг * 35 хв)) * 60 хв = 120 пончика / год.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uk-UA" altLang="en-US" sz="2400" baseline="0"/>
              <a:t>	Приріст продуктивності = 120 / 100,2 = 1,189 або 19,8% від існуючого рівня.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uk-UA" altLang="en-US" sz="2400" i="1" baseline="0"/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uk-UA" altLang="en-US" sz="2400" baseline="0"/>
              <a:t>1. Що дає розрахунок майбутньої продуктивності?</a:t>
            </a:r>
          </a:p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uk-UA" altLang="en-US" sz="2400" baseline="0"/>
              <a:t>2. Які перспективи і ризики можна відзначити в даному рішенні для підприємця?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endParaRPr lang="uk-UA" altLang="en-US" sz="2400" baseline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2411413" y="476250"/>
            <a:ext cx="74993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200" b="1" baseline="0">
                <a:solidFill>
                  <a:srgbClr val="10688B"/>
                </a:solidFill>
              </a:rPr>
              <a:t>Практична ситуація № 2</a:t>
            </a:r>
          </a:p>
        </p:txBody>
      </p:sp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838200" y="914400"/>
            <a:ext cx="7747000" cy="561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80963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chemeClr val="bg1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just">
              <a:lnSpc>
                <a:spcPct val="80000"/>
              </a:lnSpc>
              <a:spcBef>
                <a:spcPts val="300"/>
              </a:spcBef>
              <a:buClrTx/>
              <a:buFontTx/>
              <a:buNone/>
              <a:defRPr/>
            </a:pPr>
            <a:r>
              <a:rPr lang="uk-UA" altLang="en-US" sz="2200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	Підприємець надає послуги щодо зборки меблів для клієнтів меблевого магазину «Світ меблів». Його бригада в складі чотирьох чоловік займається безпосередньо складанням корпусних меблів. Працівники трудяться 8 годин на день, відповідно витрачають в цілому 32 людино-години в день, збираючи 12 комплектів меблів. Оцінимо їх загальну продуктивність:</a:t>
            </a:r>
          </a:p>
          <a:p>
            <a:pPr>
              <a:lnSpc>
                <a:spcPct val="80000"/>
              </a:lnSpc>
              <a:spcBef>
                <a:spcPts val="300"/>
              </a:spcBef>
              <a:buClrTx/>
              <a:buFontTx/>
              <a:buNone/>
              <a:defRPr/>
            </a:pPr>
            <a:r>
              <a:rPr lang="uk-UA" altLang="en-US" sz="2200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Загальна продуктивність = 12 комплектів / (4 чол. * 8 годину.) = 0,375 комплекти / год.</a:t>
            </a:r>
          </a:p>
          <a:p>
            <a:pPr>
              <a:lnSpc>
                <a:spcPct val="80000"/>
              </a:lnSpc>
              <a:spcBef>
                <a:spcPts val="300"/>
              </a:spcBef>
              <a:buClrTx/>
              <a:buFontTx/>
              <a:buNone/>
              <a:defRPr/>
            </a:pPr>
            <a:r>
              <a:rPr lang="uk-UA" altLang="en-US" sz="2200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Підприємець припускає, що після необхідного навчання працівників продуктивність бригади збільшиться до 0,5 комплекту на годину. Якими в цьому випадку будуть: </a:t>
            </a:r>
          </a:p>
          <a:p>
            <a:pPr marL="538163" indent="-457200">
              <a:lnSpc>
                <a:spcPct val="80000"/>
              </a:lnSpc>
              <a:spcBef>
                <a:spcPts val="300"/>
              </a:spcBef>
              <a:buClrTx/>
              <a:buFontTx/>
              <a:buAutoNum type="arabicParenR"/>
              <a:defRPr/>
            </a:pPr>
            <a:r>
              <a:rPr lang="uk-UA" altLang="en-US" sz="2200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загальне число комплектів меблів, зібраних бригадою за один день; </a:t>
            </a:r>
          </a:p>
          <a:p>
            <a:pPr marL="538163" indent="-457200">
              <a:lnSpc>
                <a:spcPct val="80000"/>
              </a:lnSpc>
              <a:spcBef>
                <a:spcPts val="300"/>
              </a:spcBef>
              <a:buClrTx/>
              <a:buFontTx/>
              <a:buAutoNum type="arabicParenR"/>
              <a:defRPr/>
            </a:pPr>
            <a:r>
              <a:rPr lang="uk-UA" altLang="en-US" sz="2200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приріст продуктивності?</a:t>
            </a:r>
          </a:p>
          <a:p>
            <a:pPr>
              <a:lnSpc>
                <a:spcPct val="80000"/>
              </a:lnSpc>
              <a:spcBef>
                <a:spcPts val="300"/>
              </a:spcBef>
              <a:buClrTx/>
              <a:buFontTx/>
              <a:buNone/>
              <a:defRPr/>
            </a:pPr>
            <a:endParaRPr lang="uk-UA" altLang="en-US" sz="2200" baseline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ts val="300"/>
              </a:spcBef>
              <a:buClrTx/>
              <a:buFontTx/>
              <a:buNone/>
              <a:defRPr/>
            </a:pPr>
            <a:r>
              <a:rPr lang="uk-UA" altLang="en-US" sz="2200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1. Що отримає підприємець за підсумками проведення розрахунку майбутньої продуктивності?</a:t>
            </a:r>
          </a:p>
          <a:p>
            <a:pPr>
              <a:lnSpc>
                <a:spcPct val="80000"/>
              </a:lnSpc>
              <a:spcBef>
                <a:spcPts val="300"/>
              </a:spcBef>
              <a:buClrTx/>
              <a:buFontTx/>
              <a:buNone/>
              <a:defRPr/>
            </a:pPr>
            <a:r>
              <a:rPr lang="uk-UA" altLang="en-US" sz="2200" baseline="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2. Які перспективи і ризики можна відзначити в даному рішенні для підприємця?</a:t>
            </a:r>
          </a:p>
          <a:p>
            <a:pPr>
              <a:lnSpc>
                <a:spcPct val="80000"/>
              </a:lnSpc>
              <a:spcBef>
                <a:spcPts val="300"/>
              </a:spcBef>
              <a:buClrTx/>
              <a:buFontTx/>
              <a:buNone/>
              <a:defRPr/>
            </a:pPr>
            <a:endParaRPr lang="uk-UA" altLang="en-US" sz="2200" baseline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1306513" y="387350"/>
            <a:ext cx="7497762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2000" b="1" baseline="0">
                <a:solidFill>
                  <a:srgbClr val="10688B"/>
                </a:solidFill>
              </a:rPr>
              <a:t>Практична ситуація № 3 «Почекай Виконувати - скасують?»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762000" y="838200"/>
            <a:ext cx="8020050" cy="575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80963"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0963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just">
              <a:lnSpc>
                <a:spcPct val="80000"/>
              </a:lnSpc>
              <a:spcBef>
                <a:spcPts val="300"/>
              </a:spcBef>
              <a:buSzPct val="100000"/>
              <a:defRPr/>
            </a:pPr>
            <a:r>
              <a:rPr lang="uk-UA" altLang="en-US" sz="2400" baseline="0" dirty="0" smtClean="0">
                <a:latin typeface="Calibri" panose="020F0502020204030204" pitchFamily="34" charset="0"/>
              </a:rPr>
              <a:t>	Ви не відноситесь до типу людей, які керуються вищевказаним принципом? Тоді настала черга для наступного завдання: як можна поліпшити продуктивність свого часу?</a:t>
            </a:r>
          </a:p>
          <a:p>
            <a:pPr algn="just">
              <a:lnSpc>
                <a:spcPct val="80000"/>
              </a:lnSpc>
              <a:spcBef>
                <a:spcPts val="300"/>
              </a:spcBef>
              <a:buSzPct val="100000"/>
              <a:defRPr/>
            </a:pPr>
            <a:r>
              <a:rPr lang="uk-UA" altLang="en-US" sz="2400" baseline="0" dirty="0" smtClean="0">
                <a:latin typeface="Calibri" panose="020F0502020204030204" pitchFamily="34" charset="0"/>
              </a:rPr>
              <a:t>	Для початку потрібно перерахувати все те, що доводиться періодично робити менеджеру на підприємстві, тобто всі види робіт. </a:t>
            </a:r>
          </a:p>
          <a:p>
            <a:pPr algn="just">
              <a:lnSpc>
                <a:spcPct val="80000"/>
              </a:lnSpc>
              <a:spcBef>
                <a:spcPts val="300"/>
              </a:spcBef>
              <a:buSzPct val="100000"/>
              <a:defRPr/>
            </a:pPr>
            <a:r>
              <a:rPr lang="uk-UA" altLang="en-US" sz="2400" baseline="0" dirty="0" smtClean="0">
                <a:latin typeface="Calibri" panose="020F0502020204030204" pitchFamily="34" charset="0"/>
              </a:rPr>
              <a:t>Після цього потрібно розділити все перераховане на три основні категорії.</a:t>
            </a:r>
          </a:p>
          <a:p>
            <a:pPr marL="422275" indent="-342900">
              <a:lnSpc>
                <a:spcPct val="80000"/>
              </a:lnSpc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2400" baseline="0" dirty="0" smtClean="0">
                <a:latin typeface="Calibri" panose="020F0502020204030204" pitchFamily="34" charset="0"/>
              </a:rPr>
              <a:t>Категорія А - необхідна діяльність, пов'язана з розвитком і поліпшенням результативності.</a:t>
            </a:r>
          </a:p>
          <a:p>
            <a:pPr marL="422275" indent="-342900">
              <a:lnSpc>
                <a:spcPct val="80000"/>
              </a:lnSpc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2400" baseline="0" dirty="0" smtClean="0">
                <a:latin typeface="Calibri" panose="020F0502020204030204" pitchFamily="34" charset="0"/>
              </a:rPr>
              <a:t>Категорія Б - бажана діяльність, тобто </a:t>
            </a:r>
            <a:r>
              <a:rPr lang="uk-UA" altLang="en-US" sz="2400" baseline="0" dirty="0">
                <a:latin typeface="Calibri" panose="020F0502020204030204" pitchFamily="34" charset="0"/>
              </a:rPr>
              <a:t>ї</a:t>
            </a:r>
            <a:r>
              <a:rPr lang="uk-UA" altLang="en-US" sz="2400" baseline="0" dirty="0" smtClean="0">
                <a:latin typeface="Calibri" panose="020F0502020204030204" pitchFamily="34" charset="0"/>
              </a:rPr>
              <a:t>ї виконувати необхідно.</a:t>
            </a:r>
          </a:p>
          <a:p>
            <a:pPr marL="422275" indent="-342900">
              <a:lnSpc>
                <a:spcPct val="80000"/>
              </a:lnSpc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2400" baseline="0" dirty="0" smtClean="0">
                <a:latin typeface="Calibri" panose="020F0502020204030204" pitchFamily="34" charset="0"/>
              </a:rPr>
              <a:t>Категорія В - небажана діяльність, яка дуже мало впливає на результати роботи.</a:t>
            </a:r>
          </a:p>
          <a:p>
            <a:pPr>
              <a:lnSpc>
                <a:spcPct val="80000"/>
              </a:lnSpc>
              <a:spcBef>
                <a:spcPts val="300"/>
              </a:spcBef>
              <a:buSzPct val="100000"/>
              <a:defRPr/>
            </a:pPr>
            <a:r>
              <a:rPr lang="uk-UA" altLang="en-US" sz="2400" baseline="0" dirty="0" smtClean="0">
                <a:latin typeface="Calibri" panose="020F0502020204030204" pitchFamily="34" charset="0"/>
              </a:rPr>
              <a:t>Після того як список складений, необхідно оцінити роботи, використовуючи підхід ПВС. Він складається з трьох основ: (П) передавати, (В) виконувати і (С) скасовувати.</a:t>
            </a:r>
          </a:p>
          <a:p>
            <a:pPr>
              <a:lnSpc>
                <a:spcPct val="80000"/>
              </a:lnSpc>
              <a:spcBef>
                <a:spcPts val="300"/>
              </a:spcBef>
              <a:buSzPct val="100000"/>
              <a:defRPr/>
            </a:pPr>
            <a:endParaRPr lang="uk-UA" altLang="en-US" sz="2400" baseline="0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381000" y="685800"/>
            <a:ext cx="861695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60325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32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32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32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32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32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32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32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32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32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en-US" sz="2000" baseline="0"/>
              <a:t>	Для підвищення продуктивності власного часу слід скласти план його використання і виконувати його слідуючи принципам ПВС: виконувати види робіт категорії А ретельно, приділяючи цьому найбільший час, виконувати види робіт категорії Б швидко, витрачаючи на це мало часу, скасовувати повністю деякі види діяльності В або робити їх не так часто.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en-US" sz="2000" baseline="0"/>
              <a:t>	Також слід передавати повноваження на виконання діяльності Б і В інших працівників (підлеглих). Пам'ятайте, що хороші керівники багато доручають виконувати іншим, а погані - намагаються все робити самі.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en-US" sz="2000" baseline="0"/>
              <a:t>	В цілому, щоб оцінити ефективність методу ПВС, варто поставити запитання: «Чи постраждав би бізнес, якби це взагалі ніхто не робив?».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uk-UA" altLang="en-US" sz="2000" baseline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en-US" sz="2000" baseline="0"/>
              <a:t>1. Що отримують керівники, делегуючи повноваження, і працівники, їх приймаючи?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en-US" sz="2000" baseline="0"/>
              <a:t>2. Складіть план підвищення продуктивності власного часу виходячи зі свого сьогоднішнього статусу.</a:t>
            </a:r>
          </a:p>
          <a:p>
            <a:pPr>
              <a:buClrTx/>
              <a:buFontTx/>
              <a:buNone/>
            </a:pPr>
            <a:endParaRPr lang="uk-UA" altLang="en-US" sz="2000" baseline="0"/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8174038" y="1588"/>
            <a:ext cx="762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457200" y="1600200"/>
            <a:ext cx="8153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07950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79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79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79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79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79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79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79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79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795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just">
              <a:lnSpc>
                <a:spcPct val="90000"/>
              </a:lnSpc>
              <a:buClrTx/>
              <a:buFontTx/>
              <a:buNone/>
            </a:pPr>
            <a:r>
              <a:rPr lang="uk-UA" altLang="en-US" baseline="0"/>
              <a:t>	План виробництва необхідно складати на основі цілей довгострокової стратегії підприємства, договорів з постачання матеріалів, прогнозу обсягів збуту продукції. </a:t>
            </a:r>
          </a:p>
          <a:p>
            <a:pPr algn="just">
              <a:lnSpc>
                <a:spcPct val="90000"/>
              </a:lnSpc>
              <a:buClrTx/>
              <a:buFontTx/>
              <a:buNone/>
            </a:pPr>
            <a:r>
              <a:rPr lang="uk-UA" altLang="en-US" baseline="0"/>
              <a:t>	Основою для реалізації виробничої стратегії підприємства служить виробнича структура, під якою розуміється склад і потужність підрозділів підприємства, їх співвідношення і форми на кожному ступені організації виробництва.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endParaRPr lang="uk-UA" altLang="en-US" baseline="0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381000" y="457200"/>
            <a:ext cx="838200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3200" b="1" baseline="0">
                <a:solidFill>
                  <a:srgbClr val="E66C7D"/>
                </a:solidFill>
                <a:latin typeface="Arial" panose="020B0604020202020204" pitchFamily="34" charset="0"/>
              </a:rPr>
              <a:t>3</a:t>
            </a:r>
            <a:r>
              <a:rPr lang="ru-RU" altLang="en-US" sz="3200" b="1" baseline="0">
                <a:solidFill>
                  <a:srgbClr val="E66C7D"/>
                </a:solidFill>
              </a:rPr>
              <a:t>.1. Основна суть виробничого плану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381000" y="457200"/>
            <a:ext cx="838200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 marL="215900" indent="-215900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1130300" algn="l"/>
                <a:tab pos="2044700" algn="l"/>
                <a:tab pos="2959100" algn="l"/>
                <a:tab pos="3873500" algn="l"/>
                <a:tab pos="4787900" algn="l"/>
                <a:tab pos="5702300" algn="l"/>
                <a:tab pos="6616700" algn="l"/>
                <a:tab pos="7531100" algn="l"/>
                <a:tab pos="8445500" algn="l"/>
                <a:tab pos="9359900" algn="l"/>
                <a:tab pos="102743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SzPct val="45000"/>
              <a:buFont typeface="starbats" charset="2"/>
              <a:buNone/>
            </a:pPr>
            <a:r>
              <a:rPr lang="ru-RU" altLang="en-US" sz="3200" b="1" baseline="0">
                <a:solidFill>
                  <a:srgbClr val="E66C7D"/>
                </a:solidFill>
                <a:latin typeface="Arial" panose="020B0604020202020204" pitchFamily="34" charset="0"/>
              </a:rPr>
              <a:t>3</a:t>
            </a:r>
            <a:r>
              <a:rPr lang="ru-RU" altLang="en-US" sz="3200" b="1" baseline="0">
                <a:solidFill>
                  <a:srgbClr val="E66C7D"/>
                </a:solidFill>
              </a:rPr>
              <a:t>.2. Виробничий процес і принципи його організації</a:t>
            </a:r>
          </a:p>
        </p:txBody>
      </p:sp>
      <p:sp>
        <p:nvSpPr>
          <p:cNvPr id="45059" name="Text Box 2"/>
          <p:cNvSpPr txBox="1">
            <a:spLocks noChangeArrowheads="1"/>
          </p:cNvSpPr>
          <p:nvPr/>
        </p:nvSpPr>
        <p:spPr bwMode="auto">
          <a:xfrm>
            <a:off x="685800" y="1905000"/>
            <a:ext cx="7848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625475" indent="-269875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3163" algn="l"/>
                <a:tab pos="2087563" algn="l"/>
                <a:tab pos="3001963" algn="l"/>
                <a:tab pos="3916363" algn="l"/>
                <a:tab pos="4830763" algn="l"/>
                <a:tab pos="5745163" algn="l"/>
                <a:tab pos="6659563" algn="l"/>
                <a:tab pos="7573963" algn="l"/>
                <a:tab pos="8488363" algn="l"/>
                <a:tab pos="9402763" algn="l"/>
                <a:tab pos="1031716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3163" algn="l"/>
                <a:tab pos="2087563" algn="l"/>
                <a:tab pos="3001963" algn="l"/>
                <a:tab pos="3916363" algn="l"/>
                <a:tab pos="4830763" algn="l"/>
                <a:tab pos="5745163" algn="l"/>
                <a:tab pos="6659563" algn="l"/>
                <a:tab pos="7573963" algn="l"/>
                <a:tab pos="8488363" algn="l"/>
                <a:tab pos="9402763" algn="l"/>
                <a:tab pos="10317163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3163" algn="l"/>
                <a:tab pos="2087563" algn="l"/>
                <a:tab pos="3001963" algn="l"/>
                <a:tab pos="3916363" algn="l"/>
                <a:tab pos="4830763" algn="l"/>
                <a:tab pos="5745163" algn="l"/>
                <a:tab pos="6659563" algn="l"/>
                <a:tab pos="7573963" algn="l"/>
                <a:tab pos="8488363" algn="l"/>
                <a:tab pos="9402763" algn="l"/>
                <a:tab pos="10317163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3163" algn="l"/>
                <a:tab pos="2087563" algn="l"/>
                <a:tab pos="3001963" algn="l"/>
                <a:tab pos="3916363" algn="l"/>
                <a:tab pos="4830763" algn="l"/>
                <a:tab pos="5745163" algn="l"/>
                <a:tab pos="6659563" algn="l"/>
                <a:tab pos="7573963" algn="l"/>
                <a:tab pos="8488363" algn="l"/>
                <a:tab pos="9402763" algn="l"/>
                <a:tab pos="10317163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3163" algn="l"/>
                <a:tab pos="2087563" algn="l"/>
                <a:tab pos="3001963" algn="l"/>
                <a:tab pos="3916363" algn="l"/>
                <a:tab pos="4830763" algn="l"/>
                <a:tab pos="5745163" algn="l"/>
                <a:tab pos="6659563" algn="l"/>
                <a:tab pos="7573963" algn="l"/>
                <a:tab pos="8488363" algn="l"/>
                <a:tab pos="9402763" algn="l"/>
                <a:tab pos="1031716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3163" algn="l"/>
                <a:tab pos="2087563" algn="l"/>
                <a:tab pos="3001963" algn="l"/>
                <a:tab pos="3916363" algn="l"/>
                <a:tab pos="4830763" algn="l"/>
                <a:tab pos="5745163" algn="l"/>
                <a:tab pos="6659563" algn="l"/>
                <a:tab pos="7573963" algn="l"/>
                <a:tab pos="8488363" algn="l"/>
                <a:tab pos="9402763" algn="l"/>
                <a:tab pos="1031716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3163" algn="l"/>
                <a:tab pos="2087563" algn="l"/>
                <a:tab pos="3001963" algn="l"/>
                <a:tab pos="3916363" algn="l"/>
                <a:tab pos="4830763" algn="l"/>
                <a:tab pos="5745163" algn="l"/>
                <a:tab pos="6659563" algn="l"/>
                <a:tab pos="7573963" algn="l"/>
                <a:tab pos="8488363" algn="l"/>
                <a:tab pos="9402763" algn="l"/>
                <a:tab pos="1031716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3163" algn="l"/>
                <a:tab pos="2087563" algn="l"/>
                <a:tab pos="3001963" algn="l"/>
                <a:tab pos="3916363" algn="l"/>
                <a:tab pos="4830763" algn="l"/>
                <a:tab pos="5745163" algn="l"/>
                <a:tab pos="6659563" algn="l"/>
                <a:tab pos="7573963" algn="l"/>
                <a:tab pos="8488363" algn="l"/>
                <a:tab pos="9402763" algn="l"/>
                <a:tab pos="1031716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173163" algn="l"/>
                <a:tab pos="2087563" algn="l"/>
                <a:tab pos="3001963" algn="l"/>
                <a:tab pos="3916363" algn="l"/>
                <a:tab pos="4830763" algn="l"/>
                <a:tab pos="5745163" algn="l"/>
                <a:tab pos="6659563" algn="l"/>
                <a:tab pos="7573963" algn="l"/>
                <a:tab pos="8488363" algn="l"/>
                <a:tab pos="9402763" algn="l"/>
                <a:tab pos="1031716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just" eaLnBrk="1" hangingPunct="1">
              <a:spcBef>
                <a:spcPts val="600"/>
              </a:spcBef>
              <a:buClrTx/>
              <a:buFontTx/>
              <a:buNone/>
            </a:pPr>
            <a:r>
              <a:rPr lang="ru-RU" altLang="en-US" b="1" baseline="0"/>
              <a:t>        </a:t>
            </a:r>
            <a:r>
              <a:rPr lang="ru-RU" altLang="en-US" b="1" u="sng" baseline="0"/>
              <a:t>Виробничий процес виготовлення виробу</a:t>
            </a:r>
            <a:r>
              <a:rPr lang="ru-RU" altLang="en-US" baseline="0"/>
              <a:t> - це сукупність взаємопов'язаних основних, допоміжних і обслуговуючих процесів праці, трудових і природних процесів, в результаті яких вихідні матеріали і напівфабрикати перетворюються в готову продукцію</a:t>
            </a:r>
            <a:r>
              <a:rPr lang="en-US" altLang="en-US" baseline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ChangeArrowheads="1"/>
          </p:cNvSpPr>
          <p:nvPr/>
        </p:nvSpPr>
        <p:spPr bwMode="auto">
          <a:xfrm>
            <a:off x="457200" y="990600"/>
            <a:ext cx="7467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625475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5475" algn="l"/>
                <a:tab pos="1539875" algn="l"/>
                <a:tab pos="2454275" algn="l"/>
                <a:tab pos="3368675" algn="l"/>
                <a:tab pos="4283075" algn="l"/>
                <a:tab pos="5197475" algn="l"/>
                <a:tab pos="6111875" algn="l"/>
                <a:tab pos="7026275" algn="l"/>
                <a:tab pos="7940675" algn="l"/>
                <a:tab pos="8855075" algn="l"/>
                <a:tab pos="9769475" algn="l"/>
                <a:tab pos="10683875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5475" algn="l"/>
                <a:tab pos="1539875" algn="l"/>
                <a:tab pos="2454275" algn="l"/>
                <a:tab pos="3368675" algn="l"/>
                <a:tab pos="4283075" algn="l"/>
                <a:tab pos="5197475" algn="l"/>
                <a:tab pos="6111875" algn="l"/>
                <a:tab pos="7026275" algn="l"/>
                <a:tab pos="7940675" algn="l"/>
                <a:tab pos="8855075" algn="l"/>
                <a:tab pos="9769475" algn="l"/>
                <a:tab pos="10683875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5475" algn="l"/>
                <a:tab pos="1539875" algn="l"/>
                <a:tab pos="2454275" algn="l"/>
                <a:tab pos="3368675" algn="l"/>
                <a:tab pos="4283075" algn="l"/>
                <a:tab pos="5197475" algn="l"/>
                <a:tab pos="6111875" algn="l"/>
                <a:tab pos="7026275" algn="l"/>
                <a:tab pos="7940675" algn="l"/>
                <a:tab pos="8855075" algn="l"/>
                <a:tab pos="9769475" algn="l"/>
                <a:tab pos="10683875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5475" algn="l"/>
                <a:tab pos="1539875" algn="l"/>
                <a:tab pos="2454275" algn="l"/>
                <a:tab pos="3368675" algn="l"/>
                <a:tab pos="4283075" algn="l"/>
                <a:tab pos="5197475" algn="l"/>
                <a:tab pos="6111875" algn="l"/>
                <a:tab pos="7026275" algn="l"/>
                <a:tab pos="7940675" algn="l"/>
                <a:tab pos="8855075" algn="l"/>
                <a:tab pos="9769475" algn="l"/>
                <a:tab pos="10683875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5475" algn="l"/>
                <a:tab pos="1539875" algn="l"/>
                <a:tab pos="2454275" algn="l"/>
                <a:tab pos="3368675" algn="l"/>
                <a:tab pos="4283075" algn="l"/>
                <a:tab pos="5197475" algn="l"/>
                <a:tab pos="6111875" algn="l"/>
                <a:tab pos="7026275" algn="l"/>
                <a:tab pos="7940675" algn="l"/>
                <a:tab pos="8855075" algn="l"/>
                <a:tab pos="9769475" algn="l"/>
                <a:tab pos="10683875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5475" algn="l"/>
                <a:tab pos="1539875" algn="l"/>
                <a:tab pos="2454275" algn="l"/>
                <a:tab pos="3368675" algn="l"/>
                <a:tab pos="4283075" algn="l"/>
                <a:tab pos="5197475" algn="l"/>
                <a:tab pos="6111875" algn="l"/>
                <a:tab pos="7026275" algn="l"/>
                <a:tab pos="7940675" algn="l"/>
                <a:tab pos="8855075" algn="l"/>
                <a:tab pos="9769475" algn="l"/>
                <a:tab pos="10683875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5475" algn="l"/>
                <a:tab pos="1539875" algn="l"/>
                <a:tab pos="2454275" algn="l"/>
                <a:tab pos="3368675" algn="l"/>
                <a:tab pos="4283075" algn="l"/>
                <a:tab pos="5197475" algn="l"/>
                <a:tab pos="6111875" algn="l"/>
                <a:tab pos="7026275" algn="l"/>
                <a:tab pos="7940675" algn="l"/>
                <a:tab pos="8855075" algn="l"/>
                <a:tab pos="9769475" algn="l"/>
                <a:tab pos="10683875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5475" algn="l"/>
                <a:tab pos="1539875" algn="l"/>
                <a:tab pos="2454275" algn="l"/>
                <a:tab pos="3368675" algn="l"/>
                <a:tab pos="4283075" algn="l"/>
                <a:tab pos="5197475" algn="l"/>
                <a:tab pos="6111875" algn="l"/>
                <a:tab pos="7026275" algn="l"/>
                <a:tab pos="7940675" algn="l"/>
                <a:tab pos="8855075" algn="l"/>
                <a:tab pos="9769475" algn="l"/>
                <a:tab pos="10683875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5475" algn="l"/>
                <a:tab pos="1539875" algn="l"/>
                <a:tab pos="2454275" algn="l"/>
                <a:tab pos="3368675" algn="l"/>
                <a:tab pos="4283075" algn="l"/>
                <a:tab pos="5197475" algn="l"/>
                <a:tab pos="6111875" algn="l"/>
                <a:tab pos="7026275" algn="l"/>
                <a:tab pos="7940675" algn="l"/>
                <a:tab pos="8855075" algn="l"/>
                <a:tab pos="9769475" algn="l"/>
                <a:tab pos="10683875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uk-UA" altLang="en-US" sz="4000"/>
              <a:t> </a:t>
            </a:r>
            <a:r>
              <a:rPr lang="uk-UA" altLang="en-US" sz="4000" b="1" u="sng"/>
              <a:t>У трудових процесах беруть участь: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uk-UA" altLang="en-US" sz="4000"/>
              <a:t>- предмети праці (матеріали, сировина, напівфабрикати, комплектуючі вироби);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uk-UA" altLang="en-US" sz="4000"/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uk-UA" altLang="en-US" sz="4000"/>
              <a:t>- знаряддя праці (верстати, пресове обладнання, випробувальні установки, устаткування й т.п.);</a:t>
            </a:r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uk-UA" altLang="en-US" sz="4000"/>
          </a:p>
          <a:p>
            <a:pPr algn="just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uk-UA" altLang="en-US" sz="4000"/>
              <a:t> - люди (виконавці робіт), які за допомогою знарядь праці впливають на предмети праці і перетворюють їх в закінчені вироби (вузли, агрегати, літаки, двигуни і т.п.).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838200" y="2133600"/>
            <a:ext cx="76962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63538" indent="-255588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marL="107950" indent="0" eaLnBrk="1" hangingPunct="1">
              <a:spcBef>
                <a:spcPts val="300"/>
              </a:spcBef>
              <a:buClr>
                <a:srgbClr val="E66C7D"/>
              </a:buClr>
              <a:buSzPct val="100000"/>
              <a:defRPr/>
            </a:pPr>
            <a:r>
              <a:rPr lang="uk-UA" altLang="en-US" b="1" u="sng" baseline="0" dirty="0" smtClean="0">
                <a:solidFill>
                  <a:srgbClr val="3792AA"/>
                </a:solidFill>
                <a:latin typeface="Calibri" panose="020F0502020204030204" pitchFamily="34" charset="0"/>
              </a:rPr>
              <a:t>1) Природні процеси</a:t>
            </a:r>
          </a:p>
          <a:p>
            <a:pPr marL="107950" indent="0" eaLnBrk="1" hangingPunct="1">
              <a:spcBef>
                <a:spcPts val="300"/>
              </a:spcBef>
              <a:buClr>
                <a:srgbClr val="E66C7D"/>
              </a:buClr>
              <a:buSzPct val="100000"/>
              <a:defRPr/>
            </a:pPr>
            <a:r>
              <a:rPr lang="uk-UA" altLang="en-US" baseline="0" dirty="0" smtClean="0">
                <a:latin typeface="Calibri" panose="020F0502020204030204" pitchFamily="34" charset="0"/>
              </a:rPr>
              <a:t>У природних процесах предмети праці піддаються змінам під впливом сил природи без безпосередньої участі людини</a:t>
            </a:r>
          </a:p>
          <a:p>
            <a:pPr marL="365125" indent="-254000" eaLnBrk="1" hangingPunct="1">
              <a:spcBef>
                <a:spcPts val="300"/>
              </a:spcBef>
              <a:buSzPct val="100000"/>
              <a:defRPr/>
            </a:pPr>
            <a:r>
              <a:rPr lang="uk-UA" altLang="en-US" b="1" u="sng" baseline="0" dirty="0" smtClean="0">
                <a:solidFill>
                  <a:srgbClr val="3792AA"/>
                </a:solidFill>
                <a:latin typeface="Calibri" panose="020F0502020204030204" pitchFamily="34" charset="0"/>
              </a:rPr>
              <a:t>2) Трудові процеси</a:t>
            </a:r>
            <a:r>
              <a:rPr lang="uk-UA" altLang="en-US" u="sng" baseline="0" dirty="0" smtClean="0">
                <a:latin typeface="Calibri" panose="020F0502020204030204" pitchFamily="34" charset="0"/>
              </a:rPr>
              <a:t>:</a:t>
            </a:r>
          </a:p>
          <a:p>
            <a:pPr marL="450850" indent="-342900" algn="just" eaLnBrk="1" hangingPunct="1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baseline="0" dirty="0" smtClean="0">
                <a:latin typeface="Calibri" panose="020F0502020204030204" pitchFamily="34" charset="0"/>
              </a:rPr>
              <a:t> </a:t>
            </a:r>
            <a:r>
              <a:rPr lang="uk-UA" altLang="en-US" b="1" u="sng" baseline="0" dirty="0" smtClean="0">
                <a:solidFill>
                  <a:srgbClr val="60B5CC"/>
                </a:solidFill>
                <a:latin typeface="Calibri" panose="020F0502020204030204" pitchFamily="34" charset="0"/>
              </a:rPr>
              <a:t>технологічні процеси</a:t>
            </a:r>
            <a:r>
              <a:rPr lang="uk-UA" altLang="en-US" baseline="0" dirty="0" smtClean="0">
                <a:solidFill>
                  <a:srgbClr val="60B5CC"/>
                </a:solidFill>
                <a:latin typeface="Calibri" panose="020F0502020204030204" pitchFamily="34" charset="0"/>
              </a:rPr>
              <a:t> </a:t>
            </a:r>
            <a:r>
              <a:rPr lang="uk-UA" altLang="en-US" baseline="0" dirty="0" smtClean="0">
                <a:latin typeface="Calibri" panose="020F0502020204030204" pitchFamily="34" charset="0"/>
              </a:rPr>
              <a:t>- це процеси безпосереднього перетворення предметів праці в готову продукцію (процеси зміни форми, розмірів, стану поверхні і властивостей деталей, а також отримання складальних одиниць).</a:t>
            </a:r>
          </a:p>
          <a:p>
            <a:pPr marL="450850" indent="-342900" algn="just" eaLnBrk="1" hangingPunct="1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b="1" u="sng" baseline="0" dirty="0" smtClean="0">
                <a:solidFill>
                  <a:srgbClr val="60B5CC"/>
                </a:solidFill>
                <a:latin typeface="Calibri" panose="020F0502020204030204" pitchFamily="34" charset="0"/>
              </a:rPr>
              <a:t>нетехнологічні процеси</a:t>
            </a:r>
            <a:r>
              <a:rPr lang="uk-UA" altLang="en-US" baseline="0" dirty="0" smtClean="0">
                <a:latin typeface="Calibri" panose="020F0502020204030204" pitchFamily="34" charset="0"/>
              </a:rPr>
              <a:t> - це процеси, в ході яких ніяких фізичних або хімічних змін з робочою виробами не відбувається.</a:t>
            </a:r>
            <a:r>
              <a:rPr lang="uk-UA" altLang="en-US" sz="2600" baseline="0" dirty="0" smtClean="0">
                <a:latin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ts val="300"/>
              </a:spcBef>
              <a:buClr>
                <a:srgbClr val="E66C7D"/>
              </a:buClr>
              <a:buSzPct val="100000"/>
              <a:buFont typeface="Georgia" panose="02040502050405020303" pitchFamily="18" charset="0"/>
              <a:buNone/>
              <a:defRPr/>
            </a:pPr>
            <a:endParaRPr lang="uk-UA" altLang="en-US" sz="2600" baseline="0" dirty="0" smtClean="0">
              <a:latin typeface="Calibri" panose="020F0502020204030204" pitchFamily="34" charset="0"/>
            </a:endParaRPr>
          </a:p>
        </p:txBody>
      </p:sp>
      <p:sp>
        <p:nvSpPr>
          <p:cNvPr id="49155" name="Rectangle 2"/>
          <p:cNvSpPr>
            <a:spLocks noChangeArrowheads="1"/>
          </p:cNvSpPr>
          <p:nvPr/>
        </p:nvSpPr>
        <p:spPr bwMode="auto">
          <a:xfrm>
            <a:off x="304800" y="1295400"/>
            <a:ext cx="84582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en-US" sz="2400" b="1" baseline="0">
                <a:solidFill>
                  <a:srgbClr val="6BB76D"/>
                </a:solidFill>
                <a:latin typeface="Arial" panose="020B0604020202020204" pitchFamily="34" charset="0"/>
              </a:rPr>
              <a:t>За участю людини в виробничих процесах</a:t>
            </a:r>
          </a:p>
        </p:txBody>
      </p:sp>
      <p:sp>
        <p:nvSpPr>
          <p:cNvPr id="49156" name="Text Box 2"/>
          <p:cNvSpPr txBox="1">
            <a:spLocks noChangeArrowheads="1"/>
          </p:cNvSpPr>
          <p:nvPr/>
        </p:nvSpPr>
        <p:spPr bwMode="auto">
          <a:xfrm>
            <a:off x="179388" y="549275"/>
            <a:ext cx="5410200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en-US" sz="2000" b="1" baseline="0">
                <a:solidFill>
                  <a:srgbClr val="E66C7D"/>
                </a:solidFill>
              </a:rPr>
              <a:t>Класифікація виробничих процесів</a:t>
            </a:r>
            <a:br>
              <a:rPr lang="uk-UA" altLang="en-US" sz="2000" b="1" baseline="0">
                <a:solidFill>
                  <a:srgbClr val="E66C7D"/>
                </a:solidFill>
              </a:rPr>
            </a:br>
            <a:endParaRPr lang="uk-UA" altLang="en-US" sz="2000" b="1" baseline="0">
              <a:solidFill>
                <a:srgbClr val="E66C7D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838200" y="1905000"/>
            <a:ext cx="7696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63538" indent="-255588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marL="450850" indent="-342900" eaLnBrk="1" hangingPunct="1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b="1" u="sng" baseline="0" dirty="0" smtClean="0">
                <a:solidFill>
                  <a:srgbClr val="C64847"/>
                </a:solidFill>
                <a:latin typeface="Calibri" panose="020F0502020204030204" pitchFamily="34" charset="0"/>
              </a:rPr>
              <a:t>Основні процеси</a:t>
            </a:r>
            <a:r>
              <a:rPr lang="uk-UA" altLang="en-US" baseline="0" dirty="0" smtClean="0">
                <a:solidFill>
                  <a:srgbClr val="C64847"/>
                </a:solidFill>
                <a:latin typeface="Calibri" panose="020F0502020204030204" pitchFamily="34" charset="0"/>
              </a:rPr>
              <a:t> </a:t>
            </a:r>
            <a:r>
              <a:rPr lang="uk-UA" altLang="en-US" baseline="0" dirty="0" smtClean="0">
                <a:latin typeface="Calibri" panose="020F0502020204030204" pitchFamily="34" charset="0"/>
              </a:rPr>
              <a:t>- це процеси виготовлення товарної продукції підприємства, призначеної для реалізації зовнішнім споживачам.</a:t>
            </a:r>
          </a:p>
          <a:p>
            <a:pPr marL="450850" indent="-342900" eaLnBrk="1" hangingPunct="1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b="1" u="sng" baseline="0" dirty="0" smtClean="0">
                <a:solidFill>
                  <a:srgbClr val="C64847"/>
                </a:solidFill>
                <a:latin typeface="Calibri" panose="020F0502020204030204" pitchFamily="34" charset="0"/>
              </a:rPr>
              <a:t>Допоміжні </a:t>
            </a:r>
            <a:r>
              <a:rPr lang="uk-UA" altLang="en-US" baseline="0" dirty="0" smtClean="0">
                <a:latin typeface="Calibri" panose="020F0502020204030204" pitchFamily="34" charset="0"/>
              </a:rPr>
              <a:t>- це процеси виготовлення продукції, створення знарядь праці або виконання певних робіт для внутрішнього користування, споживаних основним і допоміжним виробництвом. </a:t>
            </a:r>
          </a:p>
          <a:p>
            <a:pPr marL="450850" indent="-342900" eaLnBrk="1" hangingPunct="1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b="1" u="sng" baseline="0" dirty="0" smtClean="0">
                <a:solidFill>
                  <a:srgbClr val="C64847"/>
                </a:solidFill>
                <a:latin typeface="Calibri" panose="020F0502020204030204" pitchFamily="34" charset="0"/>
              </a:rPr>
              <a:t>Обслуговуючі процеси</a:t>
            </a:r>
            <a:r>
              <a:rPr lang="uk-UA" altLang="en-US" baseline="0" dirty="0" smtClean="0">
                <a:solidFill>
                  <a:srgbClr val="C64847"/>
                </a:solidFill>
                <a:latin typeface="Calibri" panose="020F0502020204030204" pitchFamily="34" charset="0"/>
              </a:rPr>
              <a:t> </a:t>
            </a:r>
            <a:r>
              <a:rPr lang="uk-UA" altLang="en-US" baseline="0" dirty="0" smtClean="0">
                <a:latin typeface="Calibri" panose="020F0502020204030204" pitchFamily="34" charset="0"/>
              </a:rPr>
              <a:t>- це послуги, що надаються основному й допоміжному виробництві з транспортування матеріалів, заготовок, готових виробів, подачі енергії, зберігання і комплектації предметів на складах, контролю якості продукції і т.п. </a:t>
            </a:r>
          </a:p>
          <a:p>
            <a:pPr marL="365125" indent="-254000" eaLnBrk="1" hangingPunct="1">
              <a:spcBef>
                <a:spcPts val="300"/>
              </a:spcBef>
              <a:buSzPct val="100000"/>
              <a:defRPr/>
            </a:pPr>
            <a:endParaRPr lang="uk-UA" altLang="en-US" baseline="0" dirty="0" smtClean="0">
              <a:latin typeface="Calibri" panose="020F0502020204030204" pitchFamily="34" charset="0"/>
            </a:endParaRPr>
          </a:p>
        </p:txBody>
      </p:sp>
      <p:sp>
        <p:nvSpPr>
          <p:cNvPr id="51203" name="Rectangle 2"/>
          <p:cNvSpPr>
            <a:spLocks noChangeArrowheads="1"/>
          </p:cNvSpPr>
          <p:nvPr/>
        </p:nvSpPr>
        <p:spPr bwMode="auto">
          <a:xfrm>
            <a:off x="149225" y="1125538"/>
            <a:ext cx="90741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SzPct val="70000"/>
              <a:buFontTx/>
              <a:buNone/>
            </a:pPr>
            <a:r>
              <a:rPr lang="ru-RU" altLang="en-US" sz="2400" b="1" baseline="0">
                <a:solidFill>
                  <a:srgbClr val="6BB76D"/>
                </a:solidFill>
                <a:latin typeface="Arial" panose="020B0604020202020204" pitchFamily="34" charset="0"/>
              </a:rPr>
              <a:t>За призначенням і роллю в процесі виготовлення виробу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/>
          <p:cNvSpPr txBox="1">
            <a:spLocks noChangeArrowheads="1"/>
          </p:cNvSpPr>
          <p:nvPr/>
        </p:nvSpPr>
        <p:spPr bwMode="auto">
          <a:xfrm>
            <a:off x="304800" y="609600"/>
            <a:ext cx="8229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2400" b="1" baseline="0">
                <a:solidFill>
                  <a:srgbClr val="479249"/>
                </a:solidFill>
              </a:rPr>
              <a:t>Структура виробничих процесів підприємства</a:t>
            </a:r>
            <a:r>
              <a:rPr lang="ru-RU" altLang="en-US" sz="2400" baseline="0">
                <a:solidFill>
                  <a:srgbClr val="479249"/>
                </a:solidFill>
              </a:rPr>
              <a:t> </a:t>
            </a:r>
          </a:p>
        </p:txBody>
      </p:sp>
      <p:grpSp>
        <p:nvGrpSpPr>
          <p:cNvPr id="53251" name="Group 2"/>
          <p:cNvGrpSpPr>
            <a:grpSpLocks/>
          </p:cNvGrpSpPr>
          <p:nvPr/>
        </p:nvGrpSpPr>
        <p:grpSpPr bwMode="auto">
          <a:xfrm>
            <a:off x="476250" y="1920875"/>
            <a:ext cx="2252663" cy="595313"/>
            <a:chOff x="300" y="1210"/>
            <a:chExt cx="1419" cy="375"/>
          </a:xfrm>
        </p:grpSpPr>
        <p:pic>
          <p:nvPicPr>
            <p:cNvPr id="53298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" y="1210"/>
              <a:ext cx="1419" cy="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3299" name="Text Box 4"/>
            <p:cNvSpPr txBox="1">
              <a:spLocks noChangeArrowheads="1"/>
            </p:cNvSpPr>
            <p:nvPr/>
          </p:nvSpPr>
          <p:spPr bwMode="auto">
            <a:xfrm>
              <a:off x="336" y="1248"/>
              <a:ext cx="1343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spcBef>
                  <a:spcPts val="3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rgbClr val="000000"/>
                  </a:solidFill>
                  <a:latin typeface="Calibri" panose="020F0502020204030204" pitchFamily="34" charset="0"/>
                  <a:cs typeface="DejaVu Sans" charset="0"/>
                </a:defRPr>
              </a:lvl1pPr>
              <a:lvl2pPr>
                <a:spcBef>
                  <a:spcPts val="3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600">
                  <a:solidFill>
                    <a:srgbClr val="60B5CC"/>
                  </a:solidFill>
                  <a:latin typeface="Calibri" panose="020F0502020204030204" pitchFamily="34" charset="0"/>
                  <a:cs typeface="DejaVu Sans" charset="0"/>
                </a:defRPr>
              </a:lvl2pPr>
              <a:lvl3pPr>
                <a:spcBef>
                  <a:spcPts val="3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0AD00"/>
                  </a:solidFill>
                  <a:latin typeface="Calibri" panose="020F0502020204030204" pitchFamily="34" charset="0"/>
                  <a:cs typeface="DejaVu Sans" charset="0"/>
                </a:defRPr>
              </a:lvl3pPr>
              <a:lvl4pPr>
                <a:spcBef>
                  <a:spcPts val="3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200">
                  <a:solidFill>
                    <a:srgbClr val="F0AD00"/>
                  </a:solidFill>
                  <a:latin typeface="Calibri" panose="020F0502020204030204" pitchFamily="34" charset="0"/>
                  <a:cs typeface="DejaVu Sans" charset="0"/>
                </a:defRPr>
              </a:lvl4pPr>
              <a:lvl5pPr>
                <a:spcBef>
                  <a:spcPts val="3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E66C7D"/>
                  </a:solidFill>
                  <a:latin typeface="Calibri" panose="020F0502020204030204" pitchFamily="34" charset="0"/>
                  <a:cs typeface="DejaVu Sans" charset="0"/>
                </a:defRPr>
              </a:lvl5pPr>
              <a:lvl6pPr marL="2514600" indent="-228600" defTabSz="4572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E66C7D"/>
                  </a:solidFill>
                  <a:latin typeface="Calibri" panose="020F0502020204030204" pitchFamily="34" charset="0"/>
                  <a:cs typeface="DejaVu Sans" charset="0"/>
                </a:defRPr>
              </a:lvl6pPr>
              <a:lvl7pPr marL="2971800" indent="-228600" defTabSz="4572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E66C7D"/>
                  </a:solidFill>
                  <a:latin typeface="Calibri" panose="020F0502020204030204" pitchFamily="34" charset="0"/>
                  <a:cs typeface="DejaVu Sans" charset="0"/>
                </a:defRPr>
              </a:lvl7pPr>
              <a:lvl8pPr marL="3429000" indent="-228600" defTabSz="4572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E66C7D"/>
                  </a:solidFill>
                  <a:latin typeface="Calibri" panose="020F0502020204030204" pitchFamily="34" charset="0"/>
                  <a:cs typeface="DejaVu Sans" charset="0"/>
                </a:defRPr>
              </a:lvl8pPr>
              <a:lvl9pPr marL="3886200" indent="-228600" defTabSz="4572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E66C7D"/>
                  </a:solidFill>
                  <a:latin typeface="Calibri" panose="020F0502020204030204" pitchFamily="34" charset="0"/>
                  <a:cs typeface="DejaVu Sans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ru-RU" altLang="en-US" sz="1800" b="1" baseline="0">
                  <a:solidFill>
                    <a:srgbClr val="FFFFFF"/>
                  </a:solidFill>
                  <a:cs typeface="Arial" panose="020B0604020202020204" pitchFamily="34" charset="0"/>
                </a:rPr>
                <a:t>Основні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ru-RU" altLang="en-US" sz="1800" b="1" baseline="0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53252" name="Group 5"/>
          <p:cNvGrpSpPr>
            <a:grpSpLocks/>
          </p:cNvGrpSpPr>
          <p:nvPr/>
        </p:nvGrpSpPr>
        <p:grpSpPr bwMode="auto">
          <a:xfrm>
            <a:off x="2987675" y="1920875"/>
            <a:ext cx="2709863" cy="595313"/>
            <a:chOff x="1882" y="1210"/>
            <a:chExt cx="1707" cy="375"/>
          </a:xfrm>
        </p:grpSpPr>
        <p:pic>
          <p:nvPicPr>
            <p:cNvPr id="53296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2" y="1210"/>
              <a:ext cx="1707" cy="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3297" name="Text Box 7"/>
            <p:cNvSpPr txBox="1">
              <a:spLocks noChangeArrowheads="1"/>
            </p:cNvSpPr>
            <p:nvPr/>
          </p:nvSpPr>
          <p:spPr bwMode="auto">
            <a:xfrm>
              <a:off x="1920" y="1248"/>
              <a:ext cx="1631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spcBef>
                  <a:spcPts val="3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rgbClr val="000000"/>
                  </a:solidFill>
                  <a:latin typeface="Calibri" panose="020F0502020204030204" pitchFamily="34" charset="0"/>
                  <a:cs typeface="DejaVu Sans" charset="0"/>
                </a:defRPr>
              </a:lvl1pPr>
              <a:lvl2pPr>
                <a:spcBef>
                  <a:spcPts val="3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600">
                  <a:solidFill>
                    <a:srgbClr val="60B5CC"/>
                  </a:solidFill>
                  <a:latin typeface="Calibri" panose="020F0502020204030204" pitchFamily="34" charset="0"/>
                  <a:cs typeface="DejaVu Sans" charset="0"/>
                </a:defRPr>
              </a:lvl2pPr>
              <a:lvl3pPr>
                <a:spcBef>
                  <a:spcPts val="3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0AD00"/>
                  </a:solidFill>
                  <a:latin typeface="Calibri" panose="020F0502020204030204" pitchFamily="34" charset="0"/>
                  <a:cs typeface="DejaVu Sans" charset="0"/>
                </a:defRPr>
              </a:lvl3pPr>
              <a:lvl4pPr>
                <a:spcBef>
                  <a:spcPts val="3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200">
                  <a:solidFill>
                    <a:srgbClr val="F0AD00"/>
                  </a:solidFill>
                  <a:latin typeface="Calibri" panose="020F0502020204030204" pitchFamily="34" charset="0"/>
                  <a:cs typeface="DejaVu Sans" charset="0"/>
                </a:defRPr>
              </a:lvl4pPr>
              <a:lvl5pPr>
                <a:spcBef>
                  <a:spcPts val="3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E66C7D"/>
                  </a:solidFill>
                  <a:latin typeface="Calibri" panose="020F0502020204030204" pitchFamily="34" charset="0"/>
                  <a:cs typeface="DejaVu Sans" charset="0"/>
                </a:defRPr>
              </a:lvl5pPr>
              <a:lvl6pPr marL="2514600" indent="-228600" defTabSz="4572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E66C7D"/>
                  </a:solidFill>
                  <a:latin typeface="Calibri" panose="020F0502020204030204" pitchFamily="34" charset="0"/>
                  <a:cs typeface="DejaVu Sans" charset="0"/>
                </a:defRPr>
              </a:lvl6pPr>
              <a:lvl7pPr marL="2971800" indent="-228600" defTabSz="4572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E66C7D"/>
                  </a:solidFill>
                  <a:latin typeface="Calibri" panose="020F0502020204030204" pitchFamily="34" charset="0"/>
                  <a:cs typeface="DejaVu Sans" charset="0"/>
                </a:defRPr>
              </a:lvl7pPr>
              <a:lvl8pPr marL="3429000" indent="-228600" defTabSz="4572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E66C7D"/>
                  </a:solidFill>
                  <a:latin typeface="Calibri" panose="020F0502020204030204" pitchFamily="34" charset="0"/>
                  <a:cs typeface="DejaVu Sans" charset="0"/>
                </a:defRPr>
              </a:lvl8pPr>
              <a:lvl9pPr marL="3886200" indent="-228600" defTabSz="4572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E66C7D"/>
                  </a:solidFill>
                  <a:latin typeface="Calibri" panose="020F0502020204030204" pitchFamily="34" charset="0"/>
                  <a:cs typeface="DejaVu Sans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ru-RU" altLang="en-US" sz="1800" b="1" baseline="0">
                  <a:solidFill>
                    <a:srgbClr val="FFFFFF"/>
                  </a:solidFill>
                  <a:cs typeface="Arial" panose="020B0604020202020204" pitchFamily="34" charset="0"/>
                </a:rPr>
                <a:t>Допоміжні 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ru-RU" altLang="en-US" sz="1800" b="1" baseline="0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53253" name="Group 8"/>
          <p:cNvGrpSpPr>
            <a:grpSpLocks/>
          </p:cNvGrpSpPr>
          <p:nvPr/>
        </p:nvGrpSpPr>
        <p:grpSpPr bwMode="auto">
          <a:xfrm>
            <a:off x="5962650" y="1920875"/>
            <a:ext cx="2630488" cy="595313"/>
            <a:chOff x="3756" y="1210"/>
            <a:chExt cx="1657" cy="375"/>
          </a:xfrm>
        </p:grpSpPr>
        <p:pic>
          <p:nvPicPr>
            <p:cNvPr id="53294" name="Picture 9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56" y="1210"/>
              <a:ext cx="1657" cy="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3295" name="Text Box 10"/>
            <p:cNvSpPr txBox="1">
              <a:spLocks noChangeArrowheads="1"/>
            </p:cNvSpPr>
            <p:nvPr/>
          </p:nvSpPr>
          <p:spPr bwMode="auto">
            <a:xfrm>
              <a:off x="3792" y="1248"/>
              <a:ext cx="1583" cy="2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spcBef>
                  <a:spcPts val="3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800">
                  <a:solidFill>
                    <a:srgbClr val="000000"/>
                  </a:solidFill>
                  <a:latin typeface="Calibri" panose="020F0502020204030204" pitchFamily="34" charset="0"/>
                  <a:cs typeface="DejaVu Sans" charset="0"/>
                </a:defRPr>
              </a:lvl1pPr>
              <a:lvl2pPr>
                <a:spcBef>
                  <a:spcPts val="3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600">
                  <a:solidFill>
                    <a:srgbClr val="60B5CC"/>
                  </a:solidFill>
                  <a:latin typeface="Calibri" panose="020F0502020204030204" pitchFamily="34" charset="0"/>
                  <a:cs typeface="DejaVu Sans" charset="0"/>
                </a:defRPr>
              </a:lvl2pPr>
              <a:lvl3pPr>
                <a:spcBef>
                  <a:spcPts val="3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400">
                  <a:solidFill>
                    <a:srgbClr val="F0AD00"/>
                  </a:solidFill>
                  <a:latin typeface="Calibri" panose="020F0502020204030204" pitchFamily="34" charset="0"/>
                  <a:cs typeface="DejaVu Sans" charset="0"/>
                </a:defRPr>
              </a:lvl3pPr>
              <a:lvl4pPr>
                <a:spcBef>
                  <a:spcPts val="3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200">
                  <a:solidFill>
                    <a:srgbClr val="F0AD00"/>
                  </a:solidFill>
                  <a:latin typeface="Calibri" panose="020F0502020204030204" pitchFamily="34" charset="0"/>
                  <a:cs typeface="DejaVu Sans" charset="0"/>
                </a:defRPr>
              </a:lvl4pPr>
              <a:lvl5pPr>
                <a:spcBef>
                  <a:spcPts val="3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E66C7D"/>
                  </a:solidFill>
                  <a:latin typeface="Calibri" panose="020F0502020204030204" pitchFamily="34" charset="0"/>
                  <a:cs typeface="DejaVu Sans" charset="0"/>
                </a:defRPr>
              </a:lvl5pPr>
              <a:lvl6pPr marL="2514600" indent="-228600" defTabSz="4572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E66C7D"/>
                  </a:solidFill>
                  <a:latin typeface="Calibri" panose="020F0502020204030204" pitchFamily="34" charset="0"/>
                  <a:cs typeface="DejaVu Sans" charset="0"/>
                </a:defRPr>
              </a:lvl6pPr>
              <a:lvl7pPr marL="2971800" indent="-228600" defTabSz="4572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E66C7D"/>
                  </a:solidFill>
                  <a:latin typeface="Calibri" panose="020F0502020204030204" pitchFamily="34" charset="0"/>
                  <a:cs typeface="DejaVu Sans" charset="0"/>
                </a:defRPr>
              </a:lvl7pPr>
              <a:lvl8pPr marL="3429000" indent="-228600" defTabSz="4572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E66C7D"/>
                  </a:solidFill>
                  <a:latin typeface="Calibri" panose="020F0502020204030204" pitchFamily="34" charset="0"/>
                  <a:cs typeface="DejaVu Sans" charset="0"/>
                </a:defRPr>
              </a:lvl8pPr>
              <a:lvl9pPr marL="3886200" indent="-228600" defTabSz="4572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 sz="2000">
                  <a:solidFill>
                    <a:srgbClr val="E66C7D"/>
                  </a:solidFill>
                  <a:latin typeface="Calibri" panose="020F0502020204030204" pitchFamily="34" charset="0"/>
                  <a:cs typeface="DejaVu Sans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ru-RU" altLang="en-US" sz="1800" b="1" baseline="0">
                  <a:solidFill>
                    <a:srgbClr val="FFFFFF"/>
                  </a:solidFill>
                  <a:cs typeface="Arial" panose="020B0604020202020204" pitchFamily="34" charset="0"/>
                </a:rPr>
                <a:t>Обслуговуючі </a:t>
              </a:r>
            </a:p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ru-RU" altLang="en-US" sz="1800" b="1" baseline="0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53254" name="Line 11"/>
          <p:cNvSpPr>
            <a:spLocks noChangeShapeType="1"/>
          </p:cNvSpPr>
          <p:nvPr/>
        </p:nvSpPr>
        <p:spPr bwMode="auto">
          <a:xfrm>
            <a:off x="685800" y="2438400"/>
            <a:ext cx="1588" cy="23622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5" name="Rectangle 12"/>
          <p:cNvSpPr>
            <a:spLocks noChangeArrowheads="1"/>
          </p:cNvSpPr>
          <p:nvPr/>
        </p:nvSpPr>
        <p:spPr bwMode="auto">
          <a:xfrm>
            <a:off x="838200" y="2590800"/>
            <a:ext cx="1752600" cy="304800"/>
          </a:xfrm>
          <a:prstGeom prst="rect">
            <a:avLst/>
          </a:prstGeom>
          <a:solidFill>
            <a:srgbClr val="FAE7DC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1400" baseline="0">
                <a:latin typeface="Arial" panose="020B0604020202020204" pitchFamily="34" charset="0"/>
                <a:cs typeface="Arial" panose="020B0604020202020204" pitchFamily="34" charset="0"/>
              </a:rPr>
              <a:t>заготівельні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ru-RU" altLang="en-US" sz="1400" baseline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56" name="Rectangle 13"/>
          <p:cNvSpPr>
            <a:spLocks noChangeArrowheads="1"/>
          </p:cNvSpPr>
          <p:nvPr/>
        </p:nvSpPr>
        <p:spPr bwMode="auto">
          <a:xfrm>
            <a:off x="838200" y="3048000"/>
            <a:ext cx="1752600" cy="304800"/>
          </a:xfrm>
          <a:prstGeom prst="rect">
            <a:avLst/>
          </a:prstGeom>
          <a:solidFill>
            <a:srgbClr val="FAE7DC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1400" baseline="0">
                <a:latin typeface="Arial" panose="020B0604020202020204" pitchFamily="34" charset="0"/>
                <a:cs typeface="Arial" panose="020B0604020202020204" pitchFamily="34" charset="0"/>
              </a:rPr>
              <a:t>обробні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en-US" sz="1400" baseline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57" name="Rectangle 14"/>
          <p:cNvSpPr>
            <a:spLocks noChangeArrowheads="1"/>
          </p:cNvSpPr>
          <p:nvPr/>
        </p:nvSpPr>
        <p:spPr bwMode="auto">
          <a:xfrm>
            <a:off x="838200" y="3505200"/>
            <a:ext cx="1752600" cy="304800"/>
          </a:xfrm>
          <a:prstGeom prst="rect">
            <a:avLst/>
          </a:prstGeom>
          <a:solidFill>
            <a:srgbClr val="FAE7DC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1400" baseline="0">
                <a:latin typeface="Arial" panose="020B0604020202020204" pitchFamily="34" charset="0"/>
                <a:cs typeface="Arial" panose="020B0604020202020204" pitchFamily="34" charset="0"/>
              </a:rPr>
              <a:t>складальні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en-US" sz="1400" baseline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58" name="Rectangle 15"/>
          <p:cNvSpPr>
            <a:spLocks noChangeArrowheads="1"/>
          </p:cNvSpPr>
          <p:nvPr/>
        </p:nvSpPr>
        <p:spPr bwMode="auto">
          <a:xfrm>
            <a:off x="838200" y="3962400"/>
            <a:ext cx="1752600" cy="304800"/>
          </a:xfrm>
          <a:prstGeom prst="rect">
            <a:avLst/>
          </a:prstGeom>
          <a:solidFill>
            <a:srgbClr val="FAE7DC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1400" baseline="0">
                <a:latin typeface="Arial" panose="020B0604020202020204" pitchFamily="34" charset="0"/>
                <a:cs typeface="Arial" panose="020B0604020202020204" pitchFamily="34" charset="0"/>
              </a:rPr>
              <a:t>випробувальні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en-US" sz="1400" baseline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59" name="Rectangle 16"/>
          <p:cNvSpPr>
            <a:spLocks noChangeArrowheads="1"/>
          </p:cNvSpPr>
          <p:nvPr/>
        </p:nvSpPr>
        <p:spPr bwMode="auto">
          <a:xfrm>
            <a:off x="838200" y="4419600"/>
            <a:ext cx="1752600" cy="609600"/>
          </a:xfrm>
          <a:prstGeom prst="rect">
            <a:avLst/>
          </a:prstGeom>
          <a:solidFill>
            <a:srgbClr val="FAE7DC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1400" baseline="0">
                <a:latin typeface="Arial" panose="020B0604020202020204" pitchFamily="34" charset="0"/>
                <a:cs typeface="Arial" panose="020B0604020202020204" pitchFamily="34" charset="0"/>
              </a:rPr>
              <a:t>Консервація, упаковка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en-US" sz="1400" baseline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60" name="Line 17"/>
          <p:cNvSpPr>
            <a:spLocks noChangeShapeType="1"/>
          </p:cNvSpPr>
          <p:nvPr/>
        </p:nvSpPr>
        <p:spPr bwMode="auto">
          <a:xfrm>
            <a:off x="685800" y="2743200"/>
            <a:ext cx="1524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1" name="Rectangle 18"/>
          <p:cNvSpPr>
            <a:spLocks noChangeArrowheads="1"/>
          </p:cNvSpPr>
          <p:nvPr/>
        </p:nvSpPr>
        <p:spPr bwMode="auto">
          <a:xfrm>
            <a:off x="3352800" y="2590800"/>
            <a:ext cx="2286000" cy="533400"/>
          </a:xfrm>
          <a:prstGeom prst="rect">
            <a:avLst/>
          </a:prstGeom>
          <a:solidFill>
            <a:srgbClr val="FFF0C9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1400" baseline="0">
                <a:latin typeface="Arial" panose="020B0604020202020204" pitchFamily="34" charset="0"/>
                <a:cs typeface="Arial" panose="020B0604020202020204" pitchFamily="34" charset="0"/>
              </a:rPr>
              <a:t>виготовлення та ремонт інструменту і оснастки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en-US" sz="1400" baseline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62" name="Rectangle 19"/>
          <p:cNvSpPr>
            <a:spLocks noChangeArrowheads="1"/>
          </p:cNvSpPr>
          <p:nvPr/>
        </p:nvSpPr>
        <p:spPr bwMode="auto">
          <a:xfrm>
            <a:off x="3352800" y="3200400"/>
            <a:ext cx="2209800" cy="457200"/>
          </a:xfrm>
          <a:prstGeom prst="rect">
            <a:avLst/>
          </a:prstGeom>
          <a:solidFill>
            <a:srgbClr val="FFF0C9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1400" baseline="0">
                <a:latin typeface="Arial" panose="020B0604020202020204" pitchFamily="34" charset="0"/>
                <a:cs typeface="Arial" panose="020B0604020202020204" pitchFamily="34" charset="0"/>
              </a:rPr>
              <a:t>ремонт обладнання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en-US" sz="1400" baseline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63" name="Rectangle 20"/>
          <p:cNvSpPr>
            <a:spLocks noChangeArrowheads="1"/>
          </p:cNvSpPr>
          <p:nvPr/>
        </p:nvSpPr>
        <p:spPr bwMode="auto">
          <a:xfrm>
            <a:off x="3352800" y="3733800"/>
            <a:ext cx="2209800" cy="533400"/>
          </a:xfrm>
          <a:prstGeom prst="rect">
            <a:avLst/>
          </a:prstGeom>
          <a:solidFill>
            <a:srgbClr val="FFF0C9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1400" baseline="0">
                <a:latin typeface="Arial" panose="020B0604020202020204" pitchFamily="34" charset="0"/>
                <a:cs typeface="Arial" panose="020B0604020202020204" pitchFamily="34" charset="0"/>
              </a:rPr>
              <a:t>ремонт будівель і споруд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en-US" sz="1400" baseline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64" name="Rectangle 21"/>
          <p:cNvSpPr>
            <a:spLocks noChangeArrowheads="1"/>
          </p:cNvSpPr>
          <p:nvPr/>
        </p:nvSpPr>
        <p:spPr bwMode="auto">
          <a:xfrm>
            <a:off x="3352800" y="4343400"/>
            <a:ext cx="2209800" cy="762000"/>
          </a:xfrm>
          <a:prstGeom prst="rect">
            <a:avLst/>
          </a:prstGeom>
          <a:solidFill>
            <a:srgbClr val="FFF0C9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1400" baseline="0">
                <a:latin typeface="Arial" panose="020B0604020202020204" pitchFamily="34" charset="0"/>
                <a:cs typeface="Arial" panose="020B0604020202020204" pitchFamily="34" charset="0"/>
              </a:rPr>
              <a:t>виготовлення та ремонт нестандартного обладнання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en-US" sz="1400" baseline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65" name="Rectangle 22"/>
          <p:cNvSpPr>
            <a:spLocks noChangeArrowheads="1"/>
          </p:cNvSpPr>
          <p:nvPr/>
        </p:nvSpPr>
        <p:spPr bwMode="auto">
          <a:xfrm>
            <a:off x="3352800" y="5181600"/>
            <a:ext cx="2209800" cy="304800"/>
          </a:xfrm>
          <a:prstGeom prst="rect">
            <a:avLst/>
          </a:prstGeom>
          <a:solidFill>
            <a:srgbClr val="FFF0C9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1400" baseline="0">
                <a:latin typeface="Arial" panose="020B0604020202020204" pitchFamily="34" charset="0"/>
                <a:cs typeface="Arial" panose="020B0604020202020204" pitchFamily="34" charset="0"/>
              </a:rPr>
              <a:t>виробництво енергії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en-US" sz="1400" baseline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66" name="Line 23"/>
          <p:cNvSpPr>
            <a:spLocks noChangeShapeType="1"/>
          </p:cNvSpPr>
          <p:nvPr/>
        </p:nvSpPr>
        <p:spPr bwMode="auto">
          <a:xfrm>
            <a:off x="-85725" y="2005013"/>
            <a:ext cx="1587" cy="1143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7" name="Rectangle 24"/>
          <p:cNvSpPr>
            <a:spLocks noChangeArrowheads="1"/>
          </p:cNvSpPr>
          <p:nvPr/>
        </p:nvSpPr>
        <p:spPr bwMode="auto">
          <a:xfrm>
            <a:off x="6248400" y="2514600"/>
            <a:ext cx="2209800" cy="685800"/>
          </a:xfrm>
          <a:prstGeom prst="rect">
            <a:avLst/>
          </a:prstGeom>
          <a:solidFill>
            <a:srgbClr val="E1F1E2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1400" baseline="0">
                <a:latin typeface="Arial" panose="020B0604020202020204" pitchFamily="34" charset="0"/>
                <a:cs typeface="Arial" panose="020B0604020202020204" pitchFamily="34" charset="0"/>
              </a:rPr>
              <a:t>транспортування матеріалів і продукції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en-US" sz="1400" baseline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68" name="Rectangle 25"/>
          <p:cNvSpPr>
            <a:spLocks noChangeArrowheads="1"/>
          </p:cNvSpPr>
          <p:nvPr/>
        </p:nvSpPr>
        <p:spPr bwMode="auto">
          <a:xfrm>
            <a:off x="6248400" y="3352800"/>
            <a:ext cx="2209800" cy="914400"/>
          </a:xfrm>
          <a:prstGeom prst="rect">
            <a:avLst/>
          </a:prstGeom>
          <a:solidFill>
            <a:srgbClr val="E1F1E2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1400" baseline="0">
                <a:latin typeface="Arial" panose="020B0604020202020204" pitchFamily="34" charset="0"/>
                <a:cs typeface="Arial" panose="020B0604020202020204" pitchFamily="34" charset="0"/>
              </a:rPr>
              <a:t>зберігання та комплектація матеріалів і продукції на складах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en-US" sz="1400" baseline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69" name="Rectangle 26"/>
          <p:cNvSpPr>
            <a:spLocks noChangeArrowheads="1"/>
          </p:cNvSpPr>
          <p:nvPr/>
        </p:nvSpPr>
        <p:spPr bwMode="auto">
          <a:xfrm>
            <a:off x="6248400" y="4876800"/>
            <a:ext cx="1981200" cy="457200"/>
          </a:xfrm>
          <a:prstGeom prst="rect">
            <a:avLst/>
          </a:prstGeom>
          <a:solidFill>
            <a:srgbClr val="E1F1E2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1400" baseline="0">
                <a:latin typeface="Arial" panose="020B0604020202020204" pitchFamily="34" charset="0"/>
                <a:cs typeface="Arial" panose="020B0604020202020204" pitchFamily="34" charset="0"/>
              </a:rPr>
              <a:t>контроль якості продукції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en-US" sz="1400" baseline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70" name="Rectangle 27"/>
          <p:cNvSpPr>
            <a:spLocks noChangeArrowheads="1"/>
          </p:cNvSpPr>
          <p:nvPr/>
        </p:nvSpPr>
        <p:spPr bwMode="auto">
          <a:xfrm>
            <a:off x="6248400" y="5486400"/>
            <a:ext cx="1981200" cy="457200"/>
          </a:xfrm>
          <a:prstGeom prst="rect">
            <a:avLst/>
          </a:prstGeom>
          <a:solidFill>
            <a:srgbClr val="E1F1E2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1400" baseline="0">
                <a:latin typeface="Arial" panose="020B0604020202020204" pitchFamily="34" charset="0"/>
                <a:cs typeface="Arial" panose="020B0604020202020204" pitchFamily="34" charset="0"/>
              </a:rPr>
              <a:t>процеси передачі інформації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en-US" sz="1400" baseline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71" name="Rectangle 28"/>
          <p:cNvSpPr>
            <a:spLocks noChangeArrowheads="1"/>
          </p:cNvSpPr>
          <p:nvPr/>
        </p:nvSpPr>
        <p:spPr bwMode="auto">
          <a:xfrm>
            <a:off x="6248400" y="4343400"/>
            <a:ext cx="2209800" cy="457200"/>
          </a:xfrm>
          <a:prstGeom prst="rect">
            <a:avLst/>
          </a:prstGeom>
          <a:solidFill>
            <a:srgbClr val="E1F1E2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1400" baseline="0">
                <a:latin typeface="Arial" panose="020B0604020202020204" pitchFamily="34" charset="0"/>
                <a:cs typeface="Times New Roman" panose="02020603050405020304" pitchFamily="18" charset="0"/>
              </a:rPr>
              <a:t>санітарно-технічне обслуговування</a:t>
            </a:r>
          </a:p>
        </p:txBody>
      </p:sp>
      <p:sp>
        <p:nvSpPr>
          <p:cNvPr id="53272" name="Line 29"/>
          <p:cNvSpPr>
            <a:spLocks noChangeShapeType="1"/>
          </p:cNvSpPr>
          <p:nvPr/>
        </p:nvSpPr>
        <p:spPr bwMode="auto">
          <a:xfrm>
            <a:off x="1295400" y="2819400"/>
            <a:ext cx="1588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3" name="Line 30"/>
          <p:cNvSpPr>
            <a:spLocks noChangeShapeType="1"/>
          </p:cNvSpPr>
          <p:nvPr/>
        </p:nvSpPr>
        <p:spPr bwMode="auto">
          <a:xfrm>
            <a:off x="1371600" y="1905000"/>
            <a:ext cx="57912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4" name="Line 31"/>
          <p:cNvSpPr>
            <a:spLocks noChangeShapeType="1"/>
          </p:cNvSpPr>
          <p:nvPr/>
        </p:nvSpPr>
        <p:spPr bwMode="auto">
          <a:xfrm>
            <a:off x="4419600" y="1752600"/>
            <a:ext cx="1588" cy="228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5" name="Line 32"/>
          <p:cNvSpPr>
            <a:spLocks noChangeShapeType="1"/>
          </p:cNvSpPr>
          <p:nvPr/>
        </p:nvSpPr>
        <p:spPr bwMode="auto">
          <a:xfrm>
            <a:off x="1371600" y="1905000"/>
            <a:ext cx="1588" cy="7143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6" name="Line 33"/>
          <p:cNvSpPr>
            <a:spLocks noChangeShapeType="1"/>
          </p:cNvSpPr>
          <p:nvPr/>
        </p:nvSpPr>
        <p:spPr bwMode="auto">
          <a:xfrm>
            <a:off x="7162800" y="1905000"/>
            <a:ext cx="1588" cy="7143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7" name="Rectangle 34"/>
          <p:cNvSpPr>
            <a:spLocks noChangeArrowheads="1"/>
          </p:cNvSpPr>
          <p:nvPr/>
        </p:nvSpPr>
        <p:spPr bwMode="auto">
          <a:xfrm>
            <a:off x="2438400" y="1371600"/>
            <a:ext cx="4419600" cy="381000"/>
          </a:xfrm>
          <a:prstGeom prst="rect">
            <a:avLst/>
          </a:prstGeom>
          <a:solidFill>
            <a:srgbClr val="F0A7B1"/>
          </a:solidFill>
          <a:ln w="9360" cap="sq">
            <a:solidFill>
              <a:srgbClr val="E66C7D"/>
            </a:solidFill>
            <a:miter lim="800000"/>
            <a:headEnd/>
            <a:tailEnd/>
          </a:ln>
          <a:effectLst>
            <a:outerShdw dist="12600" dir="5400000" algn="ctr" rotWithShape="0">
              <a:srgbClr val="000000">
                <a:alpha val="45029"/>
              </a:srgbClr>
            </a:outerShdw>
          </a:effectLst>
        </p:spPr>
        <p:txBody>
          <a:bodyPr lIns="90000" tIns="46800" rIns="90000" bIns="46800" anchor="ctr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ru-RU" altLang="en-US" sz="1800" b="1" baseline="0">
                <a:solidFill>
                  <a:srgbClr val="FFFFFF"/>
                </a:solidFill>
                <a:cs typeface="Arial" panose="020B0604020202020204" pitchFamily="34" charset="0"/>
              </a:rPr>
              <a:t>Виробничі процеси</a:t>
            </a:r>
          </a:p>
        </p:txBody>
      </p:sp>
      <p:sp>
        <p:nvSpPr>
          <p:cNvPr id="53278" name="Line 35"/>
          <p:cNvSpPr>
            <a:spLocks noChangeShapeType="1"/>
          </p:cNvSpPr>
          <p:nvPr/>
        </p:nvSpPr>
        <p:spPr bwMode="auto">
          <a:xfrm>
            <a:off x="685800" y="3200400"/>
            <a:ext cx="1524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79" name="Line 36"/>
          <p:cNvSpPr>
            <a:spLocks noChangeShapeType="1"/>
          </p:cNvSpPr>
          <p:nvPr/>
        </p:nvSpPr>
        <p:spPr bwMode="auto">
          <a:xfrm>
            <a:off x="685800" y="3657600"/>
            <a:ext cx="1524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0" name="Line 37"/>
          <p:cNvSpPr>
            <a:spLocks noChangeShapeType="1"/>
          </p:cNvSpPr>
          <p:nvPr/>
        </p:nvSpPr>
        <p:spPr bwMode="auto">
          <a:xfrm>
            <a:off x="685800" y="4114800"/>
            <a:ext cx="1524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1" name="Line 38"/>
          <p:cNvSpPr>
            <a:spLocks noChangeShapeType="1"/>
          </p:cNvSpPr>
          <p:nvPr/>
        </p:nvSpPr>
        <p:spPr bwMode="auto">
          <a:xfrm>
            <a:off x="685800" y="4800600"/>
            <a:ext cx="1524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2" name="Line 39"/>
          <p:cNvSpPr>
            <a:spLocks noChangeShapeType="1"/>
          </p:cNvSpPr>
          <p:nvPr/>
        </p:nvSpPr>
        <p:spPr bwMode="auto">
          <a:xfrm>
            <a:off x="3200400" y="2438400"/>
            <a:ext cx="1588" cy="2895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3" name="Line 40"/>
          <p:cNvSpPr>
            <a:spLocks noChangeShapeType="1"/>
          </p:cNvSpPr>
          <p:nvPr/>
        </p:nvSpPr>
        <p:spPr bwMode="auto">
          <a:xfrm>
            <a:off x="3200400" y="2895600"/>
            <a:ext cx="1524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4" name="Line 41"/>
          <p:cNvSpPr>
            <a:spLocks noChangeShapeType="1"/>
          </p:cNvSpPr>
          <p:nvPr/>
        </p:nvSpPr>
        <p:spPr bwMode="auto">
          <a:xfrm>
            <a:off x="3200400" y="3429000"/>
            <a:ext cx="1524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5" name="Line 42"/>
          <p:cNvSpPr>
            <a:spLocks noChangeShapeType="1"/>
          </p:cNvSpPr>
          <p:nvPr/>
        </p:nvSpPr>
        <p:spPr bwMode="auto">
          <a:xfrm>
            <a:off x="3200400" y="3810000"/>
            <a:ext cx="1524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6" name="Line 43"/>
          <p:cNvSpPr>
            <a:spLocks noChangeShapeType="1"/>
          </p:cNvSpPr>
          <p:nvPr/>
        </p:nvSpPr>
        <p:spPr bwMode="auto">
          <a:xfrm>
            <a:off x="3200400" y="4572000"/>
            <a:ext cx="1524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7" name="Line 44"/>
          <p:cNvSpPr>
            <a:spLocks noChangeShapeType="1"/>
          </p:cNvSpPr>
          <p:nvPr/>
        </p:nvSpPr>
        <p:spPr bwMode="auto">
          <a:xfrm>
            <a:off x="3200400" y="5334000"/>
            <a:ext cx="1524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8" name="Line 45"/>
          <p:cNvSpPr>
            <a:spLocks noChangeShapeType="1"/>
          </p:cNvSpPr>
          <p:nvPr/>
        </p:nvSpPr>
        <p:spPr bwMode="auto">
          <a:xfrm>
            <a:off x="6096000" y="2438400"/>
            <a:ext cx="1588" cy="32766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9" name="Line 46"/>
          <p:cNvSpPr>
            <a:spLocks noChangeShapeType="1"/>
          </p:cNvSpPr>
          <p:nvPr/>
        </p:nvSpPr>
        <p:spPr bwMode="auto">
          <a:xfrm>
            <a:off x="6096000" y="2895600"/>
            <a:ext cx="1524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90" name="Line 47"/>
          <p:cNvSpPr>
            <a:spLocks noChangeShapeType="1"/>
          </p:cNvSpPr>
          <p:nvPr/>
        </p:nvSpPr>
        <p:spPr bwMode="auto">
          <a:xfrm>
            <a:off x="6096000" y="3886200"/>
            <a:ext cx="1524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91" name="Line 48"/>
          <p:cNvSpPr>
            <a:spLocks noChangeShapeType="1"/>
          </p:cNvSpPr>
          <p:nvPr/>
        </p:nvSpPr>
        <p:spPr bwMode="auto">
          <a:xfrm>
            <a:off x="6096000" y="4572000"/>
            <a:ext cx="1524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92" name="Line 49"/>
          <p:cNvSpPr>
            <a:spLocks noChangeShapeType="1"/>
          </p:cNvSpPr>
          <p:nvPr/>
        </p:nvSpPr>
        <p:spPr bwMode="auto">
          <a:xfrm>
            <a:off x="6096000" y="5105400"/>
            <a:ext cx="1524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93" name="Line 50"/>
          <p:cNvSpPr>
            <a:spLocks noChangeShapeType="1"/>
          </p:cNvSpPr>
          <p:nvPr/>
        </p:nvSpPr>
        <p:spPr bwMode="auto">
          <a:xfrm>
            <a:off x="6096000" y="5715000"/>
            <a:ext cx="1524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ChangeArrowheads="1"/>
          </p:cNvSpPr>
          <p:nvPr/>
        </p:nvSpPr>
        <p:spPr bwMode="auto">
          <a:xfrm>
            <a:off x="381000" y="1235075"/>
            <a:ext cx="8382000" cy="424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just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en-US">
                <a:cs typeface="Times New Roman" panose="02020603050405020304" pitchFamily="18" charset="0"/>
              </a:rPr>
              <a:t>стадії: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en-US">
                <a:cs typeface="Times New Roman" panose="02020603050405020304" pitchFamily="18" charset="0"/>
              </a:rPr>
              <a:t>- </a:t>
            </a:r>
            <a:r>
              <a:rPr lang="ru-RU" altLang="en-US" b="1">
                <a:cs typeface="Times New Roman" panose="02020603050405020304" pitchFamily="18" charset="0"/>
              </a:rPr>
              <a:t>заготівельна</a:t>
            </a:r>
            <a:r>
              <a:rPr lang="ru-RU" altLang="en-US"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en-US">
                <a:cs typeface="Times New Roman" panose="02020603050405020304" pitchFamily="18" charset="0"/>
              </a:rPr>
              <a:t>- </a:t>
            </a:r>
            <a:r>
              <a:rPr lang="ru-RU" altLang="en-US" b="1">
                <a:cs typeface="Times New Roman" panose="02020603050405020304" pitchFamily="18" charset="0"/>
              </a:rPr>
              <a:t>обробна</a:t>
            </a:r>
            <a:r>
              <a:rPr lang="ru-RU" altLang="en-US"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en-US">
                <a:cs typeface="Times New Roman" panose="02020603050405020304" pitchFamily="18" charset="0"/>
              </a:rPr>
              <a:t>- </a:t>
            </a:r>
            <a:r>
              <a:rPr lang="ru-RU" altLang="en-US" b="1">
                <a:cs typeface="Times New Roman" panose="02020603050405020304" pitchFamily="18" charset="0"/>
              </a:rPr>
              <a:t>агрегатно-складальна</a:t>
            </a:r>
            <a:r>
              <a:rPr lang="ru-RU" altLang="en-US"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en-US">
                <a:cs typeface="Times New Roman" panose="02020603050405020304" pitchFamily="18" charset="0"/>
              </a:rPr>
              <a:t>- </a:t>
            </a:r>
            <a:r>
              <a:rPr lang="ru-RU" altLang="en-US" b="1">
                <a:cs typeface="Times New Roman" panose="02020603050405020304" pitchFamily="18" charset="0"/>
              </a:rPr>
              <a:t>попередньої і остаточної збірки</a:t>
            </a:r>
            <a:r>
              <a:rPr lang="ru-RU" altLang="en-US"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en-US">
                <a:cs typeface="Times New Roman" panose="02020603050405020304" pitchFamily="18" charset="0"/>
              </a:rPr>
              <a:t>- </a:t>
            </a:r>
            <a:r>
              <a:rPr lang="ru-RU" altLang="en-US" b="1">
                <a:cs typeface="Times New Roman" panose="02020603050405020304" pitchFamily="18" charset="0"/>
              </a:rPr>
              <a:t>випробувальна</a:t>
            </a:r>
            <a:r>
              <a:rPr lang="ru-RU" altLang="en-US"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en-US">
                <a:cs typeface="Times New Roman" panose="02020603050405020304" pitchFamily="18" charset="0"/>
              </a:rPr>
              <a:t>- </a:t>
            </a:r>
            <a:r>
              <a:rPr lang="ru-RU" altLang="en-US" b="1">
                <a:cs typeface="Times New Roman" panose="02020603050405020304" pitchFamily="18" charset="0"/>
              </a:rPr>
              <a:t>експедиції</a:t>
            </a:r>
            <a:r>
              <a:rPr lang="ru-RU" altLang="en-US"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en-US">
                <a:cs typeface="Times New Roman" panose="02020603050405020304" pitchFamily="18" charset="0"/>
              </a:rPr>
              <a:t>	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ru-RU" altLang="en-US" sz="2400">
                <a:cs typeface="Times New Roman" panose="02020603050405020304" pitchFamily="18" charset="0"/>
              </a:rPr>
              <a:t>	</a:t>
            </a:r>
            <a:r>
              <a:rPr lang="ru-RU" altLang="en-US" sz="3000" b="1">
                <a:cs typeface="Times New Roman" panose="02020603050405020304" pitchFamily="18" charset="0"/>
              </a:rPr>
              <a:t>Завданням</a:t>
            </a:r>
            <a:r>
              <a:rPr lang="ru-RU" altLang="en-US" sz="3000">
                <a:cs typeface="Times New Roman" panose="02020603050405020304" pitchFamily="18" charset="0"/>
              </a:rPr>
              <a:t> основного виробництва є організація випуску продукції високої якості, у встановлені терміни, за прогресивними нормами витрат праці, матеріалів і коштів.</a:t>
            </a:r>
          </a:p>
        </p:txBody>
      </p:sp>
      <p:sp>
        <p:nvSpPr>
          <p:cNvPr id="55299" name="Rectangle 2"/>
          <p:cNvSpPr>
            <a:spLocks noChangeArrowheads="1"/>
          </p:cNvSpPr>
          <p:nvPr/>
        </p:nvSpPr>
        <p:spPr bwMode="auto">
          <a:xfrm>
            <a:off x="609600" y="533400"/>
            <a:ext cx="3024188" cy="78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4000" b="1">
                <a:solidFill>
                  <a:srgbClr val="C64847"/>
                </a:solidFill>
                <a:cs typeface="Times New Roman" panose="02020603050405020304" pitchFamily="18" charset="0"/>
              </a:rPr>
              <a:t>Основне виробництво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ChangeArrowheads="1"/>
          </p:cNvSpPr>
          <p:nvPr/>
        </p:nvSpPr>
        <p:spPr bwMode="auto">
          <a:xfrm>
            <a:off x="609600" y="533400"/>
            <a:ext cx="39370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4000" b="1">
                <a:solidFill>
                  <a:srgbClr val="C64847"/>
                </a:solidFill>
                <a:cs typeface="Times New Roman" panose="02020603050405020304" pitchFamily="18" charset="0"/>
              </a:rPr>
              <a:t>Допоміжне виробництво</a:t>
            </a:r>
          </a:p>
        </p:txBody>
      </p:sp>
      <p:sp>
        <p:nvSpPr>
          <p:cNvPr id="57347" name="Rectangle 2"/>
          <p:cNvSpPr>
            <a:spLocks noChangeArrowheads="1"/>
          </p:cNvSpPr>
          <p:nvPr/>
        </p:nvSpPr>
        <p:spPr bwMode="auto">
          <a:xfrm>
            <a:off x="381000" y="1795463"/>
            <a:ext cx="838200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indent="441325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just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uk-UA" altLang="en-US" sz="3200"/>
              <a:t>До </a:t>
            </a:r>
            <a:r>
              <a:rPr lang="uk-UA" altLang="en-US" sz="3200" i="1"/>
              <a:t>допоміжних</a:t>
            </a:r>
            <a:r>
              <a:rPr lang="uk-UA" altLang="en-US" sz="3200"/>
              <a:t> відносяться процеси вироблення всіх видів енергій, необхідної для виробництва, виготовлення, ремонт і відновлення устаткування, технологічної оснастки, транспортних засобів, промислових споруд.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uk-UA" altLang="en-US" sz="3200">
                <a:cs typeface="Times New Roman" panose="02020603050405020304" pitchFamily="18" charset="0"/>
              </a:rPr>
              <a:t>	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uk-UA" altLang="en-US" sz="3200">
                <a:cs typeface="Times New Roman" panose="02020603050405020304" pitchFamily="18" charset="0"/>
              </a:rPr>
              <a:t>	</a:t>
            </a:r>
            <a:r>
              <a:rPr lang="uk-UA" altLang="en-US" sz="3200" b="1">
                <a:cs typeface="Times New Roman" panose="02020603050405020304" pitchFamily="18" charset="0"/>
              </a:rPr>
              <a:t>Завданням</a:t>
            </a:r>
            <a:r>
              <a:rPr lang="uk-UA" altLang="en-US" sz="3200">
                <a:cs typeface="Times New Roman" panose="02020603050405020304" pitchFamily="18" charset="0"/>
              </a:rPr>
              <a:t> </a:t>
            </a:r>
            <a:r>
              <a:rPr lang="uk-UA" altLang="en-US" sz="3200"/>
              <a:t>допоміжного виробництва є підвищення технічного рівня основного виробництва, його високоякісна і економічна технологічна підготовка до випуску нових видів продукції.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ChangeArrowheads="1"/>
          </p:cNvSpPr>
          <p:nvPr/>
        </p:nvSpPr>
        <p:spPr bwMode="auto">
          <a:xfrm>
            <a:off x="179388" y="1341438"/>
            <a:ext cx="8382000" cy="3900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indent="395288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just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uk-UA" altLang="en-US" sz="3200"/>
              <a:t>До обслуговуючих відносяться процеси отримання, зберігання, видачі та транспортування на склади і зі складів до робочих місць технологічної оснастки, основних і допоміжних матеріалів, необхідних для виконання основних і допоміжних процесів.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uk-UA" altLang="en-US" sz="3200"/>
              <a:t>Сукупність обслуговуючих процесів утворює різні </a:t>
            </a:r>
            <a:r>
              <a:rPr lang="uk-UA" altLang="en-US" sz="3200" i="1"/>
              <a:t>обслуговуючі господарства</a:t>
            </a:r>
            <a:r>
              <a:rPr lang="uk-UA" altLang="en-US" sz="3200"/>
              <a:t>: складське, транспортне і т.д.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endParaRPr lang="uk-UA" altLang="en-US" sz="3200"/>
          </a:p>
          <a:p>
            <a:pPr algn="just">
              <a:lnSpc>
                <a:spcPct val="130000"/>
              </a:lnSpc>
              <a:spcBef>
                <a:spcPct val="0"/>
              </a:spcBef>
              <a:buClrTx/>
              <a:buFontTx/>
              <a:buNone/>
            </a:pPr>
            <a:r>
              <a:rPr lang="uk-UA" altLang="en-US" sz="3200"/>
              <a:t>Головна </a:t>
            </a:r>
            <a:r>
              <a:rPr lang="uk-UA" altLang="en-US" sz="3200" b="1"/>
              <a:t>задача</a:t>
            </a:r>
            <a:r>
              <a:rPr lang="uk-UA" altLang="en-US" sz="3200"/>
              <a:t> обслуговуючого виробництва - забезпечити безперебійну роботу основного і допоміжного виробництв.</a:t>
            </a:r>
          </a:p>
        </p:txBody>
      </p:sp>
      <p:sp>
        <p:nvSpPr>
          <p:cNvPr id="59395" name="Rectangle 2"/>
          <p:cNvSpPr>
            <a:spLocks noChangeArrowheads="1"/>
          </p:cNvSpPr>
          <p:nvPr/>
        </p:nvSpPr>
        <p:spPr bwMode="auto">
          <a:xfrm>
            <a:off x="609600" y="533400"/>
            <a:ext cx="4386263" cy="70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en-US" sz="4000" b="1">
                <a:solidFill>
                  <a:srgbClr val="C64847"/>
                </a:solidFill>
                <a:cs typeface="Times New Roman" panose="02020603050405020304" pitchFamily="18" charset="0"/>
              </a:rPr>
              <a:t>Обслуговуюче</a:t>
            </a:r>
            <a:r>
              <a:rPr lang="ru-RU" altLang="en-US" sz="4000" b="1" baseline="0">
                <a:solidFill>
                  <a:srgbClr val="C64847"/>
                </a:solidFill>
                <a:cs typeface="Times New Roman" panose="02020603050405020304" pitchFamily="18" charset="0"/>
              </a:rPr>
              <a:t> </a:t>
            </a:r>
            <a:r>
              <a:rPr lang="ru-RU" altLang="en-US" sz="4000" b="1">
                <a:solidFill>
                  <a:srgbClr val="C64847"/>
                </a:solidFill>
                <a:cs typeface="Times New Roman" panose="02020603050405020304" pitchFamily="18" charset="0"/>
              </a:rPr>
              <a:t>виробництво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/>
          <p:cNvSpPr txBox="1">
            <a:spLocks noChangeArrowheads="1"/>
          </p:cNvSpPr>
          <p:nvPr/>
        </p:nvSpPr>
        <p:spPr bwMode="auto">
          <a:xfrm>
            <a:off x="762000" y="685800"/>
            <a:ext cx="7010400" cy="11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en-US" sz="3200" b="1" baseline="0">
                <a:solidFill>
                  <a:srgbClr val="10688B"/>
                </a:solidFill>
              </a:rPr>
              <a:t>Принципи організації виробничих процесів</a:t>
            </a:r>
            <a:r>
              <a:rPr lang="uk-UA" altLang="en-US" sz="3800" baseline="0">
                <a:solidFill>
                  <a:srgbClr val="10688B"/>
                </a:solidFill>
              </a:rPr>
              <a:t> </a:t>
            </a:r>
          </a:p>
        </p:txBody>
      </p:sp>
      <p:sp>
        <p:nvSpPr>
          <p:cNvPr id="61443" name="Text Box 2"/>
          <p:cNvSpPr txBox="1">
            <a:spLocks noChangeArrowheads="1"/>
          </p:cNvSpPr>
          <p:nvPr/>
        </p:nvSpPr>
        <p:spPr bwMode="auto">
          <a:xfrm>
            <a:off x="914400" y="2590800"/>
            <a:ext cx="70104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50850" indent="-342900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lnSpc>
                <a:spcPct val="105000"/>
              </a:lnSpc>
              <a:buClr>
                <a:srgbClr val="E66C7D"/>
              </a:buClr>
              <a:buFont typeface="Wingdings" panose="05000000000000000000" pitchFamily="2" charset="2"/>
              <a:buChar char="ü"/>
            </a:pPr>
            <a:r>
              <a:rPr lang="uk-UA" altLang="en-US" sz="2400" baseline="0"/>
              <a:t>раціональне розчленовування процесу на операції (етапи);</a:t>
            </a:r>
          </a:p>
          <a:p>
            <a:pPr eaLnBrk="1" hangingPunct="1">
              <a:lnSpc>
                <a:spcPct val="105000"/>
              </a:lnSpc>
              <a:buClr>
                <a:srgbClr val="E66C7D"/>
              </a:buClr>
              <a:buFont typeface="Wingdings" panose="05000000000000000000" pitchFamily="2" charset="2"/>
              <a:buChar char="ü"/>
            </a:pPr>
            <a:r>
              <a:rPr lang="uk-UA" altLang="en-US" sz="2400" baseline="0"/>
              <a:t>раціональне розміщення операцій (етапів) у часі;</a:t>
            </a:r>
          </a:p>
          <a:p>
            <a:pPr eaLnBrk="1" hangingPunct="1">
              <a:lnSpc>
                <a:spcPct val="105000"/>
              </a:lnSpc>
              <a:buClr>
                <a:srgbClr val="E66C7D"/>
              </a:buClr>
              <a:buFont typeface="Wingdings" panose="05000000000000000000" pitchFamily="2" charset="2"/>
              <a:buChar char="ü"/>
            </a:pPr>
            <a:r>
              <a:rPr lang="uk-UA" altLang="en-US" sz="2400" baseline="0"/>
              <a:t>раціональне розміщення операцій (етапів) в просторі.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/>
          <p:cNvSpPr txBox="1">
            <a:spLocks noChangeArrowheads="1"/>
          </p:cNvSpPr>
          <p:nvPr/>
        </p:nvSpPr>
        <p:spPr bwMode="auto">
          <a:xfrm>
            <a:off x="827088" y="609600"/>
            <a:ext cx="7848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u="sng" baseline="0">
                <a:solidFill>
                  <a:srgbClr val="6BB76D"/>
                </a:solidFill>
              </a:rPr>
              <a:t>Виробнича партія</a:t>
            </a:r>
            <a:r>
              <a:rPr lang="ru-RU" altLang="en-US" baseline="0">
                <a:solidFill>
                  <a:srgbClr val="6BB76D"/>
                </a:solidFill>
              </a:rPr>
              <a:t> -</a:t>
            </a:r>
          </a:p>
        </p:txBody>
      </p:sp>
      <p:sp>
        <p:nvSpPr>
          <p:cNvPr id="63491" name="Text Box 2"/>
          <p:cNvSpPr txBox="1">
            <a:spLocks noChangeArrowheads="1"/>
          </p:cNvSpPr>
          <p:nvPr/>
        </p:nvSpPr>
        <p:spPr bwMode="auto">
          <a:xfrm>
            <a:off x="381000" y="1371600"/>
            <a:ext cx="83820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7688" algn="l"/>
                <a:tab pos="1462088" algn="l"/>
                <a:tab pos="2376488" algn="l"/>
                <a:tab pos="3290888" algn="l"/>
                <a:tab pos="4205288" algn="l"/>
                <a:tab pos="5119688" algn="l"/>
                <a:tab pos="6034088" algn="l"/>
                <a:tab pos="6948488" algn="l"/>
                <a:tab pos="7862888" algn="l"/>
                <a:tab pos="8777288" algn="l"/>
                <a:tab pos="969168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7688" algn="l"/>
                <a:tab pos="1462088" algn="l"/>
                <a:tab pos="2376488" algn="l"/>
                <a:tab pos="3290888" algn="l"/>
                <a:tab pos="4205288" algn="l"/>
                <a:tab pos="5119688" algn="l"/>
                <a:tab pos="6034088" algn="l"/>
                <a:tab pos="6948488" algn="l"/>
                <a:tab pos="7862888" algn="l"/>
                <a:tab pos="8777288" algn="l"/>
                <a:tab pos="9691688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7688" algn="l"/>
                <a:tab pos="1462088" algn="l"/>
                <a:tab pos="2376488" algn="l"/>
                <a:tab pos="3290888" algn="l"/>
                <a:tab pos="4205288" algn="l"/>
                <a:tab pos="5119688" algn="l"/>
                <a:tab pos="6034088" algn="l"/>
                <a:tab pos="6948488" algn="l"/>
                <a:tab pos="7862888" algn="l"/>
                <a:tab pos="8777288" algn="l"/>
                <a:tab pos="9691688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7688" algn="l"/>
                <a:tab pos="1462088" algn="l"/>
                <a:tab pos="2376488" algn="l"/>
                <a:tab pos="3290888" algn="l"/>
                <a:tab pos="4205288" algn="l"/>
                <a:tab pos="5119688" algn="l"/>
                <a:tab pos="6034088" algn="l"/>
                <a:tab pos="6948488" algn="l"/>
                <a:tab pos="7862888" algn="l"/>
                <a:tab pos="8777288" algn="l"/>
                <a:tab pos="9691688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7688" algn="l"/>
                <a:tab pos="1462088" algn="l"/>
                <a:tab pos="2376488" algn="l"/>
                <a:tab pos="3290888" algn="l"/>
                <a:tab pos="4205288" algn="l"/>
                <a:tab pos="5119688" algn="l"/>
                <a:tab pos="6034088" algn="l"/>
                <a:tab pos="6948488" algn="l"/>
                <a:tab pos="7862888" algn="l"/>
                <a:tab pos="8777288" algn="l"/>
                <a:tab pos="9691688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7688" algn="l"/>
                <a:tab pos="1462088" algn="l"/>
                <a:tab pos="2376488" algn="l"/>
                <a:tab pos="3290888" algn="l"/>
                <a:tab pos="4205288" algn="l"/>
                <a:tab pos="5119688" algn="l"/>
                <a:tab pos="6034088" algn="l"/>
                <a:tab pos="6948488" algn="l"/>
                <a:tab pos="7862888" algn="l"/>
                <a:tab pos="8777288" algn="l"/>
                <a:tab pos="9691688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7688" algn="l"/>
                <a:tab pos="1462088" algn="l"/>
                <a:tab pos="2376488" algn="l"/>
                <a:tab pos="3290888" algn="l"/>
                <a:tab pos="4205288" algn="l"/>
                <a:tab pos="5119688" algn="l"/>
                <a:tab pos="6034088" algn="l"/>
                <a:tab pos="6948488" algn="l"/>
                <a:tab pos="7862888" algn="l"/>
                <a:tab pos="8777288" algn="l"/>
                <a:tab pos="9691688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7688" algn="l"/>
                <a:tab pos="1462088" algn="l"/>
                <a:tab pos="2376488" algn="l"/>
                <a:tab pos="3290888" algn="l"/>
                <a:tab pos="4205288" algn="l"/>
                <a:tab pos="5119688" algn="l"/>
                <a:tab pos="6034088" algn="l"/>
                <a:tab pos="6948488" algn="l"/>
                <a:tab pos="7862888" algn="l"/>
                <a:tab pos="8777288" algn="l"/>
                <a:tab pos="9691688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47688" algn="l"/>
                <a:tab pos="1462088" algn="l"/>
                <a:tab pos="2376488" algn="l"/>
                <a:tab pos="3290888" algn="l"/>
                <a:tab pos="4205288" algn="l"/>
                <a:tab pos="5119688" algn="l"/>
                <a:tab pos="6034088" algn="l"/>
                <a:tab pos="6948488" algn="l"/>
                <a:tab pos="7862888" algn="l"/>
                <a:tab pos="8777288" algn="l"/>
                <a:tab pos="9691688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ru-RU" altLang="en-US" sz="2400" baseline="0"/>
              <a:t>кількість деталей, які безперервно обробляються на кожній операції виробничого циклу з одноразовою витратою підготовчо-заключного часу.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609600" y="838200"/>
            <a:ext cx="80772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65125" indent="20638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6512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6512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6512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6512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6512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6512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6512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6512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6512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ru-RU" altLang="en-US" baseline="0"/>
              <a:t>	У цьому розділі </a:t>
            </a:r>
            <a:r>
              <a:rPr lang="ru-RU" altLang="en-US" b="1" baseline="0"/>
              <a:t>БП</a:t>
            </a:r>
            <a:r>
              <a:rPr lang="ru-RU" altLang="en-US" baseline="0"/>
              <a:t> наводяться загальні відомості про підприємство, розрахунок виробничих витрат на планований обсяг збуту, прямі (змінні) і загальні (постійні) витрати на виробництво продукції, калькуляція собівартості продукції, кошторис поточних витрат на виробництво.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/>
          <p:cNvSpPr txBox="1">
            <a:spLocks noChangeArrowheads="1"/>
          </p:cNvSpPr>
          <p:nvPr/>
        </p:nvSpPr>
        <p:spPr bwMode="auto">
          <a:xfrm>
            <a:off x="228600" y="457200"/>
            <a:ext cx="8915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en-US" sz="3200" b="1" baseline="0">
                <a:solidFill>
                  <a:srgbClr val="E66C7D"/>
                </a:solidFill>
                <a:latin typeface="Arial" panose="020B0604020202020204" pitchFamily="34" charset="0"/>
              </a:rPr>
              <a:t>3</a:t>
            </a:r>
            <a:r>
              <a:rPr lang="uk-UA" altLang="en-US" sz="3200" b="1" baseline="0">
                <a:solidFill>
                  <a:srgbClr val="E66C7D"/>
                </a:solidFill>
              </a:rPr>
              <a:t>.4. Виробнича структура підприємства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65125" indent="-2540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just" eaLnBrk="1" hangingPunct="1">
              <a:spcBef>
                <a:spcPts val="300"/>
              </a:spcBef>
              <a:buSzPct val="100000"/>
              <a:defRPr/>
            </a:pPr>
            <a:r>
              <a:rPr lang="uk-UA" altLang="en-US" sz="2800" b="1" baseline="0" dirty="0" smtClean="0">
                <a:latin typeface="Calibri" panose="020F0502020204030204" pitchFamily="34" charset="0"/>
              </a:rPr>
              <a:t>Робоче місце</a:t>
            </a:r>
            <a:r>
              <a:rPr lang="uk-UA" altLang="en-US" sz="2800" baseline="0" dirty="0" smtClean="0">
                <a:latin typeface="Calibri" panose="020F0502020204030204" pitchFamily="34" charset="0"/>
              </a:rPr>
              <a:t> </a:t>
            </a:r>
            <a:r>
              <a:rPr lang="uk-UA" altLang="en-US" sz="2400" baseline="0" dirty="0" smtClean="0">
                <a:latin typeface="Calibri" panose="020F0502020204030204" pitchFamily="34" charset="0"/>
              </a:rPr>
              <a:t>являє собою частину виробничої площі, оснащеної обладнанням і інструментом. </a:t>
            </a:r>
          </a:p>
          <a:p>
            <a:pPr algn="just" eaLnBrk="1" hangingPunct="1">
              <a:spcBef>
                <a:spcPts val="300"/>
              </a:spcBef>
              <a:buSzPct val="100000"/>
              <a:defRPr/>
            </a:pPr>
            <a:endParaRPr lang="uk-UA" altLang="en-US" sz="2400" baseline="0" dirty="0" smtClean="0">
              <a:latin typeface="Calibri" panose="020F0502020204030204" pitchFamily="34" charset="0"/>
            </a:endParaRPr>
          </a:p>
          <a:p>
            <a:pPr algn="just" eaLnBrk="1" hangingPunct="1">
              <a:spcBef>
                <a:spcPts val="300"/>
              </a:spcBef>
              <a:buSzPct val="100000"/>
              <a:defRPr/>
            </a:pPr>
            <a:r>
              <a:rPr lang="uk-UA" altLang="en-US" sz="2400" baseline="0" dirty="0" smtClean="0">
                <a:latin typeface="Calibri" panose="020F0502020204030204" pitchFamily="34" charset="0"/>
              </a:rPr>
              <a:t>Може бути:</a:t>
            </a:r>
          </a:p>
          <a:p>
            <a:pPr marL="450850" indent="-342900" algn="just" eaLnBrk="1" hangingPunct="1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altLang="en-US" sz="2400" baseline="0" dirty="0" smtClean="0">
                <a:latin typeface="Calibri" panose="020F0502020204030204" pitchFamily="34" charset="0"/>
              </a:rPr>
              <a:t>простим</a:t>
            </a:r>
          </a:p>
          <a:p>
            <a:pPr marL="450850" indent="-342900" algn="just" eaLnBrk="1" hangingPunct="1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altLang="en-US" sz="2400" baseline="0" dirty="0" err="1" smtClean="0">
                <a:latin typeface="Calibri" panose="020F0502020204030204" pitchFamily="34" charset="0"/>
              </a:rPr>
              <a:t>багатостаночним</a:t>
            </a:r>
            <a:r>
              <a:rPr lang="uk-UA" altLang="en-US" sz="2400" baseline="0" dirty="0" smtClean="0">
                <a:latin typeface="Calibri" panose="020F0502020204030204" pitchFamily="34" charset="0"/>
              </a:rPr>
              <a:t> </a:t>
            </a:r>
          </a:p>
          <a:p>
            <a:pPr marL="450850" indent="-342900" algn="just" eaLnBrk="1" hangingPunct="1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altLang="en-US" sz="2400" baseline="0" dirty="0" smtClean="0">
                <a:latin typeface="Calibri" panose="020F0502020204030204" pitchFamily="34" charset="0"/>
              </a:rPr>
              <a:t>колективним.</a:t>
            </a:r>
          </a:p>
          <a:p>
            <a:pPr algn="just" eaLnBrk="1" hangingPunct="1">
              <a:spcBef>
                <a:spcPts val="300"/>
              </a:spcBef>
              <a:buSzPct val="100000"/>
              <a:defRPr/>
            </a:pPr>
            <a:endParaRPr lang="uk-UA" altLang="en-US" sz="2400" baseline="0" dirty="0" smtClean="0">
              <a:latin typeface="Calibri" panose="020F0502020204030204" pitchFamily="34" charset="0"/>
            </a:endParaRPr>
          </a:p>
        </p:txBody>
      </p:sp>
      <p:sp>
        <p:nvSpPr>
          <p:cNvPr id="65540" name="Rectangle 3"/>
          <p:cNvSpPr>
            <a:spLocks noChangeArrowheads="1"/>
          </p:cNvSpPr>
          <p:nvPr/>
        </p:nvSpPr>
        <p:spPr bwMode="auto">
          <a:xfrm>
            <a:off x="533400" y="1295400"/>
            <a:ext cx="6477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342900" indent="-342900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marL="0" lvl="2" indent="0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en-US" sz="3200" b="1">
                <a:solidFill>
                  <a:srgbClr val="479249"/>
                </a:solidFill>
              </a:rPr>
              <a:t>1.</a:t>
            </a:r>
            <a:r>
              <a:rPr lang="uk-UA" altLang="en-US" sz="3200" b="1" baseline="0">
                <a:solidFill>
                  <a:srgbClr val="479249"/>
                </a:solidFill>
              </a:rPr>
              <a:t> </a:t>
            </a:r>
            <a:r>
              <a:rPr lang="uk-UA" altLang="en-US" sz="3200" b="1">
                <a:solidFill>
                  <a:srgbClr val="479249"/>
                </a:solidFill>
              </a:rPr>
              <a:t>Елементи виробничої структури</a:t>
            </a:r>
          </a:p>
          <a:p>
            <a:pPr marL="0" lvl="2" indent="0">
              <a:spcBef>
                <a:spcPct val="0"/>
              </a:spcBef>
              <a:buClr>
                <a:srgbClr val="479249"/>
              </a:buClr>
              <a:buFont typeface="Calibri" panose="020F0502020204030204" pitchFamily="34" charset="0"/>
              <a:buNone/>
            </a:pPr>
            <a:endParaRPr lang="uk-UA" altLang="en-US" sz="3200" b="1">
              <a:solidFill>
                <a:srgbClr val="4792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>
            <a:spLocks noChangeArrowheads="1"/>
          </p:cNvSpPr>
          <p:nvPr/>
        </p:nvSpPr>
        <p:spPr bwMode="auto">
          <a:xfrm>
            <a:off x="76200" y="381000"/>
            <a:ext cx="5257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342900" indent="-342900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marL="0" lvl="2" indent="0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en-US" sz="3200" b="1">
                <a:solidFill>
                  <a:srgbClr val="479249"/>
                </a:solidFill>
              </a:rPr>
              <a:t>1.</a:t>
            </a:r>
            <a:r>
              <a:rPr lang="uk-UA" altLang="en-US" sz="3200" b="1" baseline="0">
                <a:solidFill>
                  <a:srgbClr val="479249"/>
                </a:solidFill>
              </a:rPr>
              <a:t> </a:t>
            </a:r>
            <a:r>
              <a:rPr lang="uk-UA" altLang="en-US" sz="3200" b="1">
                <a:solidFill>
                  <a:srgbClr val="479249"/>
                </a:solidFill>
              </a:rPr>
              <a:t>Елементи виробничої структури</a:t>
            </a:r>
          </a:p>
          <a:p>
            <a:pPr marL="0" lvl="2" indent="0">
              <a:spcBef>
                <a:spcPct val="0"/>
              </a:spcBef>
              <a:buClr>
                <a:srgbClr val="479249"/>
              </a:buClr>
              <a:buFont typeface="Calibri" panose="020F0502020204030204" pitchFamily="34" charset="0"/>
              <a:buNone/>
            </a:pPr>
            <a:endParaRPr lang="uk-UA" altLang="en-US" sz="3200" b="1">
              <a:solidFill>
                <a:srgbClr val="479249"/>
              </a:solidFill>
            </a:endParaRPr>
          </a:p>
        </p:txBody>
      </p:sp>
      <p:sp>
        <p:nvSpPr>
          <p:cNvPr id="67587" name="Rectangle 2"/>
          <p:cNvSpPr>
            <a:spLocks noChangeArrowheads="1"/>
          </p:cNvSpPr>
          <p:nvPr/>
        </p:nvSpPr>
        <p:spPr bwMode="auto">
          <a:xfrm>
            <a:off x="395288" y="1412875"/>
            <a:ext cx="8077200" cy="387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en-US" b="1" baseline="0">
                <a:cs typeface="Times New Roman" panose="02020603050405020304" pitchFamily="18" charset="0"/>
              </a:rPr>
              <a:t>Виробнича ділянка </a:t>
            </a:r>
            <a:r>
              <a:rPr lang="uk-UA" altLang="en-US" sz="2400" baseline="0">
                <a:cs typeface="Times New Roman" panose="02020603050405020304" pitchFamily="18" charset="0"/>
              </a:rPr>
              <a:t>- сукупність робочих місць, де виконуються технологічно однорідні операції або різні операції з виготовлення однорідної продукції.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endParaRPr lang="uk-UA" altLang="en-US" sz="2400" baseline="0"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en-US" sz="2400" baseline="0">
                <a:cs typeface="Times New Roman" panose="02020603050405020304" pitchFamily="18" charset="0"/>
              </a:rPr>
              <a:t>На великих і середніх підприємствах ділянки об'єднуються в цехи. 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en-US" b="1" baseline="0">
                <a:cs typeface="Times New Roman" panose="02020603050405020304" pitchFamily="18" charset="0"/>
              </a:rPr>
              <a:t>Цех</a:t>
            </a:r>
            <a:r>
              <a:rPr lang="uk-UA" altLang="en-US" sz="2400" baseline="0">
                <a:cs typeface="Times New Roman" panose="02020603050405020304" pitchFamily="18" charset="0"/>
              </a:rPr>
              <a:t> - це виробничий і адміністративно відокремлений підрозділ підприємства, де виконується певний комплекс робіт відповідно до внутрішньозаводської спеціалізації.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endParaRPr lang="uk-UA" altLang="en-US" sz="2400" baseline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"/>
          <p:cNvSpPr>
            <a:spLocks noChangeArrowheads="1"/>
          </p:cNvSpPr>
          <p:nvPr/>
        </p:nvSpPr>
        <p:spPr bwMode="auto">
          <a:xfrm>
            <a:off x="76200" y="381000"/>
            <a:ext cx="5257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342900" indent="-342900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marL="0" lvl="2" indent="0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3200" b="1">
                <a:solidFill>
                  <a:srgbClr val="479249"/>
                </a:solidFill>
              </a:rPr>
              <a:t>1.</a:t>
            </a:r>
            <a:r>
              <a:rPr lang="ru-RU" altLang="en-US" sz="3200" b="1" baseline="0">
                <a:solidFill>
                  <a:srgbClr val="479249"/>
                </a:solidFill>
              </a:rPr>
              <a:t> </a:t>
            </a:r>
            <a:r>
              <a:rPr lang="ru-RU" altLang="en-US" sz="3200" b="1">
                <a:solidFill>
                  <a:srgbClr val="479249"/>
                </a:solidFill>
              </a:rPr>
              <a:t>Елементи виробничої структури</a:t>
            </a:r>
          </a:p>
          <a:p>
            <a:pPr marL="0" lvl="2" indent="0">
              <a:spcBef>
                <a:spcPct val="0"/>
              </a:spcBef>
              <a:buClr>
                <a:srgbClr val="479249"/>
              </a:buClr>
              <a:buFont typeface="Calibri" panose="020F0502020204030204" pitchFamily="34" charset="0"/>
              <a:buNone/>
            </a:pPr>
            <a:endParaRPr lang="ru-RU" altLang="en-US" sz="3200" b="1">
              <a:solidFill>
                <a:srgbClr val="479249"/>
              </a:solidFill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81000" y="1468438"/>
            <a:ext cx="8077200" cy="44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indent="53975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just">
              <a:buSzPct val="100000"/>
              <a:defRPr/>
            </a:pPr>
            <a:endParaRPr lang="uk-UA" altLang="en-US" sz="2400" baseline="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SzPct val="100000"/>
              <a:defRPr/>
            </a:pPr>
            <a:r>
              <a:rPr lang="uk-UA" altLang="en-US" sz="24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На великих підприємствах іноді однорідні цехи об'єднують в </a:t>
            </a:r>
            <a:r>
              <a:rPr lang="uk-UA" altLang="en-US" sz="2800" b="1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корпуси</a:t>
            </a:r>
            <a:r>
              <a:rPr lang="uk-UA" altLang="en-US" sz="24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1200"/>
              </a:spcBef>
              <a:buSzPct val="100000"/>
              <a:defRPr/>
            </a:pPr>
            <a:r>
              <a:rPr lang="uk-UA" altLang="en-US" sz="24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розрізняють </a:t>
            </a:r>
            <a:r>
              <a:rPr lang="uk-UA" altLang="en-US" sz="2400" u="sng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виробничі структури </a:t>
            </a:r>
            <a:r>
              <a:rPr lang="uk-UA" altLang="en-US" sz="24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підприємства: </a:t>
            </a:r>
          </a:p>
          <a:p>
            <a:pPr marL="881063" indent="-342900" algn="just"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altLang="en-US" sz="2400" baseline="0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бесцехова</a:t>
            </a:r>
            <a:endParaRPr lang="uk-UA" altLang="en-US" sz="2400" baseline="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881063" indent="-342900" algn="just"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altLang="en-US" sz="24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цехова</a:t>
            </a:r>
          </a:p>
          <a:p>
            <a:pPr marL="881063" indent="-342900" algn="just"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altLang="en-US" sz="24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корпусна. </a:t>
            </a:r>
          </a:p>
          <a:p>
            <a:pPr algn="just">
              <a:spcBef>
                <a:spcPts val="1200"/>
              </a:spcBef>
              <a:buSzPct val="100000"/>
              <a:defRPr/>
            </a:pPr>
            <a:r>
              <a:rPr lang="uk-UA" altLang="en-US" sz="24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Підрозділи підприємства відносять до: </a:t>
            </a:r>
          </a:p>
          <a:p>
            <a:pPr marL="881063" indent="-342900" algn="just"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altLang="en-US" sz="24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основного</a:t>
            </a:r>
          </a:p>
          <a:p>
            <a:pPr marL="881063" indent="-342900" algn="just"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altLang="en-US" sz="24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допоміжного </a:t>
            </a:r>
          </a:p>
          <a:p>
            <a:pPr marL="881063" indent="-342900" algn="just"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altLang="en-US" sz="24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обслуговуючого виробництва.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457200" y="1600200"/>
            <a:ext cx="8229600" cy="497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65125" indent="-2540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just" eaLnBrk="1" hangingPunct="1">
              <a:spcBef>
                <a:spcPts val="300"/>
              </a:spcBef>
              <a:buSzPct val="100000"/>
              <a:defRPr/>
            </a:pPr>
            <a:r>
              <a:rPr lang="ru-RU" altLang="en-US" sz="2400" baseline="0" smtClean="0">
                <a:latin typeface="Calibri" panose="020F0502020204030204" pitchFamily="34" charset="0"/>
              </a:rPr>
              <a:t>Цехи і дільниці формуються за певними ознаками, що визначають їх структуру, основним є - </a:t>
            </a:r>
            <a:r>
              <a:rPr lang="ru-RU" altLang="en-US" sz="2800" b="1" baseline="0" smtClean="0">
                <a:latin typeface="Calibri" panose="020F0502020204030204" pitchFamily="34" charset="0"/>
              </a:rPr>
              <a:t>спеціалізація:</a:t>
            </a:r>
          </a:p>
          <a:p>
            <a:pPr algn="just" eaLnBrk="1" hangingPunct="1">
              <a:spcBef>
                <a:spcPts val="300"/>
              </a:spcBef>
              <a:buSzPct val="100000"/>
              <a:defRPr/>
            </a:pPr>
            <a:endParaRPr lang="ru-RU" altLang="en-US" sz="2400" baseline="0" smtClean="0">
              <a:latin typeface="Calibri" panose="020F0502020204030204" pitchFamily="34" charset="0"/>
            </a:endParaRPr>
          </a:p>
          <a:p>
            <a:pPr marL="363538" indent="-255588" algn="just" eaLnBrk="1" hangingPunct="1">
              <a:spcBef>
                <a:spcPts val="300"/>
              </a:spcBef>
              <a:buClr>
                <a:srgbClr val="E66C7D"/>
              </a:buClr>
              <a:buSzPct val="100000"/>
              <a:buFont typeface="Georgia" panose="02040502050405020303" pitchFamily="18" charset="0"/>
              <a:buChar char="•"/>
              <a:defRPr/>
            </a:pPr>
            <a:r>
              <a:rPr lang="ru-RU" altLang="en-US" sz="2400" baseline="0" smtClean="0">
                <a:latin typeface="Calibri" panose="020F0502020204030204" pitchFamily="34" charset="0"/>
              </a:rPr>
              <a:t>технологічна</a:t>
            </a:r>
          </a:p>
          <a:p>
            <a:pPr marL="363538" indent="-255588" algn="just" eaLnBrk="1" hangingPunct="1">
              <a:spcBef>
                <a:spcPts val="300"/>
              </a:spcBef>
              <a:buClr>
                <a:srgbClr val="E66C7D"/>
              </a:buClr>
              <a:buSzPct val="100000"/>
              <a:buFont typeface="Georgia" panose="02040502050405020303" pitchFamily="18" charset="0"/>
              <a:buChar char="•"/>
              <a:defRPr/>
            </a:pPr>
            <a:r>
              <a:rPr lang="ru-RU" altLang="en-US" sz="2400" baseline="0" smtClean="0">
                <a:latin typeface="Calibri" panose="020F0502020204030204" pitchFamily="34" charset="0"/>
              </a:rPr>
              <a:t>предметна</a:t>
            </a:r>
          </a:p>
          <a:p>
            <a:pPr marL="363538" indent="-255588" algn="just" eaLnBrk="1" hangingPunct="1">
              <a:spcBef>
                <a:spcPts val="300"/>
              </a:spcBef>
              <a:buClr>
                <a:srgbClr val="E66C7D"/>
              </a:buClr>
              <a:buSzPct val="100000"/>
              <a:buFont typeface="Georgia" panose="02040502050405020303" pitchFamily="18" charset="0"/>
              <a:buChar char="•"/>
              <a:defRPr/>
            </a:pPr>
            <a:r>
              <a:rPr lang="ru-RU" altLang="en-US" sz="2400" baseline="0" smtClean="0">
                <a:latin typeface="Calibri" panose="020F0502020204030204" pitchFamily="34" charset="0"/>
              </a:rPr>
              <a:t>змішана.</a:t>
            </a:r>
          </a:p>
          <a:p>
            <a:pPr algn="just" eaLnBrk="1" hangingPunct="1">
              <a:spcBef>
                <a:spcPts val="300"/>
              </a:spcBef>
              <a:buSzPct val="100000"/>
              <a:defRPr/>
            </a:pPr>
            <a:endParaRPr lang="ru-RU" altLang="en-US" sz="2400" baseline="0" smtClean="0">
              <a:latin typeface="Calibri" panose="020F0502020204030204" pitchFamily="34" charset="0"/>
            </a:endParaRPr>
          </a:p>
        </p:txBody>
      </p:sp>
      <p:sp>
        <p:nvSpPr>
          <p:cNvPr id="71683" name="Rectangle 2"/>
          <p:cNvSpPr>
            <a:spLocks noChangeArrowheads="1"/>
          </p:cNvSpPr>
          <p:nvPr/>
        </p:nvSpPr>
        <p:spPr bwMode="auto">
          <a:xfrm>
            <a:off x="609600" y="762000"/>
            <a:ext cx="6477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342900" indent="-342900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marL="0" lvl="2" indent="0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3200" b="1">
                <a:solidFill>
                  <a:srgbClr val="479249"/>
                </a:solidFill>
              </a:rPr>
              <a:t>2.</a:t>
            </a:r>
            <a:r>
              <a:rPr lang="ru-RU" altLang="en-US" sz="3200" b="1" baseline="0">
                <a:solidFill>
                  <a:srgbClr val="479249"/>
                </a:solidFill>
              </a:rPr>
              <a:t> </a:t>
            </a:r>
            <a:r>
              <a:rPr lang="ru-RU" altLang="en-US" sz="3200" b="1">
                <a:solidFill>
                  <a:srgbClr val="479249"/>
                </a:solidFill>
              </a:rPr>
              <a:t>спеціалізація </a:t>
            </a:r>
          </a:p>
          <a:p>
            <a:pPr marL="0" lvl="2" indent="0" eaLnBrk="1" hangingPunct="1">
              <a:spcBef>
                <a:spcPct val="0"/>
              </a:spcBef>
              <a:buClrTx/>
              <a:buFontTx/>
              <a:buNone/>
            </a:pPr>
            <a:endParaRPr lang="ru-RU" altLang="en-US" sz="3200" b="1">
              <a:solidFill>
                <a:srgbClr val="479249"/>
              </a:solidFill>
            </a:endParaRPr>
          </a:p>
          <a:p>
            <a:pPr marL="0" lvl="2" indent="0">
              <a:spcBef>
                <a:spcPct val="0"/>
              </a:spcBef>
              <a:buClr>
                <a:srgbClr val="479249"/>
              </a:buClr>
              <a:buFont typeface="Calibri" panose="020F0502020204030204" pitchFamily="34" charset="0"/>
              <a:buNone/>
            </a:pPr>
            <a:endParaRPr lang="ru-RU" altLang="en-US" sz="3200" b="1">
              <a:solidFill>
                <a:srgbClr val="4792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457200" y="1295400"/>
            <a:ext cx="8305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95250" indent="14288">
              <a:tabLst>
                <a:tab pos="642938" algn="l"/>
                <a:tab pos="1557338" algn="l"/>
                <a:tab pos="2471738" algn="l"/>
                <a:tab pos="3386138" algn="l"/>
                <a:tab pos="4300538" algn="l"/>
                <a:tab pos="5214938" algn="l"/>
                <a:tab pos="6129338" algn="l"/>
                <a:tab pos="7043738" algn="l"/>
                <a:tab pos="7958138" algn="l"/>
                <a:tab pos="8872538" algn="l"/>
                <a:tab pos="97869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642938" algn="l"/>
                <a:tab pos="1557338" algn="l"/>
                <a:tab pos="2471738" algn="l"/>
                <a:tab pos="3386138" algn="l"/>
                <a:tab pos="4300538" algn="l"/>
                <a:tab pos="5214938" algn="l"/>
                <a:tab pos="6129338" algn="l"/>
                <a:tab pos="7043738" algn="l"/>
                <a:tab pos="7958138" algn="l"/>
                <a:tab pos="8872538" algn="l"/>
                <a:tab pos="97869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642938" algn="l"/>
                <a:tab pos="1557338" algn="l"/>
                <a:tab pos="2471738" algn="l"/>
                <a:tab pos="3386138" algn="l"/>
                <a:tab pos="4300538" algn="l"/>
                <a:tab pos="5214938" algn="l"/>
                <a:tab pos="6129338" algn="l"/>
                <a:tab pos="7043738" algn="l"/>
                <a:tab pos="7958138" algn="l"/>
                <a:tab pos="8872538" algn="l"/>
                <a:tab pos="97869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642938" algn="l"/>
                <a:tab pos="1557338" algn="l"/>
                <a:tab pos="2471738" algn="l"/>
                <a:tab pos="3386138" algn="l"/>
                <a:tab pos="4300538" algn="l"/>
                <a:tab pos="5214938" algn="l"/>
                <a:tab pos="6129338" algn="l"/>
                <a:tab pos="7043738" algn="l"/>
                <a:tab pos="7958138" algn="l"/>
                <a:tab pos="8872538" algn="l"/>
                <a:tab pos="97869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642938" algn="l"/>
                <a:tab pos="1557338" algn="l"/>
                <a:tab pos="2471738" algn="l"/>
                <a:tab pos="3386138" algn="l"/>
                <a:tab pos="4300538" algn="l"/>
                <a:tab pos="5214938" algn="l"/>
                <a:tab pos="6129338" algn="l"/>
                <a:tab pos="7043738" algn="l"/>
                <a:tab pos="7958138" algn="l"/>
                <a:tab pos="8872538" algn="l"/>
                <a:tab pos="97869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2938" algn="l"/>
                <a:tab pos="1557338" algn="l"/>
                <a:tab pos="2471738" algn="l"/>
                <a:tab pos="3386138" algn="l"/>
                <a:tab pos="4300538" algn="l"/>
                <a:tab pos="5214938" algn="l"/>
                <a:tab pos="6129338" algn="l"/>
                <a:tab pos="7043738" algn="l"/>
                <a:tab pos="7958138" algn="l"/>
                <a:tab pos="8872538" algn="l"/>
                <a:tab pos="97869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2938" algn="l"/>
                <a:tab pos="1557338" algn="l"/>
                <a:tab pos="2471738" algn="l"/>
                <a:tab pos="3386138" algn="l"/>
                <a:tab pos="4300538" algn="l"/>
                <a:tab pos="5214938" algn="l"/>
                <a:tab pos="6129338" algn="l"/>
                <a:tab pos="7043738" algn="l"/>
                <a:tab pos="7958138" algn="l"/>
                <a:tab pos="8872538" algn="l"/>
                <a:tab pos="97869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2938" algn="l"/>
                <a:tab pos="1557338" algn="l"/>
                <a:tab pos="2471738" algn="l"/>
                <a:tab pos="3386138" algn="l"/>
                <a:tab pos="4300538" algn="l"/>
                <a:tab pos="5214938" algn="l"/>
                <a:tab pos="6129338" algn="l"/>
                <a:tab pos="7043738" algn="l"/>
                <a:tab pos="7958138" algn="l"/>
                <a:tab pos="8872538" algn="l"/>
                <a:tab pos="97869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2938" algn="l"/>
                <a:tab pos="1557338" algn="l"/>
                <a:tab pos="2471738" algn="l"/>
                <a:tab pos="3386138" algn="l"/>
                <a:tab pos="4300538" algn="l"/>
                <a:tab pos="5214938" algn="l"/>
                <a:tab pos="6129338" algn="l"/>
                <a:tab pos="7043738" algn="l"/>
                <a:tab pos="7958138" algn="l"/>
                <a:tab pos="8872538" algn="l"/>
                <a:tab pos="97869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algn="just" eaLnBrk="1" hangingPunct="1">
              <a:spcBef>
                <a:spcPts val="300"/>
              </a:spcBef>
              <a:buSzPct val="100000"/>
              <a:defRPr/>
            </a:pPr>
            <a:r>
              <a:rPr lang="uk-UA" altLang="en-US" sz="2400" baseline="0" dirty="0" smtClean="0">
                <a:latin typeface="Calibri" panose="020F0502020204030204" pitchFamily="34" charset="0"/>
              </a:rPr>
              <a:t>при </a:t>
            </a:r>
            <a:r>
              <a:rPr lang="uk-UA" altLang="en-US" sz="2400" b="1" baseline="0" dirty="0" smtClean="0">
                <a:solidFill>
                  <a:srgbClr val="6BB76D"/>
                </a:solidFill>
                <a:latin typeface="Calibri" panose="020F0502020204030204" pitchFamily="34" charset="0"/>
              </a:rPr>
              <a:t>технологічній спеціалізації</a:t>
            </a:r>
            <a:r>
              <a:rPr lang="uk-UA" altLang="en-US" sz="2400" baseline="0" dirty="0" smtClean="0">
                <a:solidFill>
                  <a:srgbClr val="6BB76D"/>
                </a:solidFill>
                <a:latin typeface="Calibri" panose="020F0502020204030204" pitchFamily="34" charset="0"/>
              </a:rPr>
              <a:t> </a:t>
            </a:r>
            <a:r>
              <a:rPr lang="uk-UA" altLang="en-US" sz="2400" baseline="0" dirty="0" smtClean="0">
                <a:latin typeface="Calibri" panose="020F0502020204030204" pitchFamily="34" charset="0"/>
              </a:rPr>
              <a:t>цеху і дільниці створюються за принципом технологічної однорідності виконуваних робіт. </a:t>
            </a:r>
          </a:p>
          <a:p>
            <a:pPr eaLnBrk="1" hangingPunct="1">
              <a:spcBef>
                <a:spcPts val="300"/>
              </a:spcBef>
              <a:buSzPct val="100000"/>
              <a:defRPr/>
            </a:pPr>
            <a:r>
              <a:rPr lang="uk-UA" altLang="en-US" sz="2400" baseline="0" dirty="0" smtClean="0">
                <a:solidFill>
                  <a:srgbClr val="60B5CC"/>
                </a:solidFill>
                <a:latin typeface="Calibri" panose="020F0502020204030204" pitchFamily="34" charset="0"/>
              </a:rPr>
              <a:t>переваги:</a:t>
            </a:r>
          </a:p>
          <a:p>
            <a:pPr marL="450850" indent="-342900" eaLnBrk="1" hangingPunct="1">
              <a:spcBef>
                <a:spcPts val="300"/>
              </a:spcBef>
              <a:buClr>
                <a:srgbClr val="60B5CC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altLang="en-US" baseline="0" dirty="0" smtClean="0">
                <a:latin typeface="Calibri" panose="020F0502020204030204" pitchFamily="34" charset="0"/>
              </a:rPr>
              <a:t>досягається висока кваліфікація персоналу</a:t>
            </a:r>
          </a:p>
          <a:p>
            <a:pPr marL="450850" indent="-342900" eaLnBrk="1" hangingPunct="1">
              <a:spcBef>
                <a:spcPts val="300"/>
              </a:spcBef>
              <a:buClr>
                <a:srgbClr val="60B5CC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altLang="en-US" baseline="0" dirty="0" smtClean="0">
                <a:latin typeface="Calibri" panose="020F0502020204030204" pitchFamily="34" charset="0"/>
              </a:rPr>
              <a:t>полегшується керівництво підрозділом.</a:t>
            </a:r>
          </a:p>
          <a:p>
            <a:pPr eaLnBrk="1" hangingPunct="1">
              <a:spcBef>
                <a:spcPts val="1200"/>
              </a:spcBef>
              <a:buSzPct val="100000"/>
              <a:defRPr/>
            </a:pPr>
            <a:r>
              <a:rPr lang="uk-UA" altLang="en-US" sz="2400" baseline="0" dirty="0" smtClean="0">
                <a:solidFill>
                  <a:srgbClr val="D9253E"/>
                </a:solidFill>
                <a:latin typeface="Calibri" panose="020F0502020204030204" pitchFamily="34" charset="0"/>
              </a:rPr>
              <a:t>недоліки:</a:t>
            </a:r>
          </a:p>
          <a:p>
            <a:pPr marL="450850" indent="-342900" eaLnBrk="1" hangingPunct="1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altLang="en-US" baseline="0" dirty="0" smtClean="0">
                <a:latin typeface="Calibri" panose="020F0502020204030204" pitchFamily="34" charset="0"/>
              </a:rPr>
              <a:t>при великій номенклатурі продукції, що випускається за рахунок часу на переналагодження обладнання збільшується виробничий цикл</a:t>
            </a:r>
          </a:p>
          <a:p>
            <a:pPr marL="450850" indent="-342900" eaLnBrk="1" hangingPunct="1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altLang="en-US" baseline="0" dirty="0" smtClean="0">
                <a:latin typeface="Calibri" panose="020F0502020204030204" pitchFamily="34" charset="0"/>
              </a:rPr>
              <a:t>обладнання зазвичай неможливо розташувати по ходу технологічного процесу виготовлення кожного виробу, в наслідок чого збільшується час переміщення предметів праці з одного робочого місця на інше</a:t>
            </a:r>
          </a:p>
          <a:p>
            <a:pPr marL="450850" indent="-342900" eaLnBrk="1" hangingPunct="1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altLang="en-US" baseline="0" dirty="0" smtClean="0">
                <a:latin typeface="Calibri" panose="020F0502020204030204" pitchFamily="34" charset="0"/>
              </a:rPr>
              <a:t>відсутня відповідальність за якість виробу в цілому.</a:t>
            </a:r>
          </a:p>
        </p:txBody>
      </p:sp>
      <p:sp>
        <p:nvSpPr>
          <p:cNvPr id="73731" name="Rectangle 2"/>
          <p:cNvSpPr>
            <a:spLocks noChangeArrowheads="1"/>
          </p:cNvSpPr>
          <p:nvPr/>
        </p:nvSpPr>
        <p:spPr bwMode="auto">
          <a:xfrm>
            <a:off x="533400" y="457200"/>
            <a:ext cx="2438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342900" indent="-342900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marL="0" lvl="2" indent="0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3200" b="1">
                <a:solidFill>
                  <a:srgbClr val="479249"/>
                </a:solidFill>
              </a:rPr>
              <a:t>2.</a:t>
            </a:r>
            <a:r>
              <a:rPr lang="ru-RU" altLang="en-US" sz="3200" b="1" baseline="0">
                <a:solidFill>
                  <a:srgbClr val="479249"/>
                </a:solidFill>
              </a:rPr>
              <a:t> </a:t>
            </a:r>
            <a:r>
              <a:rPr lang="ru-RU" altLang="en-US" sz="3200" b="1">
                <a:solidFill>
                  <a:srgbClr val="479249"/>
                </a:solidFill>
              </a:rPr>
              <a:t>спеціалізація </a:t>
            </a:r>
          </a:p>
          <a:p>
            <a:pPr marL="0" lvl="2" indent="0" eaLnBrk="1" hangingPunct="1">
              <a:spcBef>
                <a:spcPct val="0"/>
              </a:spcBef>
              <a:buClrTx/>
              <a:buFontTx/>
              <a:buNone/>
            </a:pPr>
            <a:endParaRPr lang="ru-RU" altLang="en-US" sz="3200" b="1">
              <a:solidFill>
                <a:srgbClr val="4792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457200" y="1295400"/>
            <a:ext cx="8305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95250" indent="14288">
              <a:tabLst>
                <a:tab pos="642938" algn="l"/>
                <a:tab pos="1557338" algn="l"/>
                <a:tab pos="2471738" algn="l"/>
                <a:tab pos="3386138" algn="l"/>
                <a:tab pos="4300538" algn="l"/>
                <a:tab pos="5214938" algn="l"/>
                <a:tab pos="6129338" algn="l"/>
                <a:tab pos="7043738" algn="l"/>
                <a:tab pos="7958138" algn="l"/>
                <a:tab pos="8872538" algn="l"/>
                <a:tab pos="97869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642938" algn="l"/>
                <a:tab pos="1557338" algn="l"/>
                <a:tab pos="2471738" algn="l"/>
                <a:tab pos="3386138" algn="l"/>
                <a:tab pos="4300538" algn="l"/>
                <a:tab pos="5214938" algn="l"/>
                <a:tab pos="6129338" algn="l"/>
                <a:tab pos="7043738" algn="l"/>
                <a:tab pos="7958138" algn="l"/>
                <a:tab pos="8872538" algn="l"/>
                <a:tab pos="97869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642938" algn="l"/>
                <a:tab pos="1557338" algn="l"/>
                <a:tab pos="2471738" algn="l"/>
                <a:tab pos="3386138" algn="l"/>
                <a:tab pos="4300538" algn="l"/>
                <a:tab pos="5214938" algn="l"/>
                <a:tab pos="6129338" algn="l"/>
                <a:tab pos="7043738" algn="l"/>
                <a:tab pos="7958138" algn="l"/>
                <a:tab pos="8872538" algn="l"/>
                <a:tab pos="97869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642938" algn="l"/>
                <a:tab pos="1557338" algn="l"/>
                <a:tab pos="2471738" algn="l"/>
                <a:tab pos="3386138" algn="l"/>
                <a:tab pos="4300538" algn="l"/>
                <a:tab pos="5214938" algn="l"/>
                <a:tab pos="6129338" algn="l"/>
                <a:tab pos="7043738" algn="l"/>
                <a:tab pos="7958138" algn="l"/>
                <a:tab pos="8872538" algn="l"/>
                <a:tab pos="97869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642938" algn="l"/>
                <a:tab pos="1557338" algn="l"/>
                <a:tab pos="2471738" algn="l"/>
                <a:tab pos="3386138" algn="l"/>
                <a:tab pos="4300538" algn="l"/>
                <a:tab pos="5214938" algn="l"/>
                <a:tab pos="6129338" algn="l"/>
                <a:tab pos="7043738" algn="l"/>
                <a:tab pos="7958138" algn="l"/>
                <a:tab pos="8872538" algn="l"/>
                <a:tab pos="97869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2938" algn="l"/>
                <a:tab pos="1557338" algn="l"/>
                <a:tab pos="2471738" algn="l"/>
                <a:tab pos="3386138" algn="l"/>
                <a:tab pos="4300538" algn="l"/>
                <a:tab pos="5214938" algn="l"/>
                <a:tab pos="6129338" algn="l"/>
                <a:tab pos="7043738" algn="l"/>
                <a:tab pos="7958138" algn="l"/>
                <a:tab pos="8872538" algn="l"/>
                <a:tab pos="97869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2938" algn="l"/>
                <a:tab pos="1557338" algn="l"/>
                <a:tab pos="2471738" algn="l"/>
                <a:tab pos="3386138" algn="l"/>
                <a:tab pos="4300538" algn="l"/>
                <a:tab pos="5214938" algn="l"/>
                <a:tab pos="6129338" algn="l"/>
                <a:tab pos="7043738" algn="l"/>
                <a:tab pos="7958138" algn="l"/>
                <a:tab pos="8872538" algn="l"/>
                <a:tab pos="97869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2938" algn="l"/>
                <a:tab pos="1557338" algn="l"/>
                <a:tab pos="2471738" algn="l"/>
                <a:tab pos="3386138" algn="l"/>
                <a:tab pos="4300538" algn="l"/>
                <a:tab pos="5214938" algn="l"/>
                <a:tab pos="6129338" algn="l"/>
                <a:tab pos="7043738" algn="l"/>
                <a:tab pos="7958138" algn="l"/>
                <a:tab pos="8872538" algn="l"/>
                <a:tab pos="97869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42938" algn="l"/>
                <a:tab pos="1557338" algn="l"/>
                <a:tab pos="2471738" algn="l"/>
                <a:tab pos="3386138" algn="l"/>
                <a:tab pos="4300538" algn="l"/>
                <a:tab pos="5214938" algn="l"/>
                <a:tab pos="6129338" algn="l"/>
                <a:tab pos="7043738" algn="l"/>
                <a:tab pos="7958138" algn="l"/>
                <a:tab pos="8872538" algn="l"/>
                <a:tab pos="97869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ts val="300"/>
              </a:spcBef>
              <a:buSzPct val="100000"/>
              <a:defRPr/>
            </a:pPr>
            <a:r>
              <a:rPr lang="uk-UA" altLang="en-US" sz="2400" baseline="0" dirty="0" smtClean="0">
                <a:latin typeface="Calibri" panose="020F0502020204030204" pitchFamily="34" charset="0"/>
              </a:rPr>
              <a:t>при </a:t>
            </a:r>
            <a:r>
              <a:rPr lang="uk-UA" altLang="en-US" sz="2400" b="1" baseline="0" dirty="0" smtClean="0">
                <a:solidFill>
                  <a:srgbClr val="6BB76D"/>
                </a:solidFill>
                <a:latin typeface="Calibri" panose="020F0502020204030204" pitchFamily="34" charset="0"/>
              </a:rPr>
              <a:t>предметній спеціалізації </a:t>
            </a:r>
            <a:r>
              <a:rPr lang="uk-UA" altLang="en-US" sz="2400" baseline="0" dirty="0" smtClean="0">
                <a:latin typeface="Calibri" panose="020F0502020204030204" pitchFamily="34" charset="0"/>
              </a:rPr>
              <a:t>цехи і дільниці створюються за принципом виготовлення кожним з них закінченого виробу або його частини. </a:t>
            </a:r>
          </a:p>
          <a:p>
            <a:pPr eaLnBrk="1" hangingPunct="1">
              <a:spcBef>
                <a:spcPts val="300"/>
              </a:spcBef>
              <a:buSzPct val="100000"/>
              <a:defRPr/>
            </a:pPr>
            <a:r>
              <a:rPr lang="uk-UA" altLang="en-US" sz="2400" baseline="0" dirty="0" smtClean="0">
                <a:solidFill>
                  <a:srgbClr val="60B5CC"/>
                </a:solidFill>
                <a:latin typeface="Calibri" panose="020F0502020204030204" pitchFamily="34" charset="0"/>
              </a:rPr>
              <a:t>переваги:</a:t>
            </a:r>
          </a:p>
          <a:p>
            <a:pPr marL="450850" indent="-342900" eaLnBrk="1" hangingPunct="1">
              <a:spcBef>
                <a:spcPts val="300"/>
              </a:spcBef>
              <a:buClr>
                <a:srgbClr val="60B5CC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baseline="0" dirty="0" smtClean="0">
                <a:latin typeface="Calibri" panose="020F0502020204030204" pitchFamily="34" charset="0"/>
              </a:rPr>
              <a:t>підвищення відповідальності за якість продукції</a:t>
            </a:r>
          </a:p>
          <a:p>
            <a:pPr marL="450850" indent="-342900" eaLnBrk="1" hangingPunct="1">
              <a:spcBef>
                <a:spcPts val="300"/>
              </a:spcBef>
              <a:buClr>
                <a:srgbClr val="60B5CC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baseline="0" dirty="0" smtClean="0">
                <a:latin typeface="Calibri" panose="020F0502020204030204" pitchFamily="34" charset="0"/>
              </a:rPr>
              <a:t>зменшення трудових і фін. витрат на переналагодження обладнання</a:t>
            </a:r>
          </a:p>
          <a:p>
            <a:pPr marL="450850" indent="-342900" eaLnBrk="1" hangingPunct="1">
              <a:spcBef>
                <a:spcPts val="300"/>
              </a:spcBef>
              <a:buClr>
                <a:srgbClr val="60B5CC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baseline="0" dirty="0" smtClean="0">
                <a:latin typeface="Calibri" panose="020F0502020204030204" pitchFamily="34" charset="0"/>
              </a:rPr>
              <a:t>сприятливі умови для впровадження нової техніки і автоматизації</a:t>
            </a:r>
          </a:p>
          <a:p>
            <a:pPr marL="450850" indent="-342900" eaLnBrk="1" hangingPunct="1">
              <a:spcBef>
                <a:spcPts val="300"/>
              </a:spcBef>
              <a:buClr>
                <a:srgbClr val="60B5CC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baseline="0" dirty="0" smtClean="0">
                <a:latin typeface="Calibri" panose="020F0502020204030204" pitchFamily="34" charset="0"/>
              </a:rPr>
              <a:t>можливість розташувати обладнання по ходу </a:t>
            </a:r>
            <a:r>
              <a:rPr lang="uk-UA" altLang="en-US" baseline="0" dirty="0" err="1" smtClean="0">
                <a:latin typeface="Calibri" panose="020F0502020204030204" pitchFamily="34" charset="0"/>
              </a:rPr>
              <a:t>техпроцесу</a:t>
            </a:r>
            <a:r>
              <a:rPr lang="uk-UA" altLang="en-US" baseline="0" dirty="0" smtClean="0">
                <a:latin typeface="Calibri" panose="020F0502020204030204" pitchFamily="34" charset="0"/>
              </a:rPr>
              <a:t>.</a:t>
            </a:r>
          </a:p>
          <a:p>
            <a:pPr eaLnBrk="1" hangingPunct="1">
              <a:spcBef>
                <a:spcPts val="1200"/>
              </a:spcBef>
              <a:buSzPct val="100000"/>
              <a:defRPr/>
            </a:pPr>
            <a:r>
              <a:rPr lang="uk-UA" altLang="en-US" sz="2400" baseline="0" dirty="0" smtClean="0">
                <a:solidFill>
                  <a:srgbClr val="D9253E"/>
                </a:solidFill>
                <a:latin typeface="Calibri" panose="020F0502020204030204" pitchFamily="34" charset="0"/>
              </a:rPr>
              <a:t>недоліки:</a:t>
            </a:r>
          </a:p>
          <a:p>
            <a:pPr marL="450850" indent="-342900" eaLnBrk="1" hangingPunct="1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altLang="en-US" baseline="0" dirty="0" smtClean="0">
                <a:latin typeface="Calibri" panose="020F0502020204030204" pitchFamily="34" charset="0"/>
              </a:rPr>
              <a:t>ускладнюється структура підрозділу;</a:t>
            </a:r>
          </a:p>
          <a:p>
            <a:pPr marL="450850" indent="-342900" eaLnBrk="1" hangingPunct="1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altLang="en-US" baseline="0" dirty="0" smtClean="0">
                <a:latin typeface="Calibri" panose="020F0502020204030204" pitchFamily="34" charset="0"/>
              </a:rPr>
              <a:t>ускладнюється керівництво;</a:t>
            </a:r>
          </a:p>
          <a:p>
            <a:pPr marL="450850" indent="-342900" eaLnBrk="1" hangingPunct="1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uk-UA" altLang="en-US" baseline="0" dirty="0" smtClean="0">
                <a:latin typeface="Calibri" panose="020F0502020204030204" pitchFamily="34" charset="0"/>
              </a:rPr>
              <a:t>виникає необхідність мати у своєму розпорядженні всіма видами обладнання в кожному цеху, а отже зменшується його завантаження. </a:t>
            </a:r>
          </a:p>
        </p:txBody>
      </p:sp>
      <p:sp>
        <p:nvSpPr>
          <p:cNvPr id="75779" name="Rectangle 2"/>
          <p:cNvSpPr>
            <a:spLocks noChangeArrowheads="1"/>
          </p:cNvSpPr>
          <p:nvPr/>
        </p:nvSpPr>
        <p:spPr bwMode="auto">
          <a:xfrm>
            <a:off x="533400" y="457200"/>
            <a:ext cx="2438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342900" indent="-342900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marL="0" lvl="2" indent="0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3200" b="1">
                <a:solidFill>
                  <a:srgbClr val="479249"/>
                </a:solidFill>
              </a:rPr>
              <a:t>2.</a:t>
            </a:r>
            <a:r>
              <a:rPr lang="ru-RU" altLang="en-US" sz="3200" b="1" baseline="0">
                <a:solidFill>
                  <a:srgbClr val="479249"/>
                </a:solidFill>
              </a:rPr>
              <a:t> </a:t>
            </a:r>
            <a:r>
              <a:rPr lang="ru-RU" altLang="en-US" sz="3200" b="1">
                <a:solidFill>
                  <a:srgbClr val="479249"/>
                </a:solidFill>
              </a:rPr>
              <a:t>спеціалізація </a:t>
            </a:r>
          </a:p>
          <a:p>
            <a:pPr marL="0" lvl="2" indent="0" eaLnBrk="1" hangingPunct="1">
              <a:spcBef>
                <a:spcPct val="0"/>
              </a:spcBef>
              <a:buClrTx/>
              <a:buFontTx/>
              <a:buNone/>
            </a:pPr>
            <a:endParaRPr lang="ru-RU" altLang="en-US" sz="3200" b="1">
              <a:solidFill>
                <a:srgbClr val="4792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457200" y="1295400"/>
            <a:ext cx="8305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65125" indent="-2540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spcBef>
                <a:spcPts val="300"/>
              </a:spcBef>
              <a:buSzPct val="100000"/>
              <a:defRPr/>
            </a:pPr>
            <a:r>
              <a:rPr lang="ru-RU" altLang="en-US" sz="2400" b="1" baseline="0" dirty="0" err="1" smtClean="0">
                <a:latin typeface="Calibri" panose="020F0502020204030204" pitchFamily="34" charset="0"/>
              </a:rPr>
              <a:t>Раціональна</a:t>
            </a:r>
            <a:r>
              <a:rPr lang="ru-RU" altLang="en-US" sz="2400" b="1" baseline="0" dirty="0" smtClean="0">
                <a:latin typeface="Calibri" panose="020F0502020204030204" pitchFamily="34" charset="0"/>
              </a:rPr>
              <a:t> структура </a:t>
            </a:r>
            <a:r>
              <a:rPr lang="ru-RU" altLang="en-US" sz="2400" b="1" baseline="0" dirty="0" err="1" smtClean="0">
                <a:latin typeface="Calibri" panose="020F0502020204030204" pitchFamily="34" charset="0"/>
              </a:rPr>
              <a:t>підприємства</a:t>
            </a:r>
            <a:r>
              <a:rPr lang="ru-RU" altLang="en-US" sz="2400" b="1" baseline="0" dirty="0" smtClean="0">
                <a:latin typeface="Calibri" panose="020F0502020204030204" pitchFamily="34" charset="0"/>
              </a:rPr>
              <a:t> повинна </a:t>
            </a:r>
            <a:r>
              <a:rPr lang="ru-RU" altLang="en-US" sz="2400" b="1" baseline="0" dirty="0" err="1" smtClean="0">
                <a:latin typeface="Calibri" panose="020F0502020204030204" pitchFamily="34" charset="0"/>
              </a:rPr>
              <a:t>забезпечувати</a:t>
            </a:r>
            <a:r>
              <a:rPr lang="ru-RU" altLang="en-US" sz="2400" b="1" baseline="0" dirty="0" smtClean="0">
                <a:latin typeface="Calibri" panose="020F0502020204030204" pitchFamily="34" charset="0"/>
              </a:rPr>
              <a:t>:</a:t>
            </a:r>
          </a:p>
          <a:p>
            <a:pPr marL="450850" indent="-342900" eaLnBrk="1" hangingPunct="1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ru-RU" altLang="en-US" sz="2400" baseline="0" dirty="0" err="1" smtClean="0">
                <a:latin typeface="Calibri" panose="020F0502020204030204" pitchFamily="34" charset="0"/>
              </a:rPr>
              <a:t>максимальну</a:t>
            </a:r>
            <a:r>
              <a:rPr lang="ru-RU" altLang="en-US" sz="2400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400" baseline="0" dirty="0" err="1" smtClean="0">
                <a:latin typeface="Calibri" panose="020F0502020204030204" pitchFamily="34" charset="0"/>
              </a:rPr>
              <a:t>можливість</a:t>
            </a:r>
            <a:r>
              <a:rPr lang="ru-RU" altLang="en-US" sz="2400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400" baseline="0" dirty="0" err="1" smtClean="0">
                <a:latin typeface="Calibri" panose="020F0502020204030204" pitchFamily="34" charset="0"/>
              </a:rPr>
              <a:t>спеціалізації</a:t>
            </a:r>
            <a:r>
              <a:rPr lang="ru-RU" altLang="en-US" sz="2400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400" baseline="0" dirty="0" err="1" smtClean="0">
                <a:latin typeface="Calibri" panose="020F0502020204030204" pitchFamily="34" charset="0"/>
              </a:rPr>
              <a:t>цехів</a:t>
            </a:r>
            <a:r>
              <a:rPr lang="ru-RU" altLang="en-US" sz="2400" baseline="0" dirty="0" smtClean="0">
                <a:latin typeface="Calibri" panose="020F0502020204030204" pitchFamily="34" charset="0"/>
              </a:rPr>
              <a:t> і </a:t>
            </a:r>
            <a:r>
              <a:rPr lang="ru-RU" altLang="en-US" sz="2400" baseline="0" dirty="0" err="1" smtClean="0">
                <a:latin typeface="Calibri" panose="020F0502020204030204" pitchFamily="34" charset="0"/>
              </a:rPr>
              <a:t>дільниць</a:t>
            </a:r>
            <a:r>
              <a:rPr lang="ru-RU" altLang="en-US" sz="2400" baseline="0" dirty="0" smtClean="0">
                <a:latin typeface="Calibri" panose="020F0502020204030204" pitchFamily="34" charset="0"/>
              </a:rPr>
              <a:t>, </a:t>
            </a:r>
            <a:r>
              <a:rPr lang="ru-RU" altLang="en-US" sz="2400" baseline="0" dirty="0" err="1" smtClean="0">
                <a:latin typeface="Calibri" panose="020F0502020204030204" pitchFamily="34" charset="0"/>
              </a:rPr>
              <a:t>пропорційність</a:t>
            </a:r>
            <a:r>
              <a:rPr lang="ru-RU" altLang="en-US" sz="2400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400" baseline="0" dirty="0" err="1" smtClean="0">
                <a:latin typeface="Calibri" panose="020F0502020204030204" pitchFamily="34" charset="0"/>
              </a:rPr>
              <a:t>їх</a:t>
            </a:r>
            <a:r>
              <a:rPr lang="ru-RU" altLang="en-US" sz="2400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400" baseline="0" dirty="0" err="1" smtClean="0">
                <a:latin typeface="Calibri" panose="020F0502020204030204" pitchFamily="34" charset="0"/>
              </a:rPr>
              <a:t>побудови</a:t>
            </a:r>
            <a:endParaRPr lang="ru-RU" altLang="en-US" sz="2400" baseline="0" dirty="0" smtClean="0">
              <a:latin typeface="Calibri" panose="020F0502020204030204" pitchFamily="34" charset="0"/>
            </a:endParaRPr>
          </a:p>
          <a:p>
            <a:pPr marL="450850" indent="-342900" eaLnBrk="1" hangingPunct="1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ru-RU" altLang="en-US" sz="2400" baseline="0" dirty="0" err="1" smtClean="0">
                <a:latin typeface="Calibri" panose="020F0502020204030204" pitchFamily="34" charset="0"/>
              </a:rPr>
              <a:t>відсутність</a:t>
            </a:r>
            <a:r>
              <a:rPr lang="ru-RU" altLang="en-US" sz="2400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400" baseline="0" dirty="0" err="1" smtClean="0">
                <a:latin typeface="Calibri" panose="020F0502020204030204" pitchFamily="34" charset="0"/>
              </a:rPr>
              <a:t>дублюючих</a:t>
            </a:r>
            <a:r>
              <a:rPr lang="ru-RU" altLang="en-US" sz="2400" baseline="0" dirty="0" smtClean="0">
                <a:latin typeface="Calibri" panose="020F0502020204030204" pitchFamily="34" charset="0"/>
              </a:rPr>
              <a:t> і </a:t>
            </a:r>
            <a:r>
              <a:rPr lang="ru-RU" altLang="en-US" sz="2400" baseline="0" dirty="0" err="1" smtClean="0">
                <a:latin typeface="Calibri" panose="020F0502020204030204" pitchFamily="34" charset="0"/>
              </a:rPr>
              <a:t>надмірно</a:t>
            </a:r>
            <a:r>
              <a:rPr lang="ru-RU" altLang="en-US" sz="2400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400" baseline="0" dirty="0" err="1" smtClean="0">
                <a:latin typeface="Calibri" panose="020F0502020204030204" pitchFamily="34" charset="0"/>
              </a:rPr>
              <a:t>роздроблених</a:t>
            </a:r>
            <a:r>
              <a:rPr lang="ru-RU" altLang="en-US" sz="2400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400" baseline="0" dirty="0" err="1" smtClean="0">
                <a:latin typeface="Calibri" panose="020F0502020204030204" pitchFamily="34" charset="0"/>
              </a:rPr>
              <a:t>підрозділів</a:t>
            </a:r>
            <a:endParaRPr lang="ru-RU" altLang="en-US" sz="2400" baseline="0" dirty="0" smtClean="0">
              <a:latin typeface="Calibri" panose="020F0502020204030204" pitchFamily="34" charset="0"/>
            </a:endParaRPr>
          </a:p>
          <a:p>
            <a:pPr marL="450850" indent="-342900" eaLnBrk="1" hangingPunct="1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ru-RU" altLang="en-US" sz="2400" baseline="0" dirty="0" err="1" smtClean="0">
                <a:latin typeface="Calibri" panose="020F0502020204030204" pitchFamily="34" charset="0"/>
              </a:rPr>
              <a:t>безперервність</a:t>
            </a:r>
            <a:r>
              <a:rPr lang="ru-RU" altLang="en-US" sz="2400" baseline="0" dirty="0" smtClean="0">
                <a:latin typeface="Calibri" panose="020F0502020204030204" pitchFamily="34" charset="0"/>
              </a:rPr>
              <a:t> і </a:t>
            </a:r>
            <a:r>
              <a:rPr lang="ru-RU" altLang="en-US" sz="2400" baseline="0" dirty="0" err="1" smtClean="0">
                <a:latin typeface="Calibri" panose="020F0502020204030204" pitchFamily="34" charset="0"/>
              </a:rPr>
              <a:t>прямоточность</a:t>
            </a:r>
            <a:r>
              <a:rPr lang="ru-RU" altLang="en-US" sz="2400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400" baseline="0" dirty="0" err="1" smtClean="0">
                <a:latin typeface="Calibri" panose="020F0502020204030204" pitchFamily="34" charset="0"/>
              </a:rPr>
              <a:t>виробництва</a:t>
            </a:r>
            <a:endParaRPr lang="ru-RU" altLang="en-US" sz="2400" baseline="0" dirty="0" smtClean="0">
              <a:latin typeface="Calibri" panose="020F0502020204030204" pitchFamily="34" charset="0"/>
            </a:endParaRPr>
          </a:p>
          <a:p>
            <a:pPr marL="450850" indent="-342900" eaLnBrk="1" hangingPunct="1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ru-RU" altLang="en-US" sz="2400" baseline="0" dirty="0" err="1" smtClean="0">
                <a:latin typeface="Calibri" panose="020F0502020204030204" pitchFamily="34" charset="0"/>
              </a:rPr>
              <a:t>можливість</a:t>
            </a:r>
            <a:r>
              <a:rPr lang="ru-RU" altLang="en-US" sz="2400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400" baseline="0" dirty="0" err="1" smtClean="0">
                <a:latin typeface="Calibri" panose="020F0502020204030204" pitchFamily="34" charset="0"/>
              </a:rPr>
              <a:t>перепрофілювання</a:t>
            </a:r>
            <a:r>
              <a:rPr lang="ru-RU" altLang="en-US" sz="2400" baseline="0" dirty="0" smtClean="0">
                <a:latin typeface="Calibri" panose="020F0502020204030204" pitchFamily="34" charset="0"/>
              </a:rPr>
              <a:t> і </a:t>
            </a:r>
            <a:r>
              <a:rPr lang="ru-RU" altLang="en-US" sz="2400" baseline="0" dirty="0" err="1" smtClean="0">
                <a:latin typeface="Calibri" panose="020F0502020204030204" pitchFamily="34" charset="0"/>
              </a:rPr>
              <a:t>розширення</a:t>
            </a:r>
            <a:r>
              <a:rPr lang="ru-RU" altLang="en-US" sz="2400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400" baseline="0" dirty="0" err="1" smtClean="0">
                <a:latin typeface="Calibri" panose="020F0502020204030204" pitchFamily="34" charset="0"/>
              </a:rPr>
              <a:t>виробництва</a:t>
            </a:r>
            <a:r>
              <a:rPr lang="ru-RU" altLang="en-US" sz="2400" baseline="0" dirty="0" smtClean="0">
                <a:latin typeface="Calibri" panose="020F0502020204030204" pitchFamily="34" charset="0"/>
              </a:rPr>
              <a:t> без </a:t>
            </a:r>
            <a:r>
              <a:rPr lang="ru-RU" altLang="en-US" sz="2400" baseline="0" dirty="0" err="1" smtClean="0">
                <a:latin typeface="Calibri" panose="020F0502020204030204" pitchFamily="34" charset="0"/>
              </a:rPr>
              <a:t>його</a:t>
            </a:r>
            <a:r>
              <a:rPr lang="ru-RU" altLang="en-US" sz="2400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400" baseline="0" dirty="0" err="1" smtClean="0">
                <a:latin typeface="Calibri" panose="020F0502020204030204" pitchFamily="34" charset="0"/>
              </a:rPr>
              <a:t>зупинки</a:t>
            </a:r>
            <a:r>
              <a:rPr lang="ru-RU" altLang="en-US" sz="2400" baseline="0" dirty="0" smtClean="0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77827" name="Rectangle 2"/>
          <p:cNvSpPr>
            <a:spLocks noChangeArrowheads="1"/>
          </p:cNvSpPr>
          <p:nvPr/>
        </p:nvSpPr>
        <p:spPr bwMode="auto">
          <a:xfrm>
            <a:off x="533400" y="457200"/>
            <a:ext cx="2438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342900" indent="-342900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marL="0" lvl="2" indent="0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3200" b="1">
                <a:solidFill>
                  <a:srgbClr val="479249"/>
                </a:solidFill>
              </a:rPr>
              <a:t>2.</a:t>
            </a:r>
            <a:r>
              <a:rPr lang="ru-RU" altLang="en-US" sz="3200" b="1" baseline="0">
                <a:solidFill>
                  <a:srgbClr val="479249"/>
                </a:solidFill>
              </a:rPr>
              <a:t> </a:t>
            </a:r>
            <a:r>
              <a:rPr lang="ru-RU" altLang="en-US" sz="3200" b="1">
                <a:solidFill>
                  <a:srgbClr val="479249"/>
                </a:solidFill>
              </a:rPr>
              <a:t>спеціалізація </a:t>
            </a:r>
          </a:p>
          <a:p>
            <a:pPr marL="0" lvl="2" indent="0" eaLnBrk="1" hangingPunct="1">
              <a:spcBef>
                <a:spcPct val="0"/>
              </a:spcBef>
              <a:buClrTx/>
              <a:buFontTx/>
              <a:buNone/>
            </a:pPr>
            <a:endParaRPr lang="ru-RU" altLang="en-US" sz="3200" b="1">
              <a:solidFill>
                <a:srgbClr val="4792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304800" y="1371600"/>
            <a:ext cx="8534400" cy="497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65125" indent="-25400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ru-RU" altLang="en-US" sz="2400" baseline="0" smtClean="0">
                <a:solidFill>
                  <a:srgbClr val="7030A0"/>
                </a:solidFill>
                <a:latin typeface="Calibri" panose="020F0502020204030204" pitchFamily="34" charset="0"/>
              </a:rPr>
              <a:t>1) Характер виробничого процесу.</a:t>
            </a:r>
          </a:p>
          <a:p>
            <a:pPr algn="just" eaLnBrk="1" hangingPunct="1">
              <a:buSzPct val="100000"/>
              <a:defRPr/>
            </a:pPr>
            <a:r>
              <a:rPr lang="ru-RU" altLang="en-US" sz="2400" baseline="0" smtClean="0">
                <a:latin typeface="Calibri" panose="020F0502020204030204" pitchFamily="34" charset="0"/>
              </a:rPr>
              <a:t>За стадії виробничого процесу виділяють: заготівельні, обробні, складальні, випробувальні процеси, експедиції.</a:t>
            </a:r>
          </a:p>
          <a:p>
            <a:pPr algn="just" eaLnBrk="1" hangingPunct="1">
              <a:spcBef>
                <a:spcPts val="600"/>
              </a:spcBef>
              <a:buSzPct val="100000"/>
              <a:defRPr/>
            </a:pPr>
            <a:r>
              <a:rPr lang="ru-RU" altLang="en-US" sz="2400" baseline="0" smtClean="0">
                <a:latin typeface="Calibri" panose="020F0502020204030204" pitchFamily="34" charset="0"/>
              </a:rPr>
              <a:t>Залежно від складу сировини і характеру готової продукції розрізняють наступні процеси:</a:t>
            </a:r>
          </a:p>
          <a:p>
            <a:pPr marL="363538" indent="-255588" eaLnBrk="1" hangingPunct="1">
              <a:buClr>
                <a:srgbClr val="E66C7D"/>
              </a:buClr>
              <a:buSzPct val="100000"/>
              <a:buFont typeface="Georgia" panose="02040502050405020303" pitchFamily="18" charset="0"/>
              <a:buChar char="•"/>
              <a:defRPr/>
            </a:pPr>
            <a:r>
              <a:rPr lang="ru-RU" altLang="en-US" sz="2400" baseline="0" smtClean="0">
                <a:latin typeface="Calibri" panose="020F0502020204030204" pitchFamily="34" charset="0"/>
              </a:rPr>
              <a:t>аналітичні, коли з одного сировини отримують кілька видів продукції;</a:t>
            </a:r>
          </a:p>
          <a:p>
            <a:pPr marL="363538" indent="-255588" eaLnBrk="1" hangingPunct="1">
              <a:buClr>
                <a:srgbClr val="E66C7D"/>
              </a:buClr>
              <a:buSzPct val="100000"/>
              <a:buFont typeface="Georgia" panose="02040502050405020303" pitchFamily="18" charset="0"/>
              <a:buChar char="•"/>
              <a:defRPr/>
            </a:pPr>
            <a:r>
              <a:rPr lang="ru-RU" altLang="en-US" sz="2400" baseline="0" smtClean="0">
                <a:latin typeface="Calibri" panose="020F0502020204030204" pitchFamily="34" charset="0"/>
              </a:rPr>
              <a:t>синтетичні, коли з різних видів сировини виготовляють один вид продукції;</a:t>
            </a:r>
          </a:p>
          <a:p>
            <a:pPr marL="363538" indent="-255588" eaLnBrk="1" hangingPunct="1">
              <a:buClr>
                <a:srgbClr val="E66C7D"/>
              </a:buClr>
              <a:buSzPct val="100000"/>
              <a:buFont typeface="Georgia" panose="02040502050405020303" pitchFamily="18" charset="0"/>
              <a:buChar char="•"/>
              <a:defRPr/>
            </a:pPr>
            <a:r>
              <a:rPr lang="ru-RU" altLang="en-US" sz="2400" baseline="0" smtClean="0">
                <a:latin typeface="Calibri" panose="020F0502020204030204" pitchFamily="34" charset="0"/>
              </a:rPr>
              <a:t>прямі, коли з одного виду сировини виготовляють один вид продукції.</a:t>
            </a:r>
          </a:p>
          <a:p>
            <a:pPr eaLnBrk="1" hangingPunct="1">
              <a:spcBef>
                <a:spcPts val="600"/>
              </a:spcBef>
              <a:buSzPct val="100000"/>
              <a:defRPr/>
            </a:pPr>
            <a:r>
              <a:rPr lang="ru-RU" altLang="en-US" sz="2400" baseline="0" smtClean="0">
                <a:solidFill>
                  <a:srgbClr val="7030A0"/>
                </a:solidFill>
                <a:latin typeface="Calibri" panose="020F0502020204030204" pitchFamily="34" charset="0"/>
              </a:rPr>
              <a:t>2) Характер продукції, що випускається і метод її виготовлення.</a:t>
            </a:r>
          </a:p>
          <a:p>
            <a:pPr algn="just" eaLnBrk="1" hangingPunct="1">
              <a:spcBef>
                <a:spcPts val="300"/>
              </a:spcBef>
              <a:buSzPct val="100000"/>
              <a:defRPr/>
            </a:pPr>
            <a:endParaRPr lang="ru-RU" altLang="en-US" sz="2400" baseline="0" smtClean="0">
              <a:solidFill>
                <a:srgbClr val="7030A0"/>
              </a:solidFill>
              <a:latin typeface="Calibri" panose="020F0502020204030204" pitchFamily="34" charset="0"/>
            </a:endParaRPr>
          </a:p>
        </p:txBody>
      </p:sp>
      <p:sp>
        <p:nvSpPr>
          <p:cNvPr id="79875" name="Rectangle 2"/>
          <p:cNvSpPr>
            <a:spLocks noChangeArrowheads="1"/>
          </p:cNvSpPr>
          <p:nvPr/>
        </p:nvSpPr>
        <p:spPr bwMode="auto">
          <a:xfrm>
            <a:off x="609600" y="6858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342900" indent="-342900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marL="0" lvl="2" indent="0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3200" b="1">
                <a:solidFill>
                  <a:srgbClr val="479249"/>
                </a:solidFill>
              </a:rPr>
              <a:t>3.</a:t>
            </a:r>
            <a:r>
              <a:rPr lang="ru-RU" altLang="en-US" sz="3200" b="1" baseline="0">
                <a:solidFill>
                  <a:srgbClr val="479249"/>
                </a:solidFill>
              </a:rPr>
              <a:t> </a:t>
            </a:r>
            <a:r>
              <a:rPr lang="ru-RU" altLang="en-US" sz="3200" b="1">
                <a:solidFill>
                  <a:srgbClr val="479249"/>
                </a:solidFill>
              </a:rPr>
              <a:t>Фактори, що визначають структуру підприємства</a:t>
            </a:r>
          </a:p>
          <a:p>
            <a:pPr marL="0" lvl="2" indent="0">
              <a:spcBef>
                <a:spcPct val="0"/>
              </a:spcBef>
              <a:buClr>
                <a:srgbClr val="479249"/>
              </a:buClr>
              <a:buFont typeface="Calibri" panose="020F0502020204030204" pitchFamily="34" charset="0"/>
              <a:buNone/>
            </a:pPr>
            <a:endParaRPr lang="ru-RU" altLang="en-US" sz="3200" b="1">
              <a:solidFill>
                <a:srgbClr val="4792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1"/>
          <p:cNvSpPr txBox="1">
            <a:spLocks noChangeArrowheads="1"/>
          </p:cNvSpPr>
          <p:nvPr/>
        </p:nvSpPr>
        <p:spPr bwMode="auto">
          <a:xfrm>
            <a:off x="304800" y="1371600"/>
            <a:ext cx="8534400" cy="497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65125" indent="-254000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en-US" sz="2400" baseline="0">
                <a:solidFill>
                  <a:srgbClr val="7030A0"/>
                </a:solidFill>
              </a:rPr>
              <a:t>3) Масштаби виробництва. </a:t>
            </a:r>
          </a:p>
          <a:p>
            <a:pPr eaLnBrk="1" hangingPunct="1">
              <a:buClrTx/>
              <a:buFontTx/>
              <a:buNone/>
            </a:pPr>
            <a:r>
              <a:rPr lang="ru-RU" altLang="en-US" sz="2400" baseline="0"/>
              <a:t>Цей фактор впливає на розміри цехів, їх кількість і спеціалізацію. </a:t>
            </a:r>
          </a:p>
          <a:p>
            <a:pPr eaLnBrk="1" hangingPunct="1">
              <a:buClrTx/>
              <a:buFontTx/>
              <a:buNone/>
            </a:pPr>
            <a:r>
              <a:rPr lang="ru-RU" altLang="en-US" sz="2400" baseline="0"/>
              <a:t>При великих обсягах виробництва створюються умови для поглиблення технологічної спеціалізації, створення предметно і подетально спеціалізованих цехів. </a:t>
            </a:r>
          </a:p>
          <a:p>
            <a:pPr eaLnBrk="1" hangingPunct="1">
              <a:buClrTx/>
              <a:buFontTx/>
              <a:buNone/>
            </a:pPr>
            <a:r>
              <a:rPr lang="ru-RU" altLang="en-US" sz="2400" baseline="0"/>
              <a:t>При невеликих обсягах виробництва ряд потреб може задовольнятися за рахунок виробничої кооперації з іншими підприємствами.</a:t>
            </a:r>
          </a:p>
          <a:p>
            <a:pPr algn="just" eaLnBrk="1" hangingPunct="1">
              <a:buClrTx/>
              <a:buFontTx/>
              <a:buNone/>
            </a:pPr>
            <a:endParaRPr lang="ru-RU" altLang="en-US" sz="2400" baseline="0"/>
          </a:p>
        </p:txBody>
      </p:sp>
      <p:sp>
        <p:nvSpPr>
          <p:cNvPr id="81923" name="Rectangle 2"/>
          <p:cNvSpPr>
            <a:spLocks noChangeArrowheads="1"/>
          </p:cNvSpPr>
          <p:nvPr/>
        </p:nvSpPr>
        <p:spPr bwMode="auto">
          <a:xfrm>
            <a:off x="609600" y="6858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342900" indent="-342900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marL="0" lvl="2" indent="0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3200" b="1">
                <a:solidFill>
                  <a:srgbClr val="479249"/>
                </a:solidFill>
              </a:rPr>
              <a:t>3.</a:t>
            </a:r>
            <a:r>
              <a:rPr lang="ru-RU" altLang="en-US" sz="3200" b="1" baseline="0">
                <a:solidFill>
                  <a:srgbClr val="479249"/>
                </a:solidFill>
              </a:rPr>
              <a:t> </a:t>
            </a:r>
            <a:r>
              <a:rPr lang="ru-RU" altLang="en-US" sz="3200" b="1">
                <a:solidFill>
                  <a:srgbClr val="479249"/>
                </a:solidFill>
              </a:rPr>
              <a:t>Фактори, що визначають структуру підприємства</a:t>
            </a:r>
          </a:p>
          <a:p>
            <a:pPr marL="0" lvl="2" indent="0">
              <a:spcBef>
                <a:spcPct val="0"/>
              </a:spcBef>
              <a:buClr>
                <a:srgbClr val="479249"/>
              </a:buClr>
              <a:buFont typeface="Calibri" panose="020F0502020204030204" pitchFamily="34" charset="0"/>
              <a:buNone/>
            </a:pPr>
            <a:endParaRPr lang="ru-RU" altLang="en-US" sz="3200" b="1">
              <a:solidFill>
                <a:srgbClr val="4792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1"/>
          <p:cNvSpPr txBox="1">
            <a:spLocks noChangeArrowheads="1"/>
          </p:cNvSpPr>
          <p:nvPr/>
        </p:nvSpPr>
        <p:spPr bwMode="auto">
          <a:xfrm>
            <a:off x="304800" y="1371600"/>
            <a:ext cx="8534400" cy="497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65125" indent="-254000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altLang="en-US" sz="2400" baseline="0">
                <a:solidFill>
                  <a:srgbClr val="7030A0"/>
                </a:solidFill>
              </a:rPr>
              <a:t>4) Характер і ступінь спеціалізації і кооперація. </a:t>
            </a:r>
            <a:r>
              <a:rPr lang="ru-RU" altLang="en-US" sz="2400" baseline="0"/>
              <a:t>Розрізняють підприємства, що спеціалізуються на випуску готових виробів, вузлів і заготовок. Чим вище рівень спеціалізації, тим менше в складі підприємства різних виробництв і простіше його структура.</a:t>
            </a:r>
          </a:p>
          <a:p>
            <a:pPr eaLnBrk="1" hangingPunct="1">
              <a:buClrTx/>
              <a:buFontTx/>
              <a:buNone/>
            </a:pPr>
            <a:endParaRPr lang="ru-RU" altLang="en-US" sz="2400" baseline="0"/>
          </a:p>
          <a:p>
            <a:pPr eaLnBrk="1" hangingPunct="1">
              <a:buClrTx/>
              <a:buFontTx/>
              <a:buNone/>
            </a:pPr>
            <a:r>
              <a:rPr lang="ru-RU" altLang="en-US" sz="2400" baseline="0">
                <a:solidFill>
                  <a:srgbClr val="7030A0"/>
                </a:solidFill>
              </a:rPr>
              <a:t>5) Ступінь охоплення життєвого циклу виробів</a:t>
            </a:r>
            <a:r>
              <a:rPr lang="ru-RU" altLang="en-US" sz="2400" baseline="0"/>
              <a:t>: Наукові дослідження, виробництво, споживання. Чим більше етапів життєвого циклу вироби охоплюється, тим більше спеціалізованих підрозділів і складніше структура підприємства.</a:t>
            </a:r>
          </a:p>
          <a:p>
            <a:pPr algn="just" eaLnBrk="1" hangingPunct="1">
              <a:buClrTx/>
              <a:buFontTx/>
              <a:buNone/>
            </a:pPr>
            <a:endParaRPr lang="ru-RU" altLang="en-US" sz="2400" baseline="0"/>
          </a:p>
        </p:txBody>
      </p:sp>
      <p:sp>
        <p:nvSpPr>
          <p:cNvPr id="83971" name="Rectangle 2"/>
          <p:cNvSpPr>
            <a:spLocks noChangeArrowheads="1"/>
          </p:cNvSpPr>
          <p:nvPr/>
        </p:nvSpPr>
        <p:spPr bwMode="auto">
          <a:xfrm>
            <a:off x="609600" y="6858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342900" indent="-342900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marL="0" lvl="2" indent="0"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en-US" sz="3200" b="1">
                <a:solidFill>
                  <a:srgbClr val="479249"/>
                </a:solidFill>
              </a:rPr>
              <a:t>3.</a:t>
            </a:r>
            <a:r>
              <a:rPr lang="ru-RU" altLang="en-US" sz="3200" b="1" baseline="0">
                <a:solidFill>
                  <a:srgbClr val="479249"/>
                </a:solidFill>
              </a:rPr>
              <a:t> </a:t>
            </a:r>
            <a:r>
              <a:rPr lang="ru-RU" altLang="en-US" sz="3200" b="1">
                <a:solidFill>
                  <a:srgbClr val="479249"/>
                </a:solidFill>
              </a:rPr>
              <a:t>Фактори, що визначають структуру підприємства</a:t>
            </a:r>
          </a:p>
          <a:p>
            <a:pPr marL="0" lvl="2" indent="0">
              <a:spcBef>
                <a:spcPct val="0"/>
              </a:spcBef>
              <a:buClr>
                <a:srgbClr val="479249"/>
              </a:buClr>
              <a:buFont typeface="Calibri" panose="020F0502020204030204" pitchFamily="34" charset="0"/>
              <a:buNone/>
            </a:pPr>
            <a:endParaRPr lang="ru-RU" altLang="en-US" sz="3200" b="1">
              <a:solidFill>
                <a:srgbClr val="4792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685800" y="10668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63538" indent="-255588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 algn="just">
              <a:buClr>
                <a:srgbClr val="E66C7D"/>
              </a:buClr>
              <a:buFont typeface="Georgia" panose="02040502050405020303" pitchFamily="18" charset="0"/>
              <a:buChar char="•"/>
            </a:pPr>
            <a:r>
              <a:rPr lang="ru-RU" altLang="en-US" baseline="0" dirty="0"/>
              <a:t>   </a:t>
            </a:r>
            <a:r>
              <a:rPr lang="ru-RU" altLang="en-US" baseline="0" dirty="0" err="1"/>
              <a:t>Якщо</a:t>
            </a:r>
            <a:r>
              <a:rPr lang="ru-RU" altLang="en-US" baseline="0" dirty="0"/>
              <a:t> план </a:t>
            </a:r>
            <a:r>
              <a:rPr lang="ru-RU" altLang="en-US" baseline="0" dirty="0" err="1"/>
              <a:t>складається</a:t>
            </a:r>
            <a:r>
              <a:rPr lang="ru-RU" altLang="en-US" baseline="0" dirty="0"/>
              <a:t> для </a:t>
            </a:r>
            <a:r>
              <a:rPr lang="ru-RU" altLang="en-US" baseline="0" dirty="0" err="1"/>
              <a:t>надання</a:t>
            </a:r>
            <a:r>
              <a:rPr lang="ru-RU" altLang="en-US" baseline="0" dirty="0"/>
              <a:t> </a:t>
            </a:r>
            <a:r>
              <a:rPr lang="ru-RU" altLang="en-US" baseline="0" dirty="0" err="1"/>
              <a:t>потенційним</a:t>
            </a:r>
            <a:r>
              <a:rPr lang="ru-RU" altLang="en-US" baseline="0" dirty="0"/>
              <a:t> </a:t>
            </a:r>
            <a:r>
              <a:rPr lang="ru-RU" altLang="en-US" baseline="0" dirty="0" err="1"/>
              <a:t>інвесторам</a:t>
            </a:r>
            <a:r>
              <a:rPr lang="ru-RU" altLang="en-US" baseline="0" dirty="0"/>
              <a:t>, то </a:t>
            </a:r>
            <a:r>
              <a:rPr lang="ru-RU" altLang="en-US" baseline="0" dirty="0" err="1"/>
              <a:t>інформація</a:t>
            </a:r>
            <a:r>
              <a:rPr lang="ru-RU" altLang="en-US" baseline="0" dirty="0"/>
              <a:t> </a:t>
            </a:r>
            <a:r>
              <a:rPr lang="ru-RU" altLang="en-US" baseline="0" dirty="0" err="1"/>
              <a:t>даного</a:t>
            </a:r>
            <a:r>
              <a:rPr lang="ru-RU" altLang="en-US" baseline="0" dirty="0"/>
              <a:t> </a:t>
            </a:r>
            <a:r>
              <a:rPr lang="ru-RU" altLang="en-US" baseline="0" dirty="0" err="1"/>
              <a:t>розділу</a:t>
            </a:r>
            <a:r>
              <a:rPr lang="ru-RU" altLang="en-US" baseline="0" dirty="0"/>
              <a:t> </a:t>
            </a:r>
            <a:r>
              <a:rPr lang="ru-RU" altLang="en-US" baseline="0" dirty="0" smtClean="0"/>
              <a:t>повинна </a:t>
            </a:r>
            <a:r>
              <a:rPr lang="ru-RU" altLang="en-US" baseline="0" dirty="0" err="1"/>
              <a:t>переконати</a:t>
            </a:r>
            <a:r>
              <a:rPr lang="ru-RU" altLang="en-US" baseline="0" dirty="0"/>
              <a:t> </a:t>
            </a:r>
            <a:r>
              <a:rPr lang="ru-RU" altLang="en-US" baseline="0" dirty="0" err="1"/>
              <a:t>інвестора</a:t>
            </a:r>
            <a:r>
              <a:rPr lang="ru-RU" altLang="en-US" baseline="0" dirty="0"/>
              <a:t> в </a:t>
            </a:r>
            <a:r>
              <a:rPr lang="ru-RU" altLang="en-US" baseline="0" dirty="0" err="1"/>
              <a:t>реальності</a:t>
            </a:r>
            <a:r>
              <a:rPr lang="ru-RU" altLang="en-US" baseline="0" dirty="0"/>
              <a:t> </a:t>
            </a:r>
            <a:r>
              <a:rPr lang="ru-RU" altLang="en-US" baseline="0" dirty="0" err="1"/>
              <a:t>виготовлення</a:t>
            </a:r>
            <a:r>
              <a:rPr lang="ru-RU" altLang="en-US" baseline="0" dirty="0"/>
              <a:t> </a:t>
            </a:r>
            <a:r>
              <a:rPr lang="ru-RU" altLang="en-US" baseline="0" dirty="0" err="1"/>
              <a:t>продукції</a:t>
            </a:r>
            <a:r>
              <a:rPr lang="ru-RU" altLang="en-US" baseline="0" dirty="0"/>
              <a:t> (</a:t>
            </a:r>
            <a:r>
              <a:rPr lang="ru-RU" altLang="en-US" baseline="0" dirty="0" err="1"/>
              <a:t>надання</a:t>
            </a:r>
            <a:r>
              <a:rPr lang="ru-RU" altLang="en-US" baseline="0" dirty="0"/>
              <a:t> </a:t>
            </a:r>
            <a:r>
              <a:rPr lang="ru-RU" altLang="en-US" baseline="0" dirty="0" err="1"/>
              <a:t>послуги</a:t>
            </a:r>
            <a:r>
              <a:rPr lang="ru-RU" altLang="en-US" baseline="0" dirty="0"/>
              <a:t>) </a:t>
            </a:r>
            <a:r>
              <a:rPr lang="ru-RU" altLang="en-US" baseline="0" dirty="0" err="1"/>
              <a:t>згідно</a:t>
            </a:r>
            <a:r>
              <a:rPr lang="ru-RU" altLang="en-US" baseline="0" dirty="0"/>
              <a:t> з </a:t>
            </a:r>
            <a:r>
              <a:rPr lang="ru-RU" altLang="en-US" baseline="0" dirty="0" err="1"/>
              <a:t>заданими</a:t>
            </a:r>
            <a:r>
              <a:rPr lang="ru-RU" altLang="en-US" baseline="0" dirty="0"/>
              <a:t> характеристиками і </a:t>
            </a:r>
            <a:r>
              <a:rPr lang="ru-RU" altLang="en-US" baseline="0" dirty="0" err="1"/>
              <a:t>обсягами</a:t>
            </a:r>
            <a:r>
              <a:rPr lang="ru-RU" altLang="en-US" baseline="0" dirty="0"/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685800" y="10668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07950"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>
              <a:spcBef>
                <a:spcPts val="300"/>
              </a:spcBef>
              <a:buSzPct val="100000"/>
              <a:defRPr/>
            </a:pPr>
            <a:r>
              <a:rPr lang="ru-RU" altLang="en-US" sz="2800" b="1" baseline="0" dirty="0" err="1" smtClean="0">
                <a:latin typeface="Calibri" panose="020F0502020204030204" pitchFamily="34" charset="0"/>
              </a:rPr>
              <a:t>Орієнтовна</a:t>
            </a:r>
            <a:r>
              <a:rPr lang="ru-RU" altLang="en-US" sz="2800" b="1" baseline="0" dirty="0" smtClean="0">
                <a:latin typeface="Calibri" panose="020F0502020204030204" pitchFamily="34" charset="0"/>
              </a:rPr>
              <a:t> структура </a:t>
            </a:r>
            <a:r>
              <a:rPr lang="ru-RU" altLang="en-US" sz="2800" b="1" baseline="0" dirty="0" err="1" smtClean="0">
                <a:latin typeface="Calibri" panose="020F0502020204030204" pitchFamily="34" charset="0"/>
              </a:rPr>
              <a:t>розділу</a:t>
            </a:r>
            <a:r>
              <a:rPr lang="ru-RU" altLang="en-US" sz="2800" b="1" baseline="0" dirty="0" smtClean="0">
                <a:latin typeface="Calibri" panose="020F0502020204030204" pitchFamily="34" charset="0"/>
              </a:rPr>
              <a:t>:</a:t>
            </a:r>
          </a:p>
          <a:p>
            <a:pPr marL="563563" indent="-45720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ru-RU" altLang="en-US" sz="2800" i="1" baseline="0" dirty="0" err="1" smtClean="0">
                <a:latin typeface="Calibri" panose="020F0502020204030204" pitchFamily="34" charset="0"/>
              </a:rPr>
              <a:t>загальні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800" i="1" baseline="0" dirty="0" err="1" smtClean="0">
                <a:latin typeface="Calibri" panose="020F0502020204030204" pitchFamily="34" charset="0"/>
              </a:rPr>
              <a:t>відомості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 про </a:t>
            </a:r>
            <a:r>
              <a:rPr lang="ru-RU" altLang="en-US" sz="2800" i="1" baseline="0" dirty="0" err="1" smtClean="0">
                <a:latin typeface="Calibri" panose="020F0502020204030204" pitchFamily="34" charset="0"/>
              </a:rPr>
              <a:t>підприємство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; </a:t>
            </a:r>
          </a:p>
          <a:p>
            <a:pPr marL="563563" indent="-45720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ru-RU" altLang="en-US" sz="2800" i="1" baseline="0" dirty="0" smtClean="0">
                <a:latin typeface="Calibri" panose="020F0502020204030204" pitchFamily="34" charset="0"/>
              </a:rPr>
              <a:t>план </a:t>
            </a:r>
            <a:r>
              <a:rPr lang="ru-RU" altLang="en-US" sz="2800" i="1" baseline="0" dirty="0" err="1" smtClean="0">
                <a:latin typeface="Calibri" panose="020F0502020204030204" pitchFamily="34" charset="0"/>
              </a:rPr>
              <a:t>виробництва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 і </a:t>
            </a:r>
            <a:r>
              <a:rPr lang="ru-RU" altLang="en-US" sz="2800" i="1" baseline="0" dirty="0" err="1" smtClean="0">
                <a:latin typeface="Calibri" panose="020F0502020204030204" pitchFamily="34" charset="0"/>
              </a:rPr>
              <a:t>експлуатації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; </a:t>
            </a:r>
          </a:p>
          <a:p>
            <a:pPr marL="563563" indent="-45720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ru-RU" altLang="en-US" sz="2800" i="1" baseline="0" dirty="0" err="1" smtClean="0">
                <a:latin typeface="Calibri" panose="020F0502020204030204" pitchFamily="34" charset="0"/>
              </a:rPr>
              <a:t>об'єм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800" i="1" baseline="0" dirty="0" err="1" smtClean="0">
                <a:latin typeface="Calibri" panose="020F0502020204030204" pitchFamily="34" charset="0"/>
              </a:rPr>
              <a:t>виробництва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; </a:t>
            </a:r>
          </a:p>
          <a:p>
            <a:pPr marL="563563" indent="-45720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ru-RU" altLang="en-US" sz="2800" i="1" baseline="0" dirty="0" err="1" smtClean="0">
                <a:latin typeface="Calibri" panose="020F0502020204030204" pitchFamily="34" charset="0"/>
              </a:rPr>
              <a:t>кошторис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800" i="1" baseline="0" dirty="0" err="1" smtClean="0">
                <a:latin typeface="Calibri" panose="020F0502020204030204" pitchFamily="34" charset="0"/>
              </a:rPr>
              <a:t>поточних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800" i="1" baseline="0" dirty="0" err="1" smtClean="0">
                <a:latin typeface="Calibri" panose="020F0502020204030204" pitchFamily="34" charset="0"/>
              </a:rPr>
              <a:t>витрат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 (</a:t>
            </a:r>
            <a:r>
              <a:rPr lang="ru-RU" altLang="en-US" sz="2800" i="1" baseline="0" dirty="0" err="1" smtClean="0">
                <a:latin typeface="Calibri" panose="020F0502020204030204" pitchFamily="34" charset="0"/>
              </a:rPr>
              <a:t>розрахунок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800" i="1" baseline="0" dirty="0" err="1" smtClean="0">
                <a:latin typeface="Calibri" panose="020F0502020204030204" pitchFamily="34" charset="0"/>
              </a:rPr>
              <a:t>змінних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800" i="1" baseline="0" dirty="0" err="1" smtClean="0">
                <a:latin typeface="Calibri" panose="020F0502020204030204" pitchFamily="34" charset="0"/>
              </a:rPr>
              <a:t>витрат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; </a:t>
            </a:r>
            <a:r>
              <a:rPr lang="ru-RU" altLang="en-US" sz="2800" i="1" baseline="0" dirty="0" err="1" smtClean="0">
                <a:latin typeface="Calibri" panose="020F0502020204030204" pitchFamily="34" charset="0"/>
              </a:rPr>
              <a:t>розрахунок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800" i="1" baseline="0" dirty="0" err="1" smtClean="0">
                <a:latin typeface="Calibri" panose="020F0502020204030204" pitchFamily="34" charset="0"/>
              </a:rPr>
              <a:t>постійних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800" i="1" baseline="0" dirty="0" err="1" smtClean="0">
                <a:latin typeface="Calibri" panose="020F0502020204030204" pitchFamily="34" charset="0"/>
              </a:rPr>
              <a:t>витрат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); </a:t>
            </a:r>
          </a:p>
          <a:p>
            <a:pPr marL="563563" indent="-45720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ü"/>
              <a:defRPr/>
            </a:pPr>
            <a:r>
              <a:rPr lang="ru-RU" altLang="en-US" sz="2800" i="1" baseline="0" dirty="0" err="1" smtClean="0">
                <a:latin typeface="Calibri" panose="020F0502020204030204" pitchFamily="34" charset="0"/>
              </a:rPr>
              <a:t>собівартість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 і </a:t>
            </a:r>
            <a:r>
              <a:rPr lang="ru-RU" altLang="en-US" sz="2800" i="1" baseline="0" dirty="0" err="1" smtClean="0">
                <a:latin typeface="Calibri" panose="020F0502020204030204" pitchFamily="34" charset="0"/>
              </a:rPr>
              <a:t>ціна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800" i="1" baseline="0" dirty="0" err="1" smtClean="0">
                <a:latin typeface="Calibri" panose="020F0502020204030204" pitchFamily="34" charset="0"/>
              </a:rPr>
              <a:t>продукції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684213" y="10525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07950"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>
              <a:spcBef>
                <a:spcPts val="300"/>
              </a:spcBef>
              <a:buSzPct val="100000"/>
              <a:defRPr/>
            </a:pPr>
            <a:r>
              <a:rPr lang="uk-UA" altLang="en-US" i="1" u="sng" baseline="0" dirty="0" smtClean="0">
                <a:latin typeface="Calibri" panose="020F0502020204030204" pitchFamily="34" charset="0"/>
              </a:rPr>
              <a:t>1. Загальні відомості про підприємство </a:t>
            </a:r>
          </a:p>
          <a:p>
            <a:pPr marL="449263" indent="-34290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baseline="0" dirty="0" smtClean="0">
                <a:latin typeface="Calibri" panose="020F0502020204030204" pitchFamily="34" charset="0"/>
              </a:rPr>
              <a:t>Короткий опис підприємства з докладною характеристикою його розташування. У багатьох випадках розташування є визначальним для успіху проекту.</a:t>
            </a:r>
          </a:p>
          <a:p>
            <a:pPr marL="449263" indent="-34290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baseline="0" dirty="0" smtClean="0">
                <a:latin typeface="Calibri" panose="020F0502020204030204" pitchFamily="34" charset="0"/>
              </a:rPr>
              <a:t>Наявність необхідних транспортних зв'язків, інженерних мереж (електроенергія, вода, тепло, каналізація, зв'язок та ін.), ресурсів, а також близькість до ринку збуту.</a:t>
            </a:r>
          </a:p>
          <a:p>
            <a:pPr marL="449263" indent="-34290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baseline="0" dirty="0" smtClean="0">
                <a:latin typeface="Calibri" panose="020F0502020204030204" pitchFamily="34" charset="0"/>
              </a:rPr>
              <a:t>Також слід описати технологію виробництва, кадрове забезпечення та рівень кваліфікації виконавців, задоволення вимог щодо забезпечення екологічності виробництва для навколишнього середовища і безпеки працюючих.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685800" y="10668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07950"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800">
                <a:solidFill>
                  <a:srgbClr val="000000"/>
                </a:solidFill>
                <a:latin typeface="Calibri" panose="020F0502020204030204" pitchFamily="34" charset="0"/>
                <a:cs typeface="DejaVu Sans" charset="0"/>
              </a:defRPr>
            </a:lvl1pPr>
            <a:lvl2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600">
                <a:solidFill>
                  <a:srgbClr val="60B5CC"/>
                </a:solidFill>
                <a:latin typeface="Calibri" panose="020F0502020204030204" pitchFamily="34" charset="0"/>
                <a:cs typeface="DejaVu Sans" charset="0"/>
              </a:defRPr>
            </a:lvl2pPr>
            <a:lvl3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4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3pPr>
            <a:lvl4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200">
                <a:solidFill>
                  <a:srgbClr val="F0AD00"/>
                </a:solidFill>
                <a:latin typeface="Calibri" panose="020F0502020204030204" pitchFamily="34" charset="0"/>
                <a:cs typeface="DejaVu Sans" charset="0"/>
              </a:defRPr>
            </a:lvl4pPr>
            <a:lvl5pPr>
              <a:spcBef>
                <a:spcPts val="3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>
                <a:solidFill>
                  <a:srgbClr val="E66C7D"/>
                </a:solidFill>
                <a:latin typeface="Calibri" panose="020F0502020204030204" pitchFamily="34" charset="0"/>
                <a:cs typeface="DejaVu Sans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altLang="en-US" i="1" u="sng" baseline="0"/>
              <a:t>2.План виробництва і експлуатації</a:t>
            </a:r>
          </a:p>
          <a:p>
            <a:pPr algn="just">
              <a:buClrTx/>
              <a:buFontTx/>
              <a:buNone/>
            </a:pPr>
            <a:r>
              <a:rPr lang="ru-RU" altLang="en-US" baseline="0"/>
              <a:t>	Цей розділ виробничого плану безпосередньо пов'язаний з розрахунком потоку готівки за проектом. Тому він повинен бути складений на базі реальної інформації про середовище, в якій буде виконуватися розглянутий проект.</a:t>
            </a:r>
          </a:p>
          <a:p>
            <a:pPr algn="just">
              <a:buClrTx/>
              <a:buFontTx/>
              <a:buNone/>
            </a:pPr>
            <a:r>
              <a:rPr lang="ru-RU" altLang="en-US" baseline="0"/>
              <a:t>	На даному етапі повинен бути розроблений календарний план у формі графіка витрат, за якими буде отримана фінансова віддача.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685800" y="10668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07950"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>
              <a:spcBef>
                <a:spcPts val="300"/>
              </a:spcBef>
              <a:buSzPct val="100000"/>
              <a:defRPr/>
            </a:pPr>
            <a:r>
              <a:rPr lang="ru-RU" altLang="en-US" sz="2800" i="1" u="sng" baseline="0" dirty="0" smtClean="0">
                <a:latin typeface="Calibri" panose="020F0502020204030204" pitchFamily="34" charset="0"/>
              </a:rPr>
              <a:t>2.План </a:t>
            </a:r>
            <a:r>
              <a:rPr lang="ru-RU" altLang="en-US" sz="2800" i="1" u="sng" baseline="0" dirty="0" err="1" smtClean="0">
                <a:latin typeface="Calibri" panose="020F0502020204030204" pitchFamily="34" charset="0"/>
              </a:rPr>
              <a:t>виробництва</a:t>
            </a:r>
            <a:r>
              <a:rPr lang="ru-RU" altLang="en-US" sz="2800" i="1" u="sng" baseline="0" dirty="0" smtClean="0">
                <a:latin typeface="Calibri" panose="020F0502020204030204" pitchFamily="34" charset="0"/>
              </a:rPr>
              <a:t> і </a:t>
            </a:r>
            <a:r>
              <a:rPr lang="ru-RU" altLang="en-US" sz="2800" i="1" u="sng" baseline="0" dirty="0" err="1" smtClean="0">
                <a:latin typeface="Calibri" panose="020F0502020204030204" pitchFamily="34" charset="0"/>
              </a:rPr>
              <a:t>експлуатації</a:t>
            </a:r>
            <a:endParaRPr lang="ru-RU" altLang="en-US" sz="2800" i="1" u="sng" baseline="0" dirty="0" smtClean="0">
              <a:latin typeface="Calibri" panose="020F0502020204030204" pitchFamily="34" charset="0"/>
            </a:endParaRPr>
          </a:p>
          <a:p>
            <a:pPr algn="just">
              <a:spcBef>
                <a:spcPts val="300"/>
              </a:spcBef>
              <a:buSzPct val="100000"/>
              <a:defRPr/>
            </a:pPr>
            <a:r>
              <a:rPr lang="ru-RU" altLang="en-US" sz="2800" baseline="0" dirty="0" smtClean="0">
                <a:latin typeface="Calibri" panose="020F0502020204030204" pitchFamily="34" charset="0"/>
              </a:rPr>
              <a:t>При </a:t>
            </a:r>
            <a:r>
              <a:rPr lang="ru-RU" altLang="en-US" sz="2800" baseline="0" dirty="0" err="1" smtClean="0">
                <a:latin typeface="Calibri" panose="020F0502020204030204" pitchFamily="34" charset="0"/>
              </a:rPr>
              <a:t>складанні</a:t>
            </a:r>
            <a:r>
              <a:rPr lang="ru-RU" altLang="en-US" sz="2800" baseline="0" dirty="0" smtClean="0">
                <a:latin typeface="Calibri" panose="020F0502020204030204" pitchFamily="34" charset="0"/>
              </a:rPr>
              <a:t> плану </a:t>
            </a:r>
            <a:r>
              <a:rPr lang="ru-RU" altLang="en-US" sz="2800" baseline="0" dirty="0" err="1" smtClean="0">
                <a:latin typeface="Calibri" panose="020F0502020204030204" pitchFamily="34" charset="0"/>
              </a:rPr>
              <a:t>виробництва</a:t>
            </a:r>
            <a:r>
              <a:rPr lang="ru-RU" altLang="en-US" sz="2800" baseline="0" dirty="0" smtClean="0">
                <a:latin typeface="Calibri" panose="020F0502020204030204" pitchFamily="34" charset="0"/>
              </a:rPr>
              <a:t> і </a:t>
            </a:r>
            <a:r>
              <a:rPr lang="ru-RU" altLang="en-US" sz="2800" baseline="0" dirty="0" err="1" smtClean="0">
                <a:latin typeface="Calibri" panose="020F0502020204030204" pitchFamily="34" charset="0"/>
              </a:rPr>
              <a:t>експлуатації</a:t>
            </a:r>
            <a:r>
              <a:rPr lang="ru-RU" altLang="en-US" sz="2800" baseline="0" dirty="0" smtClean="0">
                <a:latin typeface="Calibri" panose="020F0502020204030204" pitchFamily="34" charset="0"/>
              </a:rPr>
              <a:t> Вам </a:t>
            </a:r>
            <a:r>
              <a:rPr lang="ru-RU" altLang="en-US" sz="2800" baseline="0" dirty="0" err="1" smtClean="0">
                <a:latin typeface="Calibri" panose="020F0502020204030204" pitchFamily="34" charset="0"/>
              </a:rPr>
              <a:t>слід</a:t>
            </a:r>
            <a:r>
              <a:rPr lang="ru-RU" altLang="en-US" sz="2800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800" baseline="0" dirty="0" err="1" smtClean="0">
                <a:latin typeface="Calibri" panose="020F0502020204030204" pitchFamily="34" charset="0"/>
              </a:rPr>
              <a:t>брати</a:t>
            </a:r>
            <a:r>
              <a:rPr lang="ru-RU" altLang="en-US" sz="2800" baseline="0" dirty="0" smtClean="0">
                <a:latin typeface="Calibri" panose="020F0502020204030204" pitchFamily="34" charset="0"/>
              </a:rPr>
              <a:t> до </a:t>
            </a:r>
            <a:r>
              <a:rPr lang="ru-RU" altLang="en-US" sz="2800" baseline="0" dirty="0" err="1" smtClean="0">
                <a:latin typeface="Calibri" panose="020F0502020204030204" pitchFamily="34" charset="0"/>
              </a:rPr>
              <a:t>уваги</a:t>
            </a:r>
            <a:r>
              <a:rPr lang="ru-RU" altLang="en-US" sz="2800" baseline="0" dirty="0" smtClean="0">
                <a:latin typeface="Calibri" panose="020F0502020204030204" pitchFamily="34" charset="0"/>
              </a:rPr>
              <a:t> два </a:t>
            </a:r>
            <a:r>
              <a:rPr lang="ru-RU" altLang="en-US" sz="2800" baseline="0" dirty="0" err="1" smtClean="0">
                <a:latin typeface="Calibri" panose="020F0502020204030204" pitchFamily="34" charset="0"/>
              </a:rPr>
              <a:t>основних</a:t>
            </a:r>
            <a:r>
              <a:rPr lang="ru-RU" altLang="en-US" sz="2800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800" baseline="0" dirty="0" err="1" smtClean="0">
                <a:latin typeface="Calibri" panose="020F0502020204030204" pitchFamily="34" charset="0"/>
              </a:rPr>
              <a:t>моменти</a:t>
            </a:r>
            <a:r>
              <a:rPr lang="ru-RU" altLang="en-US" sz="2800" baseline="0" dirty="0" smtClean="0">
                <a:latin typeface="Calibri" panose="020F0502020204030204" pitchFamily="34" charset="0"/>
              </a:rPr>
              <a:t>:</a:t>
            </a:r>
          </a:p>
          <a:p>
            <a:pPr marL="563563" indent="-45720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ru-RU" altLang="en-US" sz="2800" i="1" baseline="0" dirty="0" smtClean="0">
                <a:latin typeface="Calibri" panose="020F0502020204030204" pitchFamily="34" charset="0"/>
              </a:rPr>
              <a:t>покупка </a:t>
            </a:r>
            <a:r>
              <a:rPr lang="ru-RU" altLang="en-US" sz="2800" i="1" baseline="0" dirty="0" err="1" smtClean="0">
                <a:latin typeface="Calibri" panose="020F0502020204030204" pitchFamily="34" charset="0"/>
              </a:rPr>
              <a:t>виробничої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800" i="1" baseline="0" dirty="0" err="1" smtClean="0">
                <a:latin typeface="Calibri" panose="020F0502020204030204" pitchFamily="34" charset="0"/>
              </a:rPr>
              <a:t>будівлі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 та </a:t>
            </a:r>
            <a:r>
              <a:rPr lang="ru-RU" altLang="en-US" sz="2800" i="1" baseline="0" dirty="0" err="1" smtClean="0">
                <a:latin typeface="Calibri" panose="020F0502020204030204" pitchFamily="34" charset="0"/>
              </a:rPr>
              <a:t>обладнання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; </a:t>
            </a:r>
          </a:p>
          <a:p>
            <a:pPr marL="563563" indent="-45720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ru-RU" altLang="en-US" sz="2800" i="1" baseline="0" dirty="0" err="1" smtClean="0">
                <a:latin typeface="Calibri" panose="020F0502020204030204" pitchFamily="34" charset="0"/>
              </a:rPr>
              <a:t>виробничі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 </a:t>
            </a:r>
            <a:r>
              <a:rPr lang="ru-RU" altLang="en-US" sz="2800" i="1" baseline="0" dirty="0" err="1" smtClean="0">
                <a:latin typeface="Calibri" panose="020F0502020204030204" pitchFamily="34" charset="0"/>
              </a:rPr>
              <a:t>фактори</a:t>
            </a:r>
            <a:r>
              <a:rPr lang="ru-RU" altLang="en-US" sz="2800" i="1" baseline="0" dirty="0" smtClean="0">
                <a:latin typeface="Calibri" panose="020F0502020204030204" pitchFamily="34" charset="0"/>
              </a:rPr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685800" y="10668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07950"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1pPr>
            <a:lvl2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2pPr>
            <a:lvl3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3pPr>
            <a:lvl4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4pPr>
            <a:lvl5pPr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5638" algn="l"/>
                <a:tab pos="1570038" algn="l"/>
                <a:tab pos="2484438" algn="l"/>
                <a:tab pos="3398838" algn="l"/>
                <a:tab pos="4313238" algn="l"/>
                <a:tab pos="5227638" algn="l"/>
                <a:tab pos="6142038" algn="l"/>
                <a:tab pos="7056438" algn="l"/>
                <a:tab pos="7970838" algn="l"/>
                <a:tab pos="8885238" algn="l"/>
                <a:tab pos="9799638" algn="l"/>
              </a:tabLst>
              <a:defRPr sz="2000" baseline="-25000">
                <a:solidFill>
                  <a:srgbClr val="000000"/>
                </a:solidFill>
                <a:latin typeface="Arial" panose="020B0604020202020204" pitchFamily="34" charset="0"/>
                <a:cs typeface="DejaVu Sans" charset="0"/>
              </a:defRPr>
            </a:lvl9pPr>
          </a:lstStyle>
          <a:p>
            <a:pPr>
              <a:spcBef>
                <a:spcPts val="300"/>
              </a:spcBef>
              <a:buSzPct val="100000"/>
              <a:defRPr/>
            </a:pPr>
            <a:r>
              <a:rPr lang="uk-UA" altLang="en-US" sz="1800" baseline="0" dirty="0" smtClean="0">
                <a:latin typeface="Calibri" panose="020F0502020204030204" pitchFamily="34" charset="0"/>
              </a:rPr>
              <a:t>При покупці виробничої будівлі і обладнання повинні дотримуватися основні існуючі вимоги до інфраструктури:</a:t>
            </a:r>
          </a:p>
          <a:p>
            <a:pPr marL="392113" indent="-28575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1800" i="1" baseline="0" dirty="0" smtClean="0">
                <a:latin typeface="Calibri" panose="020F0502020204030204" pitchFamily="34" charset="0"/>
              </a:rPr>
              <a:t>місце розташування по відношенню до головних залізничних магістралей і системи обслуговування; </a:t>
            </a:r>
          </a:p>
          <a:p>
            <a:pPr marL="392113" indent="-28575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1800" i="1" baseline="0" dirty="0" err="1" smtClean="0">
                <a:latin typeface="Calibri" panose="020F0502020204030204" pitchFamily="34" charset="0"/>
              </a:rPr>
              <a:t>водозабезпечення</a:t>
            </a:r>
            <a:r>
              <a:rPr lang="uk-UA" altLang="en-US" sz="1800" i="1" baseline="0" dirty="0" smtClean="0">
                <a:latin typeface="Calibri" panose="020F0502020204030204" pitchFamily="34" charset="0"/>
              </a:rPr>
              <a:t> нинішніх і майбутніх потреб; </a:t>
            </a:r>
          </a:p>
          <a:p>
            <a:pPr marL="392113" indent="-28575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1800" i="1" baseline="0" dirty="0" smtClean="0">
                <a:latin typeface="Calibri" panose="020F0502020204030204" pitchFamily="34" charset="0"/>
              </a:rPr>
              <a:t>електроенергія (потужність трансформатора, відстань до підстанції); </a:t>
            </a:r>
          </a:p>
          <a:p>
            <a:pPr marL="392113" indent="-28575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1800" i="1" baseline="0" dirty="0" smtClean="0">
                <a:latin typeface="Calibri" panose="020F0502020204030204" pitchFamily="34" charset="0"/>
              </a:rPr>
              <a:t>телекомунікації (наявність, можливий час використання); </a:t>
            </a:r>
          </a:p>
          <a:p>
            <a:pPr marL="392113" indent="-28575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1800" i="1" baseline="0" dirty="0" smtClean="0">
                <a:latin typeface="Calibri" panose="020F0502020204030204" pitchFamily="34" charset="0"/>
              </a:rPr>
              <a:t>навколишнє середовище (вихлопні гази, шум, рух транспорту і т.д.); </a:t>
            </a:r>
          </a:p>
          <a:p>
            <a:pPr marL="392113" indent="-28575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1800" i="1" baseline="0" dirty="0" smtClean="0">
                <a:latin typeface="Calibri" panose="020F0502020204030204" pitchFamily="34" charset="0"/>
              </a:rPr>
              <a:t>стічні води (водоочищення, достатня потужність); </a:t>
            </a:r>
          </a:p>
          <a:p>
            <a:pPr marL="392113" indent="-28575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1800" i="1" baseline="0" dirty="0" smtClean="0">
                <a:latin typeface="Calibri" panose="020F0502020204030204" pitchFamily="34" charset="0"/>
              </a:rPr>
              <a:t>робоча сила (наявність, кваліфікація); </a:t>
            </a:r>
          </a:p>
          <a:p>
            <a:pPr marL="392113" indent="-28575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1800" i="1" baseline="0" dirty="0" smtClean="0">
                <a:latin typeface="Calibri" panose="020F0502020204030204" pitchFamily="34" charset="0"/>
              </a:rPr>
              <a:t>допоміжна служби (електрики, водопровідники і т.д.); </a:t>
            </a:r>
          </a:p>
          <a:p>
            <a:pPr marL="392113" indent="-28575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1800" i="1" baseline="0" dirty="0" smtClean="0">
                <a:latin typeface="Calibri" panose="020F0502020204030204" pitchFamily="34" charset="0"/>
              </a:rPr>
              <a:t>політична ситуація (зацікавленість в проекті місцевих громад); </a:t>
            </a:r>
          </a:p>
          <a:p>
            <a:pPr marL="392113" indent="-285750">
              <a:spcBef>
                <a:spcPts val="300"/>
              </a:spcBef>
              <a:buClr>
                <a:srgbClr val="E66C7D"/>
              </a:buClr>
              <a:buSzPct val="100000"/>
              <a:buFont typeface="Wingdings" panose="05000000000000000000" pitchFamily="2" charset="2"/>
              <a:buChar char="Ø"/>
              <a:defRPr/>
            </a:pPr>
            <a:r>
              <a:rPr lang="uk-UA" altLang="en-US" sz="1800" i="1" baseline="0" dirty="0" smtClean="0">
                <a:latin typeface="Calibri" panose="020F0502020204030204" pitchFamily="34" charset="0"/>
              </a:rPr>
              <a:t>система оподаткування.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"/>
        <a:cs typeface="DejaVu Sans"/>
      </a:majorFont>
      <a:minorFont>
        <a:latin typeface="Calibri"/>
        <a:ea typeface=""/>
        <a:cs typeface="DejaVu Sans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0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0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"/>
        <a:cs typeface="DejaVu Sans"/>
      </a:majorFont>
      <a:minorFont>
        <a:latin typeface="Calibri"/>
        <a:ea typeface=""/>
        <a:cs typeface="DejaVu Sans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0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0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"/>
        <a:cs typeface="DejaVu Sans"/>
      </a:majorFont>
      <a:minorFont>
        <a:latin typeface="Calibri"/>
        <a:ea typeface=""/>
        <a:cs typeface="DejaVu Sans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0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0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"/>
        <a:ea typeface=""/>
        <a:cs typeface="DejaVu Sans"/>
      </a:majorFont>
      <a:minorFont>
        <a:latin typeface="Calibri"/>
        <a:ea typeface=""/>
        <a:cs typeface="DejaVu Sans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0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000" b="0" i="0" u="none" strike="noStrike" cap="none" normalizeH="0" baseline="-2500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2635</TotalTime>
  <Words>1676</Words>
  <Application>Microsoft Office PowerPoint</Application>
  <PresentationFormat>Екран (4:3)</PresentationFormat>
  <Paragraphs>277</Paragraphs>
  <Slides>39</Slides>
  <Notes>39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4</vt:i4>
      </vt:variant>
      <vt:variant>
        <vt:lpstr>Заголовки слайдів</vt:lpstr>
      </vt:variant>
      <vt:variant>
        <vt:i4>39</vt:i4>
      </vt:variant>
    </vt:vector>
  </HeadingPairs>
  <TitlesOfParts>
    <vt:vector size="50" baseType="lpstr">
      <vt:lpstr>Arial</vt:lpstr>
      <vt:lpstr>Calibri</vt:lpstr>
      <vt:lpstr>DejaVu Sans</vt:lpstr>
      <vt:lpstr>Georgia</vt:lpstr>
      <vt:lpstr>starbats</vt:lpstr>
      <vt:lpstr>Times New Roman</vt:lpstr>
      <vt:lpstr>Wingdings</vt:lpstr>
      <vt:lpstr>Тема Office</vt:lpstr>
      <vt:lpstr>Тема Office</vt:lpstr>
      <vt:lpstr>Тема Office</vt:lpstr>
      <vt:lpstr>Тема Office</vt:lpstr>
      <vt:lpstr>Тема 3. План виробництва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home</dc:creator>
  <cp:keywords/>
  <dc:description/>
  <cp:lastModifiedBy>Скачков Олександр Миколайович</cp:lastModifiedBy>
  <cp:revision>249</cp:revision>
  <cp:lastPrinted>1601-01-01T00:00:00Z</cp:lastPrinted>
  <dcterms:created xsi:type="dcterms:W3CDTF">1601-01-01T00:00:00Z</dcterms:created>
  <dcterms:modified xsi:type="dcterms:W3CDTF">2021-03-09T16:30:21Z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</Properties>
</file>