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266" r:id="rId20"/>
    <p:sldId id="298" r:id="rId21"/>
    <p:sldId id="293" r:id="rId22"/>
    <p:sldId id="294" r:id="rId23"/>
    <p:sldId id="302" r:id="rId24"/>
    <p:sldId id="295" r:id="rId25"/>
    <p:sldId id="296" r:id="rId26"/>
    <p:sldId id="297" r:id="rId27"/>
    <p:sldId id="272" r:id="rId28"/>
    <p:sldId id="274" r:id="rId29"/>
    <p:sldId id="299" r:id="rId30"/>
    <p:sldId id="300" r:id="rId31"/>
    <p:sldId id="342" r:id="rId32"/>
    <p:sldId id="343" r:id="rId33"/>
    <p:sldId id="301" r:id="rId34"/>
    <p:sldId id="27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2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68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66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4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1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6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1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7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42D0-D887-461F-9250-0F52FE8096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212D-90CD-490E-8092-1DDF31C58A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https://freexbcodes.com/wp-content/uploads/2020/06/top-10-project-management-tools-6.png" TargetMode="Externa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879D6F-C4AF-4E70-9726-B8E7C93B041D}"/>
              </a:ext>
            </a:extLst>
          </p:cNvPr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0" y="1461681"/>
            <a:ext cx="12214050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uk-UA" sz="4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Тема 12</a:t>
            </a:r>
          </a:p>
          <a:p>
            <a:pPr algn="ctr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Засоби програмної реалізації </a:t>
            </a:r>
            <a:r>
              <a:rPr lang="uk-UA" sz="60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проєктів</a:t>
            </a:r>
            <a:endParaRPr lang="uk-UA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289346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Основні функції ІСУП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204958" y="1987528"/>
            <a:ext cx="10673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sz="2800" dirty="0">
                <a:solidFill>
                  <a:schemeClr val="bg1"/>
                </a:solidFill>
              </a:rPr>
              <a:t>автоматизацію процесів збирання, перетворення, зберігання, пошуку і обміну інформацією; </a:t>
            </a:r>
          </a:p>
          <a:p>
            <a:pPr marL="457200" indent="-457200">
              <a:buAutoNum type="arabicParenR"/>
            </a:pPr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2) статистичне та аналітичне оброблення інформації для обґрунтування і прийняття </a:t>
            </a:r>
            <a:r>
              <a:rPr lang="uk-UA" sz="2800" dirty="0" err="1">
                <a:solidFill>
                  <a:schemeClr val="bg1"/>
                </a:solidFill>
              </a:rPr>
              <a:t>проєктних</a:t>
            </a:r>
            <a:r>
              <a:rPr lang="uk-UA" sz="2800" dirty="0">
                <a:solidFill>
                  <a:schemeClr val="bg1"/>
                </a:solidFill>
              </a:rPr>
              <a:t> рішень; 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3) реалізацію процедур календарного і сіткового планування, розроблення бюджетів, аналізування ризиків, оцінювання </a:t>
            </a:r>
            <a:r>
              <a:rPr lang="uk-UA" sz="2800" dirty="0" err="1">
                <a:solidFill>
                  <a:schemeClr val="bg1"/>
                </a:solidFill>
              </a:rPr>
              <a:t>проєктних</a:t>
            </a:r>
            <a:r>
              <a:rPr lang="uk-UA" sz="2800" dirty="0">
                <a:solidFill>
                  <a:schemeClr val="bg1"/>
                </a:solidFill>
              </a:rPr>
              <a:t> рішень; </a:t>
            </a:r>
          </a:p>
        </p:txBody>
      </p:sp>
    </p:spTree>
    <p:extLst>
      <p:ext uri="{BB962C8B-B14F-4D97-AF65-F5344CB8AC3E}">
        <p14:creationId xmlns:p14="http://schemas.microsoft.com/office/powerpoint/2010/main" val="27501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289346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Основні функції ІСУП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256232" y="2013163"/>
            <a:ext cx="10673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4) виконання облікових функцій;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5) інтелектуальний аналіз даних, моделювання і прогнозування ситуацій;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6) оперативне і якісне оформлення звітної документації; 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7) захист інформації. </a:t>
            </a:r>
          </a:p>
        </p:txBody>
      </p:sp>
    </p:spTree>
    <p:extLst>
      <p:ext uri="{BB962C8B-B14F-4D97-AF65-F5344CB8AC3E}">
        <p14:creationId xmlns:p14="http://schemas.microsoft.com/office/powerpoint/2010/main" val="8913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3200" dirty="0"/>
              <a:t>Система підтримки прийняття рішень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956986" y="2177588"/>
            <a:ext cx="85201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З'єднання комплексу програмних засобів, імітаційних, статистичних та аналітичних моделей процесів і робіт за </a:t>
            </a:r>
            <a:r>
              <a:rPr lang="uk-UA" sz="2800" dirty="0" err="1">
                <a:solidFill>
                  <a:schemeClr val="bg1"/>
                </a:solidFill>
              </a:rPr>
              <a:t>проєктом</a:t>
            </a:r>
            <a:r>
              <a:rPr lang="uk-UA" sz="2800" dirty="0">
                <a:solidFill>
                  <a:schemeClr val="bg1"/>
                </a:solidFill>
              </a:rPr>
              <a:t> для підготовки рішень щодо його реалізації. </a:t>
            </a:r>
          </a:p>
        </p:txBody>
      </p:sp>
    </p:spTree>
    <p:extLst>
      <p:ext uri="{BB962C8B-B14F-4D97-AF65-F5344CB8AC3E}">
        <p14:creationId xmlns:p14="http://schemas.microsoft.com/office/powerpoint/2010/main" val="11466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314983" y="510425"/>
            <a:ext cx="11573197" cy="724247"/>
          </a:xfrm>
        </p:spPr>
        <p:txBody>
          <a:bodyPr/>
          <a:lstStyle/>
          <a:p>
            <a:r>
              <a:rPr lang="uk-UA" sz="3600" dirty="0"/>
              <a:t>Основними функціями цих систем є: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649338" y="1893810"/>
            <a:ext cx="9579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Збір, передача і зберігання даних;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Змістовна обробка даних у процесі вирішення функціональних завдань управління проєктами;</a:t>
            </a:r>
          </a:p>
          <a:p>
            <a:r>
              <a:rPr lang="uk-UA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Подання інформації у формі, зручній для прийняття рішень;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Доведення прийнятих рішень до виконавців; </a:t>
            </a:r>
          </a:p>
        </p:txBody>
      </p:sp>
    </p:spTree>
    <p:extLst>
      <p:ext uri="{BB962C8B-B14F-4D97-AF65-F5344CB8AC3E}">
        <p14:creationId xmlns:p14="http://schemas.microsoft.com/office/powerpoint/2010/main" val="3206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306437" y="536062"/>
            <a:ext cx="11573197" cy="724247"/>
          </a:xfrm>
        </p:spPr>
        <p:txBody>
          <a:bodyPr>
            <a:normAutofit fontScale="62500" lnSpcReduction="20000"/>
          </a:bodyPr>
          <a:lstStyle/>
          <a:p>
            <a:r>
              <a:rPr lang="uk-UA" sz="3600" dirty="0"/>
              <a:t>Інтегрована інформаційна система</a:t>
            </a:r>
          </a:p>
          <a:p>
            <a:r>
              <a:rPr lang="uk-UA" sz="3600" dirty="0"/>
              <a:t> управління проєктами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256231" y="1970723"/>
            <a:ext cx="94345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Об'єднує дані з різних підрозділів і організацій, що належать до конкретного </a:t>
            </a:r>
            <a:r>
              <a:rPr lang="uk-UA" sz="2400" dirty="0" err="1">
                <a:solidFill>
                  <a:schemeClr val="bg1"/>
                </a:solidFill>
              </a:rPr>
              <a:t>проєкту</a:t>
            </a:r>
            <a:r>
              <a:rPr lang="uk-UA" sz="2400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Забезпечує зберігання, збір, і аналіз управлінської інформації щодо ступеня досягнення цілей </a:t>
            </a:r>
            <a:r>
              <a:rPr lang="uk-UA" sz="2400" dirty="0" err="1">
                <a:solidFill>
                  <a:schemeClr val="bg1"/>
                </a:solidFill>
              </a:rPr>
              <a:t>проєкту</a:t>
            </a:r>
            <a:r>
              <a:rPr lang="uk-UA" sz="2400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Створюється для кожного </a:t>
            </a:r>
            <a:r>
              <a:rPr lang="uk-UA" sz="2400" dirty="0" err="1">
                <a:solidFill>
                  <a:schemeClr val="bg1"/>
                </a:solidFill>
              </a:rPr>
              <a:t>проєкту</a:t>
            </a:r>
            <a:r>
              <a:rPr lang="uk-UA" sz="2400" dirty="0">
                <a:solidFill>
                  <a:schemeClr val="bg1"/>
                </a:solidFill>
              </a:rPr>
              <a:t> і є тимчасовою, оскільки </a:t>
            </a:r>
            <a:r>
              <a:rPr lang="uk-UA" sz="2400" dirty="0" err="1">
                <a:solidFill>
                  <a:schemeClr val="bg1"/>
                </a:solidFill>
              </a:rPr>
              <a:t>проєкт</a:t>
            </a:r>
            <a:r>
              <a:rPr lang="uk-UA" sz="2400" dirty="0">
                <a:solidFill>
                  <a:schemeClr val="bg1"/>
                </a:solidFill>
              </a:rPr>
              <a:t> є одноразове підприємство;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Повинна забезпечувати алгоритми дозволу конфліктуючих вимог, що виникають по ходу забезпечення </a:t>
            </a:r>
            <a:r>
              <a:rPr lang="uk-UA" sz="2400" dirty="0" err="1">
                <a:solidFill>
                  <a:schemeClr val="bg1"/>
                </a:solidFill>
              </a:rPr>
              <a:t>проєкту</a:t>
            </a:r>
            <a:r>
              <a:rPr lang="uk-UA" sz="2400" dirty="0">
                <a:solidFill>
                  <a:schemeClr val="bg1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3340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306437" y="536062"/>
            <a:ext cx="11573197" cy="724247"/>
          </a:xfrm>
        </p:spPr>
        <p:txBody>
          <a:bodyPr>
            <a:normAutofit fontScale="62500" lnSpcReduction="20000"/>
          </a:bodyPr>
          <a:lstStyle/>
          <a:p>
            <a:r>
              <a:rPr lang="uk-UA" sz="3600" dirty="0"/>
              <a:t>Інтегрована інформаційна система</a:t>
            </a:r>
          </a:p>
          <a:p>
            <a:r>
              <a:rPr lang="uk-UA" sz="3600" dirty="0"/>
              <a:t> управління проєктами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256232" y="2021996"/>
            <a:ext cx="94345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Повинна забезпечувати підтримку ділових взаємовідносин між виконавцями, тимчасово об'єднаними в команду;</a:t>
            </a:r>
          </a:p>
          <a:p>
            <a:r>
              <a:rPr lang="uk-UA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Є динамічною системою, яка змінюється в залежності від стадії </a:t>
            </a:r>
            <a:r>
              <a:rPr lang="uk-UA" sz="2400" dirty="0" err="1">
                <a:solidFill>
                  <a:schemeClr val="bg1"/>
                </a:solidFill>
              </a:rPr>
              <a:t>проєкту</a:t>
            </a:r>
            <a:r>
              <a:rPr lang="uk-UA" sz="2400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Є відкритою системою, тому що </a:t>
            </a:r>
            <a:r>
              <a:rPr lang="uk-UA" sz="2400" dirty="0" err="1">
                <a:solidFill>
                  <a:schemeClr val="bg1"/>
                </a:solidFill>
              </a:rPr>
              <a:t>проєкт</a:t>
            </a:r>
            <a:r>
              <a:rPr lang="uk-UA" sz="2400" dirty="0">
                <a:solidFill>
                  <a:schemeClr val="bg1"/>
                </a:solidFill>
              </a:rPr>
              <a:t> не є повністю незалежним від бізнес-оточення та поточної діяльності підприємства</a:t>
            </a:r>
          </a:p>
          <a:p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69705" y="407875"/>
            <a:ext cx="11573197" cy="724247"/>
          </a:xfrm>
        </p:spPr>
        <p:txBody>
          <a:bodyPr>
            <a:normAutofit fontScale="47500" lnSpcReduction="20000"/>
          </a:bodyPr>
          <a:lstStyle/>
          <a:p>
            <a:r>
              <a:rPr lang="uk-UA" sz="4400" dirty="0"/>
              <a:t> Інструментальні засоби</a:t>
            </a:r>
          </a:p>
          <a:p>
            <a:r>
              <a:rPr lang="uk-UA" sz="4400" dirty="0"/>
              <a:t> управління проєктами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6" y="1694426"/>
            <a:ext cx="93249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980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314983" y="424966"/>
            <a:ext cx="11573197" cy="724247"/>
          </a:xfrm>
        </p:spPr>
        <p:txBody>
          <a:bodyPr>
            <a:normAutofit fontScale="55000" lnSpcReduction="20000"/>
          </a:bodyPr>
          <a:lstStyle/>
          <a:p>
            <a:r>
              <a:rPr lang="uk-UA" sz="4000" dirty="0"/>
              <a:t>Класифікація систем </a:t>
            </a:r>
          </a:p>
          <a:p>
            <a:r>
              <a:rPr lang="uk-UA" sz="4000" dirty="0"/>
              <a:t>управління проєктами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1" y="1914034"/>
            <a:ext cx="10788777" cy="42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3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366258" y="698433"/>
            <a:ext cx="11573197" cy="724247"/>
          </a:xfrm>
        </p:spPr>
        <p:txBody>
          <a:bodyPr/>
          <a:lstStyle/>
          <a:p>
            <a:r>
              <a:rPr lang="uk-UA" sz="3600" dirty="0"/>
              <a:t>Автоматизація управління проєктами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321747" y="1934773"/>
            <a:ext cx="98903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засоби для календарно-сіткового планування;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засоби для вирішення окремих завдань (розробка бюджетів, аналіз ризиків, управління контрактами, часом тощо);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засоби для спрощення і обмеження доступу до </a:t>
            </a:r>
            <a:r>
              <a:rPr lang="uk-UA" sz="2400" dirty="0" err="1">
                <a:solidFill>
                  <a:schemeClr val="bg1"/>
                </a:solidFill>
              </a:rPr>
              <a:t>проєктних</a:t>
            </a:r>
            <a:r>
              <a:rPr lang="uk-UA" sz="2400" dirty="0">
                <a:solidFill>
                  <a:schemeClr val="bg1"/>
                </a:solidFill>
              </a:rPr>
              <a:t> даних;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засоби для організації комунікацій;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засоби для інтеграції з іншими прикладними програмами. </a:t>
            </a:r>
          </a:p>
        </p:txBody>
      </p:sp>
    </p:spTree>
    <p:extLst>
      <p:ext uri="{BB962C8B-B14F-4D97-AF65-F5344CB8AC3E}">
        <p14:creationId xmlns:p14="http://schemas.microsoft.com/office/powerpoint/2010/main" val="27346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-22595"/>
            <a:ext cx="11068050" cy="1325563"/>
          </a:xfrm>
        </p:spPr>
        <p:txBody>
          <a:bodyPr/>
          <a:lstStyle/>
          <a:p>
            <a:pPr algn="ctr"/>
            <a:r>
              <a:rPr lang="uk-UA" b="1" dirty="0"/>
              <a:t>Вибір засобів програмної реалізації </a:t>
            </a:r>
            <a:r>
              <a:rPr lang="uk-UA" b="1" dirty="0" err="1"/>
              <a:t>проєктів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2450" y="709553"/>
            <a:ext cx="1139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pPr algn="just"/>
            <a:r>
              <a:rPr lang="en-US" dirty="0"/>
              <a:t>	</a:t>
            </a:r>
            <a:r>
              <a:rPr lang="uk-UA" dirty="0"/>
              <a:t>Вибір програмного продукту залежить насамперед від складності цілей і завдань </a:t>
            </a:r>
            <a:r>
              <a:rPr lang="uk-UA" dirty="0" err="1"/>
              <a:t>проєкту</a:t>
            </a:r>
            <a:r>
              <a:rPr lang="uk-UA" dirty="0"/>
              <a:t>. </a:t>
            </a:r>
          </a:p>
          <a:p>
            <a:r>
              <a:rPr lang="en-US" dirty="0"/>
              <a:t>	</a:t>
            </a:r>
            <a:r>
              <a:rPr lang="uk-UA" dirty="0"/>
              <a:t>Щоб вибрати оптимальний програмний продукт для управління проєктами, необхідно чітко уявляти функції і вимоги до інформаційної системи.</a:t>
            </a:r>
          </a:p>
          <a:p>
            <a:pPr algn="just"/>
            <a:r>
              <a:rPr lang="uk-UA" dirty="0"/>
              <a:t>	 Програмне забезпечення для управління проєктами пропонує широкий спектр функцій, які допомагають керівникам </a:t>
            </a:r>
            <a:r>
              <a:rPr lang="uk-UA" dirty="0" err="1"/>
              <a:t>проєктів</a:t>
            </a:r>
            <a:r>
              <a:rPr lang="uk-UA" dirty="0"/>
              <a:t> та командам досягати своїх цілей та виконувати проєкти вчасно та в межах бюджету.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3568" y="2740878"/>
            <a:ext cx="6937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400" dirty="0"/>
              <a:t>На сьогоднішній день існує багато різних програмних засобів управління проєктами, які виконують основні функції, а саме: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планування </a:t>
            </a:r>
            <a:r>
              <a:rPr lang="uk-UA" sz="2400" dirty="0" err="1"/>
              <a:t>проєкту</a:t>
            </a:r>
            <a:r>
              <a:rPr lang="uk-UA" sz="2400" dirty="0"/>
              <a:t>, тобто визначення графіку </a:t>
            </a:r>
            <a:r>
              <a:rPr lang="uk-UA" sz="2400" dirty="0" err="1"/>
              <a:t>проєкту</a:t>
            </a:r>
            <a:r>
              <a:rPr lang="uk-UA" sz="2400" dirty="0"/>
              <a:t> та складання завдань </a:t>
            </a:r>
            <a:r>
              <a:rPr lang="uk-UA" sz="2400" dirty="0" err="1"/>
              <a:t>проєкту</a:t>
            </a:r>
            <a:r>
              <a:rPr lang="uk-UA" sz="2400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співпраця співробітників, а саме обмін документами, управління матеріальними та трудовими ресурсами;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складання документації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9962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78250" y="339509"/>
            <a:ext cx="11573197" cy="908177"/>
          </a:xfrm>
        </p:spPr>
        <p:txBody>
          <a:bodyPr>
            <a:normAutofit fontScale="85000" lnSpcReduction="20000"/>
          </a:bodyPr>
          <a:lstStyle/>
          <a:p>
            <a:r>
              <a:rPr lang="uk-UA" sz="3600" dirty="0"/>
              <a:t>Інформаційна система </a:t>
            </a:r>
          </a:p>
          <a:p>
            <a:r>
              <a:rPr lang="uk-UA" sz="3600" dirty="0"/>
              <a:t>управління </a:t>
            </a:r>
            <a:r>
              <a:rPr lang="uk-UA" sz="3600" dirty="0" err="1"/>
              <a:t>проєктом</a:t>
            </a:r>
            <a:r>
              <a:rPr lang="uk-UA" sz="3600" dirty="0"/>
              <a:t>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051034" y="2657920"/>
            <a:ext cx="94517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	Інформаційна система управління </a:t>
            </a:r>
            <a:r>
              <a:rPr lang="uk-UA" sz="2800" dirty="0" err="1"/>
              <a:t>проєктом</a:t>
            </a:r>
            <a:r>
              <a:rPr lang="uk-UA" sz="2800" dirty="0"/>
              <a:t> – це </a:t>
            </a:r>
            <a:r>
              <a:rPr lang="uk-UA" sz="2800" dirty="0">
                <a:solidFill>
                  <a:schemeClr val="bg1"/>
                </a:solidFill>
              </a:rPr>
              <a:t>організаційно-технологічний комплекс методичних, технічних, програмних та інформаційних засобів, спрямований на підтримку та підвищення ефективності процесів управління </a:t>
            </a:r>
            <a:r>
              <a:rPr lang="uk-UA" sz="2800" dirty="0" err="1">
                <a:solidFill>
                  <a:schemeClr val="bg1"/>
                </a:solidFill>
              </a:rPr>
              <a:t>проєктом</a:t>
            </a:r>
            <a:r>
              <a:rPr lang="uk-UA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11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9E5F14-E5F1-C221-85D1-619BEB8CD935}"/>
              </a:ext>
            </a:extLst>
          </p:cNvPr>
          <p:cNvSpPr txBox="1"/>
          <p:nvPr/>
        </p:nvSpPr>
        <p:spPr>
          <a:xfrm>
            <a:off x="880592" y="665485"/>
            <a:ext cx="10457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Basecamp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онлайн-інструмент для управління проєктами, спільної роботи і постановки завдань по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Цей програмний продукт був розроблений ще у 2004 році, він розрахований на загальні потреби команд усіх розмірів та не є дорогим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6F905-0E7C-AFCB-3383-1C713297BD4B}"/>
              </a:ext>
            </a:extLst>
          </p:cNvPr>
          <p:cNvSpPr txBox="1"/>
          <p:nvPr/>
        </p:nvSpPr>
        <p:spPr>
          <a:xfrm>
            <a:off x="880592" y="1588815"/>
            <a:ext cx="890016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функції: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 у режимі реального часу;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клієнтський доступ;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справ;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дошки оголошень;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та файли можна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540385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 використовувати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редагувати</a:t>
            </a:r>
            <a:r>
              <a:rPr lang="uk-UA" b="1" dirty="0"/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E5F14-E5F1-C221-85D1-619BEB8CD935}"/>
              </a:ext>
            </a:extLst>
          </p:cNvPr>
          <p:cNvSpPr txBox="1"/>
          <p:nvPr/>
        </p:nvSpPr>
        <p:spPr>
          <a:xfrm>
            <a:off x="1212456" y="138083"/>
            <a:ext cx="970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Basecamp </a:t>
            </a:r>
            <a:r>
              <a:rPr lang="uk-UA" sz="2400" b="1" dirty="0"/>
              <a:t> </a:t>
            </a:r>
            <a:endParaRPr lang="uk-UA" sz="2400" dirty="0"/>
          </a:p>
        </p:txBody>
      </p:sp>
      <p:pic>
        <p:nvPicPr>
          <p:cNvPr id="11" name="Рисунок 10" descr="Скриншот программы Baseca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54" y="1404149"/>
            <a:ext cx="4990706" cy="475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58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9E5F14-E5F1-C221-85D1-619BEB8CD935}"/>
              </a:ext>
            </a:extLst>
          </p:cNvPr>
          <p:cNvSpPr txBox="1"/>
          <p:nvPr/>
        </p:nvSpPr>
        <p:spPr>
          <a:xfrm>
            <a:off x="1005840" y="495776"/>
            <a:ext cx="970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Primavera P6</a:t>
            </a:r>
            <a:r>
              <a:rPr lang="en-US" b="1" dirty="0"/>
              <a:t> </a:t>
            </a:r>
            <a:r>
              <a:rPr lang="uk-UA" dirty="0"/>
              <a:t>- це комплексний інструмент управління проєктами, розроблений спеціально для будівництва. Він дозволяє користувачам створювати детальні графіки </a:t>
            </a:r>
            <a:r>
              <a:rPr lang="uk-UA" dirty="0" err="1"/>
              <a:t>проєктів</a:t>
            </a:r>
            <a:r>
              <a:rPr lang="uk-UA" dirty="0"/>
              <a:t>, відстежувати прогрес, управляти ресурсами та аналізувати ефективність </a:t>
            </a:r>
            <a:r>
              <a:rPr lang="uk-UA" dirty="0" err="1"/>
              <a:t>проєкту</a:t>
            </a:r>
            <a:r>
              <a:rPr lang="uk-UA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6F905-0E7C-AFCB-3383-1C713297BD4B}"/>
              </a:ext>
            </a:extLst>
          </p:cNvPr>
          <p:cNvSpPr txBox="1"/>
          <p:nvPr/>
        </p:nvSpPr>
        <p:spPr>
          <a:xfrm>
            <a:off x="880592" y="1419106"/>
            <a:ext cx="8900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u="sng" dirty="0"/>
              <a:t>Переваги:</a:t>
            </a:r>
          </a:p>
          <a:p>
            <a:endParaRPr lang="uk-UA" dirty="0"/>
          </a:p>
          <a:p>
            <a:r>
              <a:rPr lang="uk-UA" dirty="0"/>
              <a:t>Комплексні можливості планування.</a:t>
            </a:r>
          </a:p>
          <a:p>
            <a:r>
              <a:rPr lang="uk-UA" dirty="0"/>
              <a:t>Відстеження прогресу в реальному часі.</a:t>
            </a:r>
          </a:p>
          <a:p>
            <a:r>
              <a:rPr lang="uk-UA" dirty="0"/>
              <a:t>Управління ресурсами.</a:t>
            </a:r>
          </a:p>
          <a:p>
            <a:r>
              <a:rPr lang="uk-UA" dirty="0"/>
              <a:t>Надійна звітність.</a:t>
            </a:r>
          </a:p>
          <a:p>
            <a:r>
              <a:rPr lang="uk-UA" dirty="0"/>
              <a:t>Інтеграція.</a:t>
            </a:r>
          </a:p>
          <a:p>
            <a:r>
              <a:rPr lang="uk-UA" u="sng" dirty="0"/>
              <a:t>Недоліки:</a:t>
            </a:r>
          </a:p>
          <a:p>
            <a:r>
              <a:rPr lang="uk-UA" dirty="0"/>
              <a:t>Складність.</a:t>
            </a:r>
          </a:p>
          <a:p>
            <a:r>
              <a:rPr lang="uk-UA" dirty="0"/>
              <a:t>Вартість</a:t>
            </a:r>
            <a:r>
              <a:rPr lang="en-US" dirty="0"/>
              <a:t>.</a:t>
            </a:r>
            <a:endParaRPr lang="uk-UA" dirty="0"/>
          </a:p>
          <a:p>
            <a:r>
              <a:rPr lang="uk-UA" dirty="0"/>
              <a:t>Вимоги до обладнання</a:t>
            </a:r>
            <a:r>
              <a:rPr lang="en-US" dirty="0"/>
              <a:t>.</a:t>
            </a:r>
            <a:endParaRPr lang="uk-UA" dirty="0"/>
          </a:p>
          <a:p>
            <a:r>
              <a:rPr lang="uk-UA" dirty="0"/>
              <a:t>Обслуговування та підтримка.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64AE6-0F0A-89F3-026A-AE520A351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042160"/>
            <a:ext cx="7114141" cy="3970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628-8B83-A049-C99B-D5BB7B1F1E48}"/>
              </a:ext>
            </a:extLst>
          </p:cNvPr>
          <p:cNvSpPr txBox="1"/>
          <p:nvPr/>
        </p:nvSpPr>
        <p:spPr>
          <a:xfrm>
            <a:off x="746760" y="526256"/>
            <a:ext cx="10698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Microsoft Project</a:t>
            </a:r>
            <a:r>
              <a:rPr lang="en-US" b="1" dirty="0"/>
              <a:t> </a:t>
            </a:r>
            <a:r>
              <a:rPr lang="uk-UA" dirty="0"/>
              <a:t>- це популярне програмне забезпечення для управління проєктами, яке широко використовується в будівництві. Воно дозволяє користувачам створювати графіки, призначати ресурси, відстежувати прогрес і аналізувати ефективність </a:t>
            </a:r>
            <a:r>
              <a:rPr lang="uk-UA" dirty="0" err="1"/>
              <a:t>проєкту</a:t>
            </a:r>
            <a:r>
              <a:rPr lang="uk-UA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6FF1C-A180-BC57-0E22-E8D4F4D3D8C5}"/>
              </a:ext>
            </a:extLst>
          </p:cNvPr>
          <p:cNvSpPr txBox="1"/>
          <p:nvPr/>
        </p:nvSpPr>
        <p:spPr>
          <a:xfrm>
            <a:off x="746760" y="1550908"/>
            <a:ext cx="83007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u="sng" dirty="0"/>
              <a:t>Переваги:</a:t>
            </a:r>
            <a:endParaRPr lang="en-US" u="sng" dirty="0"/>
          </a:p>
          <a:p>
            <a:r>
              <a:rPr lang="uk-UA" dirty="0"/>
              <a:t>Знайомство.</a:t>
            </a:r>
            <a:endParaRPr lang="en-US" dirty="0"/>
          </a:p>
          <a:p>
            <a:r>
              <a:rPr lang="uk-UA" dirty="0"/>
              <a:t>Інтеграція.</a:t>
            </a:r>
            <a:endParaRPr lang="en-US" dirty="0"/>
          </a:p>
          <a:p>
            <a:r>
              <a:rPr lang="uk-UA" dirty="0"/>
              <a:t>Налаштування.</a:t>
            </a:r>
            <a:endParaRPr lang="en-US" dirty="0"/>
          </a:p>
          <a:p>
            <a:r>
              <a:rPr lang="uk-UA" dirty="0"/>
              <a:t>Співпраця.</a:t>
            </a:r>
            <a:endParaRPr lang="en-US" dirty="0"/>
          </a:p>
          <a:p>
            <a:r>
              <a:rPr lang="uk-UA" dirty="0"/>
              <a:t>Вартість.</a:t>
            </a:r>
            <a:endParaRPr lang="en-US" dirty="0"/>
          </a:p>
          <a:p>
            <a:r>
              <a:rPr lang="uk-UA" u="sng" dirty="0"/>
              <a:t>Недоліки:</a:t>
            </a:r>
            <a:endParaRPr lang="en-US" u="sng" dirty="0"/>
          </a:p>
          <a:p>
            <a:r>
              <a:rPr lang="uk-UA" dirty="0"/>
              <a:t>Обмежені можливості планування.</a:t>
            </a:r>
            <a:endParaRPr lang="en-US" dirty="0"/>
          </a:p>
          <a:p>
            <a:r>
              <a:rPr lang="uk-UA" dirty="0"/>
              <a:t>Сумісність.</a:t>
            </a:r>
            <a:endParaRPr lang="en-US" dirty="0"/>
          </a:p>
          <a:p>
            <a:r>
              <a:rPr lang="uk-UA" dirty="0"/>
              <a:t>Складність.</a:t>
            </a:r>
            <a:endParaRPr lang="en-US" dirty="0"/>
          </a:p>
          <a:p>
            <a:r>
              <a:rPr lang="uk-UA" dirty="0"/>
              <a:t>Негнучкість.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504EF-542C-3767-C38D-56ECB99DB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26" y="1666240"/>
            <a:ext cx="7198551" cy="4561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6A685-B80A-BB54-3101-F579589724EE}"/>
              </a:ext>
            </a:extLst>
          </p:cNvPr>
          <p:cNvSpPr txBox="1"/>
          <p:nvPr/>
        </p:nvSpPr>
        <p:spPr>
          <a:xfrm>
            <a:off x="11338560" y="59740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628-8B83-A049-C99B-D5BB7B1F1E48}"/>
              </a:ext>
            </a:extLst>
          </p:cNvPr>
          <p:cNvSpPr txBox="1"/>
          <p:nvPr/>
        </p:nvSpPr>
        <p:spPr>
          <a:xfrm>
            <a:off x="746760" y="526256"/>
            <a:ext cx="10698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Базові функції Microsoft Project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6FF1C-A180-BC57-0E22-E8D4F4D3D8C5}"/>
              </a:ext>
            </a:extLst>
          </p:cNvPr>
          <p:cNvSpPr txBox="1"/>
          <p:nvPr/>
        </p:nvSpPr>
        <p:spPr>
          <a:xfrm>
            <a:off x="746760" y="1056486"/>
            <a:ext cx="103403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Створення </a:t>
            </a:r>
            <a:r>
              <a:rPr lang="uk-UA" dirty="0" err="1"/>
              <a:t>проєкту</a:t>
            </a:r>
            <a:r>
              <a:rPr lang="uk-UA" dirty="0"/>
              <a:t> - Відразу під час відкриття Microsoft Project пропонує створити </a:t>
            </a:r>
            <a:r>
              <a:rPr lang="uk-UA" dirty="0" err="1"/>
              <a:t>проєкт</a:t>
            </a:r>
            <a:r>
              <a:rPr lang="uk-UA" dirty="0"/>
              <a:t>. Зробити це можна з нуля або завантажити із Excel.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Постановка задач - Щоб розбити роботу на окремі завдання, потрібно </a:t>
            </a:r>
            <a:r>
              <a:rPr lang="uk-UA" dirty="0" err="1"/>
              <a:t>внести</a:t>
            </a:r>
            <a:r>
              <a:rPr lang="uk-UA" dirty="0"/>
              <a:t> кожен із передбачених кроків у загальний план. (Назва, Спосіб керування (ручний або автоматичний), Дати початку та закінчення, Відсоток завершення , Тривалість, Пріоритет)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Створення діаграми </a:t>
            </a:r>
            <a:r>
              <a:rPr lang="uk-UA" dirty="0" err="1"/>
              <a:t>проєкту</a:t>
            </a:r>
            <a:r>
              <a:rPr lang="uk-UA" dirty="0"/>
              <a:t> - У міру реалізації </a:t>
            </a:r>
            <a:r>
              <a:rPr lang="uk-UA" dirty="0" err="1"/>
              <a:t>проєкту</a:t>
            </a:r>
            <a:r>
              <a:rPr lang="uk-UA" dirty="0"/>
              <a:t> це допоможе оптимізувати використання виділених ресурсів.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Розрахунок критичного шляху - У </a:t>
            </a:r>
            <a:r>
              <a:rPr lang="uk-UA" dirty="0" err="1"/>
              <a:t>проєкті</a:t>
            </a:r>
            <a:r>
              <a:rPr lang="uk-UA" dirty="0"/>
              <a:t> можуть бути послідовності, від яких залежить термін завершення </a:t>
            </a:r>
            <a:r>
              <a:rPr lang="uk-UA" dirty="0" err="1"/>
              <a:t>проєкту</a:t>
            </a:r>
            <a:r>
              <a:rPr lang="uk-UA" dirty="0"/>
              <a:t>. Це критичний шлях — ланцюжок завдань, від своєчасного завершення яких залежить своєчасне та успішне закінчення </a:t>
            </a:r>
            <a:r>
              <a:rPr lang="uk-UA" dirty="0" err="1"/>
              <a:t>проєкту</a:t>
            </a:r>
            <a:r>
              <a:rPr lang="uk-UA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/>
              <a:t>Створення шаблонів - Для того, щоб кожного разу не створювати окремі таблиці для типових </a:t>
            </a:r>
            <a:r>
              <a:rPr lang="uk-UA" dirty="0" err="1"/>
              <a:t>проєктів</a:t>
            </a:r>
            <a:r>
              <a:rPr lang="uk-UA" dirty="0"/>
              <a:t>, можна взяти один з них за основу і зберегти як шаблон діаграми </a:t>
            </a:r>
            <a:r>
              <a:rPr lang="uk-UA" dirty="0" err="1"/>
              <a:t>Ганта</a:t>
            </a:r>
            <a:r>
              <a:rPr lang="uk-UA" dirty="0"/>
              <a:t>. Надалі планування забиратиме значно менше часу.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6A685-B80A-BB54-3101-F579589724EE}"/>
              </a:ext>
            </a:extLst>
          </p:cNvPr>
          <p:cNvSpPr txBox="1"/>
          <p:nvPr/>
        </p:nvSpPr>
        <p:spPr>
          <a:xfrm>
            <a:off x="11338560" y="59740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4DAD7E-B7A8-C0E1-D91C-0ECDC5523F66}"/>
              </a:ext>
            </a:extLst>
          </p:cNvPr>
          <p:cNvSpPr txBox="1"/>
          <p:nvPr/>
        </p:nvSpPr>
        <p:spPr>
          <a:xfrm>
            <a:off x="1158240" y="465296"/>
            <a:ext cx="990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хмарне програмне забезпечення для управління будівництвом, яке включає в себе інструмент планування. Воно дозволяє користувачам створювати графіки, призначати завдання і відстежувати прогрес в режимі реального часу.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A2740-B655-0C0B-0386-B8580C8988AA}"/>
              </a:ext>
            </a:extLst>
          </p:cNvPr>
          <p:cNvSpPr txBox="1"/>
          <p:nvPr/>
        </p:nvSpPr>
        <p:spPr>
          <a:xfrm>
            <a:off x="1158240" y="1388626"/>
            <a:ext cx="7518400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Переваги: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Відстеження прогресу в режимі реального часу.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Функції для спільної роботи.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Зручний інтерфейс.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Інтеграція.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Мобільний додаток.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Недоліки: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Обмежена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кастомізація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Вартість.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Обмежені можливості планування.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Обмежені можливості звітування.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1EB1C9-AE9D-7672-3A6B-02CE0501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0" y="2149647"/>
            <a:ext cx="7315200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844F75-AC3C-CDB3-AA2D-1D6D858CF4FC}"/>
              </a:ext>
            </a:extLst>
          </p:cNvPr>
          <p:cNvSpPr txBox="1"/>
          <p:nvPr/>
        </p:nvSpPr>
        <p:spPr>
          <a:xfrm>
            <a:off x="11490960" y="62644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3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C03126-F2F6-E10A-9354-72A6BC361C70}"/>
              </a:ext>
            </a:extLst>
          </p:cNvPr>
          <p:cNvSpPr txBox="1"/>
          <p:nvPr/>
        </p:nvSpPr>
        <p:spPr>
          <a:xfrm>
            <a:off x="515620" y="386066"/>
            <a:ext cx="10627360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PlanGrid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це програмне забезпечення для управління будівництвом, яке включає в себе інструмент планування. Вона дозволяє користувачам створювати графіки, призначати завдання та відстежувати прогрес в режимі реального часу.</a:t>
            </a:r>
          </a:p>
          <a:p>
            <a:pPr>
              <a:lnSpc>
                <a:spcPct val="107000"/>
              </a:lnSpc>
            </a:pPr>
            <a:r>
              <a:rPr lang="uk-UA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Переваги: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Зручний інтерфейс.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Відстеження прогресу в режимі реального часу.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Функції для спільної роботи.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Мобільний додаток.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Кастомізація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Недоліки: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Обмежені можливості планування.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Вартість.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Обмежені можливості звітування.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Обмежена інтеграція.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 descr="Зображення, що містить текст, монітор, екран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2D8E02B4-D2A6-68CE-F8CE-81E766CFB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70" y="2275840"/>
            <a:ext cx="6666399" cy="3613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5B588-ABA4-61FB-2AC6-724FA7EA9FF9}"/>
              </a:ext>
            </a:extLst>
          </p:cNvPr>
          <p:cNvSpPr txBox="1"/>
          <p:nvPr/>
        </p:nvSpPr>
        <p:spPr>
          <a:xfrm>
            <a:off x="11338560" y="59740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" y="4910703"/>
            <a:ext cx="3914776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5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21F3F-3371-DF05-87BD-81841DD8244F}"/>
              </a:ext>
            </a:extLst>
          </p:cNvPr>
          <p:cNvSpPr txBox="1"/>
          <p:nvPr/>
        </p:nvSpPr>
        <p:spPr>
          <a:xfrm>
            <a:off x="1168400" y="516096"/>
            <a:ext cx="1021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err="1"/>
              <a:t>Smartsheet</a:t>
            </a:r>
            <a:r>
              <a:rPr lang="uk-UA" dirty="0"/>
              <a:t> - це хмарний інструмент управління проєктами, який широко використовується в будівництві. Він дозволяє користувачам створювати графіки, призначати завдання, відстежувати прогрес і співпрацювати з членами команди.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D2E74-4EE4-8188-89B1-D8B10917804A}"/>
              </a:ext>
            </a:extLst>
          </p:cNvPr>
          <p:cNvSpPr txBox="1"/>
          <p:nvPr/>
        </p:nvSpPr>
        <p:spPr>
          <a:xfrm>
            <a:off x="853440" y="1859508"/>
            <a:ext cx="9458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u="sng" dirty="0"/>
              <a:t>Переваги:</a:t>
            </a:r>
          </a:p>
          <a:p>
            <a:endParaRPr lang="uk-UA" dirty="0"/>
          </a:p>
          <a:p>
            <a:r>
              <a:rPr lang="uk-UA" dirty="0"/>
              <a:t>Зручний інтерфейс.</a:t>
            </a:r>
          </a:p>
          <a:p>
            <a:r>
              <a:rPr lang="uk-UA" dirty="0"/>
              <a:t>Відстеження прогресу в режимі реального часу.</a:t>
            </a:r>
          </a:p>
          <a:p>
            <a:r>
              <a:rPr lang="uk-UA" dirty="0"/>
              <a:t>Функції для спільної роботи.</a:t>
            </a:r>
          </a:p>
          <a:p>
            <a:r>
              <a:rPr lang="uk-UA" dirty="0" err="1"/>
              <a:t>Кастомізація</a:t>
            </a:r>
            <a:r>
              <a:rPr lang="uk-UA" dirty="0"/>
              <a:t>.</a:t>
            </a:r>
          </a:p>
          <a:p>
            <a:r>
              <a:rPr lang="uk-UA" dirty="0"/>
              <a:t>Інтеграція.</a:t>
            </a:r>
          </a:p>
          <a:p>
            <a:endParaRPr lang="uk-UA" dirty="0"/>
          </a:p>
          <a:p>
            <a:r>
              <a:rPr lang="uk-UA" u="sng" dirty="0"/>
              <a:t>Недоліки:</a:t>
            </a:r>
          </a:p>
          <a:p>
            <a:endParaRPr lang="uk-UA" dirty="0"/>
          </a:p>
          <a:p>
            <a:r>
              <a:rPr lang="uk-UA" dirty="0"/>
              <a:t>Обмежені можливості планування.</a:t>
            </a:r>
          </a:p>
          <a:p>
            <a:r>
              <a:rPr lang="uk-UA" dirty="0"/>
              <a:t>Вартість.</a:t>
            </a:r>
          </a:p>
          <a:p>
            <a:r>
              <a:rPr lang="uk-UA" dirty="0"/>
              <a:t>Обмежені можливості звітування.</a:t>
            </a:r>
          </a:p>
          <a:p>
            <a:r>
              <a:rPr lang="uk-UA" dirty="0"/>
              <a:t>Обмежене управління ресурсами.</a:t>
            </a:r>
          </a:p>
        </p:txBody>
      </p:sp>
      <p:pic>
        <p:nvPicPr>
          <p:cNvPr id="7" name="Рисунок 6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43116B8D-61D1-5C2D-F544-058985F52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2001538"/>
            <a:ext cx="6380480" cy="3828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2933D-64C3-1B76-DF74-B29B166E3468}"/>
              </a:ext>
            </a:extLst>
          </p:cNvPr>
          <p:cNvSpPr txBox="1"/>
          <p:nvPr/>
        </p:nvSpPr>
        <p:spPr>
          <a:xfrm>
            <a:off x="11338560" y="59740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1873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172" y="13202"/>
            <a:ext cx="10515600" cy="1027113"/>
          </a:xfrm>
        </p:spPr>
        <p:txBody>
          <a:bodyPr/>
          <a:lstStyle/>
          <a:p>
            <a:pPr algn="ctr"/>
            <a:r>
              <a:rPr lang="en-US" dirty="0"/>
              <a:t>JIRA</a:t>
            </a:r>
            <a:endParaRPr lang="ru-RU" dirty="0"/>
          </a:p>
        </p:txBody>
      </p:sp>
      <p:pic>
        <p:nvPicPr>
          <p:cNvPr id="7170" name="Picture 2" descr="ÑÑÐ½ÐºÑÐ¸Ð¾Ð½Ð°Ð» ji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972" y="3051968"/>
            <a:ext cx="5396281" cy="312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3608" y="1066055"/>
            <a:ext cx="6655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uk-UA" dirty="0">
                <a:latin typeface="Arial" panose="020B0604020202020204" pitchFamily="34" charset="0"/>
              </a:rPr>
              <a:t>Це потужний інструмент управління проєктами. Дорожчій в порівняння з іншими програмними продуктами, підтримується кілька методологій розробки, інтегрується з понад 3000 додатками, має інтелектуальну автоматизацію і потужну та </a:t>
            </a:r>
            <a:r>
              <a:rPr lang="uk-UA" dirty="0" err="1">
                <a:latin typeface="Arial" panose="020B0604020202020204" pitchFamily="34" charset="0"/>
              </a:rPr>
              <a:t>обширну</a:t>
            </a:r>
            <a:r>
              <a:rPr lang="uk-UA" dirty="0">
                <a:latin typeface="Arial" panose="020B0604020202020204" pitchFamily="34" charset="0"/>
              </a:rPr>
              <a:t> звітність.</a:t>
            </a:r>
            <a:endParaRPr lang="uk-UA" dirty="0"/>
          </a:p>
        </p:txBody>
      </p:sp>
      <p:pic>
        <p:nvPicPr>
          <p:cNvPr id="1026" name="Picture 2" descr="top-10-project-management-tools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3" y="857251"/>
            <a:ext cx="3859916" cy="19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0759" y="3051968"/>
            <a:ext cx="52599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</a:rPr>
              <a:t>Дозволяє: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</a:rPr>
              <a:t>створювати власні історії та завдання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</a:rPr>
              <a:t>планувати </a:t>
            </a:r>
            <a:r>
              <a:rPr lang="uk-UA" dirty="0" err="1">
                <a:latin typeface="Arial" panose="020B0604020202020204" pitchFamily="34" charset="0"/>
              </a:rPr>
              <a:t>спринти</a:t>
            </a:r>
            <a:r>
              <a:rPr lang="uk-UA" dirty="0">
                <a:latin typeface="Arial" panose="020B0604020202020204" pitchFamily="34" charset="0"/>
              </a:rPr>
              <a:t> та розподіляти завдання у своїй команді розробників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</a:rPr>
              <a:t>розставляти пріоритети та обговорювати роботу своєї команди в умовах абсолютної прозорості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</a:rPr>
              <a:t>випускати нові версії та бути впевненим, що актуальна інформація завжди у вас під рукою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</a:rPr>
              <a:t>підвищувати продуктивність команди, спираючись на візуальні дані, доступні у часі;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3245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Asana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" y="4852987"/>
            <a:ext cx="3914776" cy="19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225" y="1009449"/>
            <a:ext cx="4897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Це програмне забезпечення для веб і мобільних пристроїв, призначене для спільної роботи над проєктами без електронної пошти. Цей інструмент фокусується на швидкості та інтуїтивності. </a:t>
            </a:r>
            <a:endParaRPr lang="ru-RU" sz="2400" dirty="0"/>
          </a:p>
        </p:txBody>
      </p:sp>
      <p:pic>
        <p:nvPicPr>
          <p:cNvPr id="2050" name="Picture 2" descr="top-10-project-management-tools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76" y="1154113"/>
            <a:ext cx="6399799" cy="31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68376" y="4539019"/>
            <a:ext cx="6104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Базова версія Asana безкоштовна і має обмеження на 15 членів команди. Але якщо необхідно більше членів команди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то ціна буде відрізнятися в залежності від кількості.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5145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Trello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" y="4852987"/>
            <a:ext cx="3914776" cy="19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225" y="1009449"/>
            <a:ext cx="4897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/>
              <a:t>Це візуальний інструмент, що дає змогу команді керувати різноманітними проєктами й робочими процесами та відстежувати виконання завдань. Він досить простий, гнучкий та потужний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8376" y="4539019"/>
            <a:ext cx="6104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безкоштовна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можливість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користуватися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але вона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обмежена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top-10-project-management-tools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87" y="1089768"/>
            <a:ext cx="6171256" cy="2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22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3600" dirty="0"/>
              <a:t>Основу ІСУП становить єдиний інформаційний простір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28688C-C5E3-468B-B64D-825C10A923C7}"/>
              </a:ext>
            </a:extLst>
          </p:cNvPr>
          <p:cNvGrpSpPr/>
          <p:nvPr/>
        </p:nvGrpSpPr>
        <p:grpSpPr>
          <a:xfrm>
            <a:off x="6867738" y="1778672"/>
            <a:ext cx="4305686" cy="4286637"/>
            <a:chOff x="4583464" y="1539036"/>
            <a:chExt cx="3595720" cy="35798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2AF066-6BA1-4AAE-896B-8215E858677E}"/>
                </a:ext>
              </a:extLst>
            </p:cNvPr>
            <p:cNvSpPr/>
            <p:nvPr/>
          </p:nvSpPr>
          <p:spPr>
            <a:xfrm>
              <a:off x="6138174" y="1539036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7F9E0E-6385-4339-A87C-597316CED448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FA71486-1034-4AA7-9A1C-D2F6F9C29421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3EF48D-D528-46FA-8AA8-4AE760AA1FE3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43AF44-9970-4C7F-9D08-8AF07908F1EF}"/>
                </a:ext>
              </a:extLst>
            </p:cNvPr>
            <p:cNvSpPr/>
            <p:nvPr/>
          </p:nvSpPr>
          <p:spPr>
            <a:xfrm>
              <a:off x="6138174" y="4614792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E3ED27-5036-46EC-8A4F-32B62A2053AA}"/>
                </a:ext>
              </a:extLst>
            </p:cNvPr>
            <p:cNvSpPr/>
            <p:nvPr/>
          </p:nvSpPr>
          <p:spPr>
            <a:xfrm>
              <a:off x="5086533" y="198884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077958-BEC1-43AF-9E65-2F240D0C9797}"/>
                </a:ext>
              </a:extLst>
            </p:cNvPr>
            <p:cNvSpPr/>
            <p:nvPr/>
          </p:nvSpPr>
          <p:spPr>
            <a:xfrm>
              <a:off x="7227551" y="4119614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83AF60-7AE7-46E3-9322-F6D26A30CF91}"/>
                </a:ext>
              </a:extLst>
            </p:cNvPr>
            <p:cNvSpPr/>
            <p:nvPr/>
          </p:nvSpPr>
          <p:spPr>
            <a:xfrm>
              <a:off x="7675128" y="306896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8EE0C7-D0A5-481A-9BC2-C115AA00A18E}"/>
                </a:ext>
              </a:extLst>
            </p:cNvPr>
            <p:cNvSpPr/>
            <p:nvPr/>
          </p:nvSpPr>
          <p:spPr>
            <a:xfrm>
              <a:off x="4583464" y="306896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A3929B-0DBD-498A-A164-02EF6DB44E57}"/>
                </a:ext>
              </a:extLst>
            </p:cNvPr>
            <p:cNvSpPr/>
            <p:nvPr/>
          </p:nvSpPr>
          <p:spPr>
            <a:xfrm>
              <a:off x="7308304" y="2043092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85467A-B71A-41B3-9009-2EF00E81D4B3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83C801-C093-4725-A8C3-3033B65C1856}"/>
                </a:ext>
              </a:extLst>
            </p:cNvPr>
            <p:cNvCxnSpPr>
              <a:stCxn id="7" idx="5"/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3F0096-164B-4FE4-9B62-FEFEF8E15A07}"/>
                </a:ext>
              </a:extLst>
            </p:cNvPr>
            <p:cNvCxnSpPr>
              <a:stCxn id="10" idx="6"/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A8E07C-A565-4FB8-8276-268ECAA4E56C}"/>
                </a:ext>
              </a:extLst>
            </p:cNvPr>
            <p:cNvCxnSpPr>
              <a:stCxn id="12" idx="7"/>
              <a:endCxn id="23" idx="3"/>
            </p:cNvCxnSpPr>
            <p:nvPr/>
          </p:nvCxnSpPr>
          <p:spPr>
            <a:xfrm flipV="1">
              <a:off x="5490149" y="3855620"/>
              <a:ext cx="365421" cy="43928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147A77-2F92-4C01-B2A0-EDE6A4F563CA}"/>
                </a:ext>
              </a:extLst>
            </p:cNvPr>
            <p:cNvCxnSpPr>
              <a:stCxn id="6" idx="0"/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170300-68D7-4E81-90B1-4E2FC1C5EB90}"/>
                </a:ext>
              </a:extLst>
            </p:cNvPr>
            <p:cNvCxnSpPr>
              <a:stCxn id="8" idx="1"/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B0E69C-6DF6-4E73-933C-D89861CBE56B}"/>
                </a:ext>
              </a:extLst>
            </p:cNvPr>
            <p:cNvCxnSpPr>
              <a:stCxn id="9" idx="2"/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3F46BF-8197-4235-BA24-688F91FCA244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576B86-A9B5-4EB1-9488-6C9956DF19A5}"/>
                </a:ext>
              </a:extLst>
            </p:cNvPr>
            <p:cNvCxnSpPr>
              <a:stCxn id="4" idx="4"/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A6AA3258-320A-4D5C-9367-775B9A5B8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29" y="2453519"/>
              <a:ext cx="338798" cy="3672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AA06EB-DDD4-4878-89FB-F736C04266F8}"/>
              </a:ext>
            </a:extLst>
          </p:cNvPr>
          <p:cNvSpPr txBox="1"/>
          <p:nvPr/>
        </p:nvSpPr>
        <p:spPr>
          <a:xfrm>
            <a:off x="1594038" y="1942512"/>
            <a:ext cx="519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>
                <a:solidFill>
                  <a:schemeClr val="bg1"/>
                </a:solidFill>
              </a:rPr>
              <a:t>єдину базу даних планів усіх корпоративних </a:t>
            </a:r>
            <a:r>
              <a:rPr lang="uk-UA" altLang="ko-KR" sz="2000" dirty="0" err="1">
                <a:solidFill>
                  <a:schemeClr val="bg1"/>
                </a:solidFill>
              </a:rPr>
              <a:t>проєктів</a:t>
            </a:r>
            <a:endParaRPr lang="uk-UA" altLang="ko-KR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D0BDC-77EF-42EA-85F7-80C4BD1AB900}"/>
              </a:ext>
            </a:extLst>
          </p:cNvPr>
          <p:cNvSpPr txBox="1"/>
          <p:nvPr/>
        </p:nvSpPr>
        <p:spPr>
          <a:xfrm>
            <a:off x="1679496" y="3079940"/>
            <a:ext cx="392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>
                <a:solidFill>
                  <a:schemeClr val="bg1"/>
                </a:solidFill>
              </a:rPr>
              <a:t>єдиний довідник ресурсів, які використовуються в </a:t>
            </a:r>
            <a:r>
              <a:rPr lang="uk-UA" altLang="ko-KR" sz="2000" dirty="0" err="1">
                <a:solidFill>
                  <a:schemeClr val="bg1"/>
                </a:solidFill>
              </a:rPr>
              <a:t>проєктах</a:t>
            </a:r>
            <a:endParaRPr lang="uk-UA" altLang="ko-KR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04AFD-8D35-4D46-8C85-58330F88214A}"/>
              </a:ext>
            </a:extLst>
          </p:cNvPr>
          <p:cNvSpPr txBox="1"/>
          <p:nvPr/>
        </p:nvSpPr>
        <p:spPr>
          <a:xfrm>
            <a:off x="1679496" y="4166093"/>
            <a:ext cx="392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>
                <a:solidFill>
                  <a:schemeClr val="bg1"/>
                </a:solidFill>
              </a:rPr>
              <a:t>єдині форми документів, шаблони </a:t>
            </a:r>
            <a:r>
              <a:rPr lang="uk-UA" altLang="ko-KR" sz="2000" dirty="0" err="1">
                <a:solidFill>
                  <a:schemeClr val="bg1"/>
                </a:solidFill>
              </a:rPr>
              <a:t>проєктів</a:t>
            </a:r>
            <a:r>
              <a:rPr lang="uk-UA" altLang="ko-KR" sz="2000" dirty="0">
                <a:solidFill>
                  <a:schemeClr val="bg1"/>
                </a:solidFill>
              </a:rPr>
              <a:t> і звітів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72B31-E09B-4BD7-BC4C-77C050FFBA9F}"/>
              </a:ext>
            </a:extLst>
          </p:cNvPr>
          <p:cNvSpPr txBox="1"/>
          <p:nvPr/>
        </p:nvSpPr>
        <p:spPr>
          <a:xfrm>
            <a:off x="1679496" y="5252247"/>
            <a:ext cx="392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>
                <a:solidFill>
                  <a:schemeClr val="bg1"/>
                </a:solidFill>
              </a:rPr>
              <a:t>єдину базу даних документів усіх корпоративних </a:t>
            </a:r>
            <a:r>
              <a:rPr lang="uk-UA" altLang="ko-KR" sz="2000" dirty="0" err="1">
                <a:solidFill>
                  <a:schemeClr val="bg1"/>
                </a:solidFill>
              </a:rPr>
              <a:t>проєктів</a:t>
            </a:r>
            <a:endParaRPr lang="uk-UA" altLang="ko-KR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30EEB-9863-4E6A-B7AC-020D1B647D38}"/>
              </a:ext>
            </a:extLst>
          </p:cNvPr>
          <p:cNvSpPr txBox="1"/>
          <p:nvPr/>
        </p:nvSpPr>
        <p:spPr>
          <a:xfrm>
            <a:off x="8355930" y="3427908"/>
            <a:ext cx="139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Інформаційний простір передбачає:</a:t>
            </a:r>
            <a:endParaRPr lang="ko-KR" altLang="en-US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D74232D8-2AC2-4738-A833-2422BA509BAE}"/>
              </a:ext>
            </a:extLst>
          </p:cNvPr>
          <p:cNvSpPr/>
          <p:nvPr/>
        </p:nvSpPr>
        <p:spPr>
          <a:xfrm flipH="1">
            <a:off x="7046741" y="3809239"/>
            <a:ext cx="249172" cy="2491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6F665C59-DF67-406B-8795-2DE7E65A7078}"/>
              </a:ext>
            </a:extLst>
          </p:cNvPr>
          <p:cNvSpPr/>
          <p:nvPr/>
        </p:nvSpPr>
        <p:spPr>
          <a:xfrm>
            <a:off x="10783103" y="3795305"/>
            <a:ext cx="177060" cy="23431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814969A3-4371-4E87-9100-3FADEA525F2E}"/>
              </a:ext>
            </a:extLst>
          </p:cNvPr>
          <p:cNvSpPr/>
          <p:nvPr/>
        </p:nvSpPr>
        <p:spPr>
          <a:xfrm>
            <a:off x="8899316" y="5666393"/>
            <a:ext cx="241039" cy="24506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140669EB-C64D-49E4-A64A-23A61BBB784A}"/>
              </a:ext>
            </a:extLst>
          </p:cNvPr>
          <p:cNvSpPr/>
          <p:nvPr/>
        </p:nvSpPr>
        <p:spPr>
          <a:xfrm rot="2700000">
            <a:off x="7672838" y="2458365"/>
            <a:ext cx="185253" cy="3321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DD8FF7CB-9E5A-42CC-AE9D-57E321F60CB7}"/>
              </a:ext>
            </a:extLst>
          </p:cNvPr>
          <p:cNvSpPr/>
          <p:nvPr/>
        </p:nvSpPr>
        <p:spPr>
          <a:xfrm flipH="1">
            <a:off x="8892718" y="1972264"/>
            <a:ext cx="272865" cy="225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E6196C7A-399E-41C1-AA3B-D0A2D3F3BC74}"/>
              </a:ext>
            </a:extLst>
          </p:cNvPr>
          <p:cNvSpPr/>
          <p:nvPr/>
        </p:nvSpPr>
        <p:spPr>
          <a:xfrm rot="18805991">
            <a:off x="10191775" y="5050721"/>
            <a:ext cx="262540" cy="2598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811709E0-E199-4D1C-9D79-84582E768990}"/>
              </a:ext>
            </a:extLst>
          </p:cNvPr>
          <p:cNvSpPr/>
          <p:nvPr/>
        </p:nvSpPr>
        <p:spPr>
          <a:xfrm>
            <a:off x="10290496" y="2567247"/>
            <a:ext cx="271254" cy="22674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022A2809-4A8C-4060-B2E4-9FF7302F192D}"/>
              </a:ext>
            </a:extLst>
          </p:cNvPr>
          <p:cNvSpPr/>
          <p:nvPr/>
        </p:nvSpPr>
        <p:spPr>
          <a:xfrm>
            <a:off x="7681242" y="5125765"/>
            <a:ext cx="138720" cy="3024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4FD7E2-C7D3-46E3-9A86-C724CFA90EB2}"/>
              </a:ext>
            </a:extLst>
          </p:cNvPr>
          <p:cNvGrpSpPr/>
          <p:nvPr/>
        </p:nvGrpSpPr>
        <p:grpSpPr>
          <a:xfrm>
            <a:off x="765086" y="1921749"/>
            <a:ext cx="790407" cy="790407"/>
            <a:chOff x="5833678" y="585323"/>
            <a:chExt cx="790407" cy="790407"/>
          </a:xfrm>
        </p:grpSpPr>
        <p:sp>
          <p:nvSpPr>
            <p:cNvPr id="42" name="Arc 3">
              <a:extLst>
                <a:ext uri="{FF2B5EF4-FFF2-40B4-BE49-F238E27FC236}">
                  <a16:creationId xmlns:a16="http://schemas.microsoft.com/office/drawing/2014/main" id="{0DFEE30A-A1E2-43D6-B1E0-CC620CDFA1C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839803-9923-49E6-BFAE-15A526EE401B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801583E-9D08-4CC4-886C-BD722FF6B9E1}"/>
              </a:ext>
            </a:extLst>
          </p:cNvPr>
          <p:cNvSpPr txBox="1"/>
          <p:nvPr/>
        </p:nvSpPr>
        <p:spPr>
          <a:xfrm>
            <a:off x="766090" y="208612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DA9D27-2E3B-46A8-B6EC-98CB50DEBE79}"/>
              </a:ext>
            </a:extLst>
          </p:cNvPr>
          <p:cNvGrpSpPr/>
          <p:nvPr/>
        </p:nvGrpSpPr>
        <p:grpSpPr>
          <a:xfrm>
            <a:off x="765086" y="3007902"/>
            <a:ext cx="790407" cy="790407"/>
            <a:chOff x="5833678" y="1552456"/>
            <a:chExt cx="790407" cy="790407"/>
          </a:xfrm>
        </p:grpSpPr>
        <p:sp>
          <p:nvSpPr>
            <p:cNvPr id="46" name="Arc 3">
              <a:extLst>
                <a:ext uri="{FF2B5EF4-FFF2-40B4-BE49-F238E27FC236}">
                  <a16:creationId xmlns:a16="http://schemas.microsoft.com/office/drawing/2014/main" id="{A0632BF3-DA13-4188-8962-E5B63DE44BA8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3B5E7B5-7019-4BD9-98FC-9B93C0617517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B2A0C4-C899-473B-AF35-E76680AEF5A5}"/>
              </a:ext>
            </a:extLst>
          </p:cNvPr>
          <p:cNvSpPr txBox="1"/>
          <p:nvPr/>
        </p:nvSpPr>
        <p:spPr>
          <a:xfrm>
            <a:off x="766090" y="3172273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C660D0-6869-4942-8B42-E6AB8EB3C272}"/>
              </a:ext>
            </a:extLst>
          </p:cNvPr>
          <p:cNvGrpSpPr/>
          <p:nvPr/>
        </p:nvGrpSpPr>
        <p:grpSpPr>
          <a:xfrm>
            <a:off x="765086" y="4094055"/>
            <a:ext cx="790407" cy="790407"/>
            <a:chOff x="5833678" y="2519589"/>
            <a:chExt cx="790407" cy="790407"/>
          </a:xfrm>
        </p:grpSpPr>
        <p:sp>
          <p:nvSpPr>
            <p:cNvPr id="50" name="Arc 3">
              <a:extLst>
                <a:ext uri="{FF2B5EF4-FFF2-40B4-BE49-F238E27FC236}">
                  <a16:creationId xmlns:a16="http://schemas.microsoft.com/office/drawing/2014/main" id="{CE1C8B54-E934-47C7-93F6-C6CD6FBC7BC4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1FACCAB-7A52-4DAD-8CE1-4F6038C33F79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8F69956-38F5-4BF8-A73C-5AC36BF769D4}"/>
              </a:ext>
            </a:extLst>
          </p:cNvPr>
          <p:cNvSpPr txBox="1"/>
          <p:nvPr/>
        </p:nvSpPr>
        <p:spPr>
          <a:xfrm>
            <a:off x="766090" y="4258426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F66CAD-ED01-40E3-9DCD-E29C77DC7269}"/>
              </a:ext>
            </a:extLst>
          </p:cNvPr>
          <p:cNvGrpSpPr/>
          <p:nvPr/>
        </p:nvGrpSpPr>
        <p:grpSpPr>
          <a:xfrm>
            <a:off x="765086" y="5180209"/>
            <a:ext cx="790407" cy="790407"/>
            <a:chOff x="5833678" y="3486722"/>
            <a:chExt cx="790407" cy="790407"/>
          </a:xfrm>
        </p:grpSpPr>
        <p:sp>
          <p:nvSpPr>
            <p:cNvPr id="54" name="Arc 3">
              <a:extLst>
                <a:ext uri="{FF2B5EF4-FFF2-40B4-BE49-F238E27FC236}">
                  <a16:creationId xmlns:a16="http://schemas.microsoft.com/office/drawing/2014/main" id="{82AEC241-A3F8-49F1-8300-D694C8C49211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B466B3-AA12-4851-BBC4-67817A94B32C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5BE657-B625-48F1-B4D0-8D80A596856B}"/>
              </a:ext>
            </a:extLst>
          </p:cNvPr>
          <p:cNvSpPr txBox="1"/>
          <p:nvPr/>
        </p:nvSpPr>
        <p:spPr>
          <a:xfrm>
            <a:off x="766090" y="534458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TeamGantt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92"/>
            <a:ext cx="3914776" cy="19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225" y="890564"/>
            <a:ext cx="55353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Можливості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TeamGantt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побудова діаграми для планування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перетягування елементів під час планування за допомогою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Drag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Drop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декілька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 одній діаграмі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Ганта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фільтр ресурсів;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перегляд завантаження кожного працівника; перевірка відставання від графіка;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порівняння планів та актуального стану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експорт даних у CSV та PDF.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5476" y="4568493"/>
            <a:ext cx="625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онлайн-система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проєктами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простої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діаграми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Ганта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4098" name="Picture 2" descr="top-10-project-management-tools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86" y="1325563"/>
            <a:ext cx="6065231" cy="241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5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94" y="1"/>
            <a:ext cx="10311205" cy="1075366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Podio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6" y="5093643"/>
            <a:ext cx="3331024" cy="1665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675" y="846766"/>
            <a:ext cx="55353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Причини користуватися Podio</a:t>
            </a:r>
            <a:r>
              <a:rPr lang="ru-RU" dirty="0"/>
              <a:t>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/>
              <a:t>налаштування: На відміну від багатьох своїх конкурентів, Podio має широкі можливості налаштування. Це дозволяє вам не просто змінити спосіб роботи модулів, а й позбутися частин, які не стосуються вас.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/>
              <a:t>вбудований CRM: CRM Podio оснащений управлінням інформацією про клієнтів, відстеженням подорожей клієнтів, відстеженням потенційних клієнтів та іншими ключовими функціями CRM.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/>
              <a:t>управління працівниками: Podio має першокласну підтримку управління працівниками, що дозволяє керувати витратами, відпустками, потоками діяльності тощо від одного місця.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/>
              <a:t>управління проєктами: Співпраця з клієнтами, зв’язування електронних листів із завданнями, детальні права доступу, планування </a:t>
            </a:r>
            <a:r>
              <a:rPr lang="uk-UA" dirty="0" err="1"/>
              <a:t>Scrum-проєктів</a:t>
            </a:r>
            <a:r>
              <a:rPr lang="uk-UA" dirty="0"/>
              <a:t> та створення </a:t>
            </a:r>
            <a:r>
              <a:rPr lang="uk-UA" dirty="0" err="1"/>
              <a:t>спринтів</a:t>
            </a:r>
            <a:r>
              <a:rPr lang="uk-UA" dirty="0"/>
              <a:t>, все це включено.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dirty="0"/>
              <a:t>управління подіями, управління електронною поштою, управління бізнесом.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5504" y="8467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https://freexbcodes.com/wp-content/uploads/2020/06/top-10-project-management-tools-6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75366"/>
            <a:ext cx="57245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25504" y="41328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4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94" y="1"/>
            <a:ext cx="10311205" cy="107536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Projects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Zoho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94" y="4791479"/>
            <a:ext cx="3331024" cy="1665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3893" y="3856666"/>
            <a:ext cx="5887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Zoho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одне з численних пропозицій компанії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Zoho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5504" y="8467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25504" y="41328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top-10-project-management-tools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43" y="1075366"/>
            <a:ext cx="6162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675" y="902011"/>
            <a:ext cx="52262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помилок,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розклади часу,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документами,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інтеграція з популярними додатками,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форумами та інше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7550" y="5270292"/>
            <a:ext cx="7501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Базовий план безкоштовний для 10 користувачів, після чого додаток коштуватиме від 20 до 35 доларів на місяць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" y="4852987"/>
            <a:ext cx="3914776" cy="19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525" y="628449"/>
            <a:ext cx="10944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Щоб правильно обрати засіб програмної реалізації </a:t>
            </a:r>
            <a:r>
              <a:rPr lang="uk-UA" sz="2400" b="1" dirty="0" err="1"/>
              <a:t>проєкту</a:t>
            </a:r>
            <a:r>
              <a:rPr lang="en-US" sz="2400" b="1" dirty="0"/>
              <a:t>:</a:t>
            </a:r>
            <a:r>
              <a:rPr lang="uk-UA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по-перше, потрібно правильно розуміти потреби </a:t>
            </a:r>
            <a:r>
              <a:rPr lang="uk-UA" sz="2400" dirty="0" err="1"/>
              <a:t>проєкту</a:t>
            </a:r>
            <a:r>
              <a:rPr lang="uk-UA" sz="2400" dirty="0"/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по-друге, визначитися з якою методологією управління проєктами має бути сумісне програмне забезпечення,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по-третє, звернути увагу на зручність у використанні, безпеку, </a:t>
            </a:r>
            <a:r>
              <a:rPr lang="uk-UA" sz="2400" dirty="0" err="1"/>
              <a:t>настроюваність</a:t>
            </a:r>
            <a:r>
              <a:rPr lang="uk-UA" sz="2400" dirty="0"/>
              <a:t>, вартість та підтримку. </a:t>
            </a:r>
            <a:endParaRPr lang="ru-RU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Отже, застосування технологій </a:t>
            </a:r>
            <a:r>
              <a:rPr lang="uk-UA" sz="2400" dirty="0" err="1"/>
              <a:t>проєктного</a:t>
            </a:r>
            <a:r>
              <a:rPr lang="uk-UA" sz="2400" dirty="0"/>
              <a:t> управління дасть можливість перейти на новий рівень розвитку, коли будь-які проєкти будуть здійснюватися в задані терміни і в рамках бюджету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" y="4852987"/>
            <a:ext cx="3914776" cy="19573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4550" y="1825625"/>
            <a:ext cx="9239250" cy="4351338"/>
          </a:xfrm>
        </p:spPr>
        <p:txBody>
          <a:bodyPr/>
          <a:lstStyle/>
          <a:p>
            <a:pPr marL="0" indent="0">
              <a:buNone/>
            </a:pPr>
            <a:endParaRPr lang="ru-RU" cap="all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3864" y="273367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03688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99D7BA9A-3B5F-4C1A-BB0A-F8D4B2E54806}"/>
              </a:ext>
            </a:extLst>
          </p:cNvPr>
          <p:cNvSpPr/>
          <p:nvPr/>
        </p:nvSpPr>
        <p:spPr>
          <a:xfrm>
            <a:off x="1434310" y="1839815"/>
            <a:ext cx="3188980" cy="3188980"/>
          </a:xfrm>
          <a:prstGeom prst="blockArc">
            <a:avLst>
              <a:gd name="adj1" fmla="val 12214054"/>
              <a:gd name="adj2" fmla="val 9664598"/>
              <a:gd name="adj3" fmla="val 148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33FCA-B33E-4BAB-BCFF-CB623BD1A7B4}"/>
              </a:ext>
            </a:extLst>
          </p:cNvPr>
          <p:cNvSpPr txBox="1"/>
          <p:nvPr/>
        </p:nvSpPr>
        <p:spPr>
          <a:xfrm>
            <a:off x="1064784" y="3191537"/>
            <a:ext cx="302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>
                <a:solidFill>
                  <a:schemeClr val="bg1"/>
                </a:solidFill>
              </a:rPr>
              <a:t>Забезпечувальної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441DF-1ABD-425E-921E-74914FD358D3}"/>
              </a:ext>
            </a:extLst>
          </p:cNvPr>
          <p:cNvSpPr txBox="1"/>
          <p:nvPr/>
        </p:nvSpPr>
        <p:spPr>
          <a:xfrm>
            <a:off x="896386" y="382798"/>
            <a:ext cx="1040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800" b="1" dirty="0">
                <a:solidFill>
                  <a:schemeClr val="bg1"/>
                </a:solidFill>
              </a:rPr>
              <a:t>ІСУП у загальному випадку складається</a:t>
            </a:r>
          </a:p>
          <a:p>
            <a:pPr algn="ctr"/>
            <a:r>
              <a:rPr lang="uk-UA" altLang="ko-KR" sz="2800" b="1" dirty="0">
                <a:solidFill>
                  <a:schemeClr val="bg1"/>
                </a:solidFill>
              </a:rPr>
              <a:t> із двох частин</a:t>
            </a: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ED59FC70-8608-40EC-975D-8E81D02AE972}"/>
              </a:ext>
            </a:extLst>
          </p:cNvPr>
          <p:cNvSpPr/>
          <p:nvPr/>
        </p:nvSpPr>
        <p:spPr>
          <a:xfrm>
            <a:off x="7685586" y="1839815"/>
            <a:ext cx="3188980" cy="3188980"/>
          </a:xfrm>
          <a:prstGeom prst="blockArc">
            <a:avLst>
              <a:gd name="adj1" fmla="val 12214054"/>
              <a:gd name="adj2" fmla="val 9664598"/>
              <a:gd name="adj3" fmla="val 148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5D15AA-1E6C-4D64-A14E-B470450342DD}"/>
              </a:ext>
            </a:extLst>
          </p:cNvPr>
          <p:cNvSpPr txBox="1"/>
          <p:nvPr/>
        </p:nvSpPr>
        <p:spPr>
          <a:xfrm>
            <a:off x="7375020" y="3165900"/>
            <a:ext cx="288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400" b="1" dirty="0">
                <a:solidFill>
                  <a:schemeClr val="bg1"/>
                </a:solidFill>
              </a:rPr>
              <a:t>Функціональної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3D604003-FFA4-41F3-9940-48138D57620F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6F35C36-923A-411A-9B4A-3D1D5B339AD0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5AB3C13-20EC-4085-9447-FE0852CAFD67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4400" dirty="0"/>
              <a:t>Забезпечувальної частини входять такі основні компоненти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4822A3-CCD7-4CC1-9CD8-BAB57A490996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205CB-A51E-446A-8127-E40CDD838F4E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D7C618-3CF3-4423-87FB-22260793C4DF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20FF80-F4A2-45F7-9ACD-14B2D65B7764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0BB691-C742-4BB8-B6CD-13EFF3B56753}"/>
              </a:ext>
            </a:extLst>
          </p:cNvPr>
          <p:cNvGrpSpPr/>
          <p:nvPr/>
        </p:nvGrpSpPr>
        <p:grpSpPr>
          <a:xfrm>
            <a:off x="965676" y="4082462"/>
            <a:ext cx="2647896" cy="1428411"/>
            <a:chOff x="194666" y="3814979"/>
            <a:chExt cx="2647896" cy="14284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7FFE9E-85D3-4410-A551-B34B843130F1}"/>
                </a:ext>
              </a:extLst>
            </p:cNvPr>
            <p:cNvSpPr txBox="1"/>
            <p:nvPr/>
          </p:nvSpPr>
          <p:spPr>
            <a:xfrm>
              <a:off x="211758" y="4412393"/>
              <a:ext cx="2180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>
                  <a:solidFill>
                    <a:schemeClr val="bg1"/>
                  </a:solidFill>
                  <a:cs typeface="Arial" pitchFamily="34" charset="0"/>
                </a:rPr>
                <a:t>сукупність документів, які визначають організаційну структуру, права та обов’язки персоналу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9105F-F32A-43A2-ADCD-C5AF85F49EBD}"/>
                </a:ext>
              </a:extLst>
            </p:cNvPr>
            <p:cNvSpPr txBox="1"/>
            <p:nvPr/>
          </p:nvSpPr>
          <p:spPr>
            <a:xfrm>
              <a:off x="194666" y="3814979"/>
              <a:ext cx="26478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1400" b="1" dirty="0">
                  <a:solidFill>
                    <a:schemeClr val="bg1"/>
                  </a:solidFill>
                  <a:cs typeface="Arial" pitchFamily="34" charset="0"/>
                </a:rPr>
                <a:t>організаційне забезпечення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929D5-9A00-4F6A-BC6D-A52ED4480304}"/>
              </a:ext>
            </a:extLst>
          </p:cNvPr>
          <p:cNvGrpSpPr/>
          <p:nvPr/>
        </p:nvGrpSpPr>
        <p:grpSpPr>
          <a:xfrm>
            <a:off x="3199333" y="4073916"/>
            <a:ext cx="2013602" cy="1578894"/>
            <a:chOff x="458759" y="3806433"/>
            <a:chExt cx="2013602" cy="15788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D2451-435C-4315-9AC5-C77F91FF8912}"/>
                </a:ext>
              </a:extLst>
            </p:cNvPr>
            <p:cNvSpPr txBox="1"/>
            <p:nvPr/>
          </p:nvSpPr>
          <p:spPr>
            <a:xfrm>
              <a:off x="458759" y="4369664"/>
              <a:ext cx="2013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>
                  <a:solidFill>
                    <a:schemeClr val="bg1"/>
                  </a:solidFill>
                  <a:cs typeface="Arial" pitchFamily="34" charset="0"/>
                </a:rPr>
                <a:t>сукупність правових норм, які регламентують правові відносини при створенні і функціонуванні системи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D06D5-9C51-4950-94D3-CF035F7D8136}"/>
                </a:ext>
              </a:extLst>
            </p:cNvPr>
            <p:cNvSpPr txBox="1"/>
            <p:nvPr/>
          </p:nvSpPr>
          <p:spPr>
            <a:xfrm>
              <a:off x="567147" y="3806433"/>
              <a:ext cx="162593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1400" b="1" dirty="0">
                  <a:solidFill>
                    <a:schemeClr val="bg1"/>
                  </a:solidFill>
                  <a:cs typeface="Arial" pitchFamily="34" charset="0"/>
                </a:rPr>
                <a:t>правове забезпечення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E9DD98-E698-4474-AD88-050F2AE92A52}"/>
              </a:ext>
            </a:extLst>
          </p:cNvPr>
          <p:cNvGrpSpPr/>
          <p:nvPr/>
        </p:nvGrpSpPr>
        <p:grpSpPr>
          <a:xfrm>
            <a:off x="5288538" y="4056824"/>
            <a:ext cx="1932658" cy="1806289"/>
            <a:chOff x="578400" y="3789341"/>
            <a:chExt cx="1648863" cy="18062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27CF2-D134-4B65-9CD7-F21652FF88A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>
                  <a:solidFill>
                    <a:schemeClr val="bg1"/>
                  </a:solidFill>
                  <a:cs typeface="Arial" pitchFamily="34" charset="0"/>
                </a:rPr>
                <a:t>комплекс технічних засобів, призначених для функціонування системи, комп’ютерна, комунікаційна та організаційна техніка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BAA0E-0D89-42B0-AE2E-B15359BF973C}"/>
                </a:ext>
              </a:extLst>
            </p:cNvPr>
            <p:cNvSpPr txBox="1"/>
            <p:nvPr/>
          </p:nvSpPr>
          <p:spPr>
            <a:xfrm>
              <a:off x="601330" y="3789341"/>
              <a:ext cx="162593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uk-UA" altLang="ko-KR" sz="1400" b="1" dirty="0">
                  <a:solidFill>
                    <a:schemeClr val="bg1"/>
                  </a:solidFill>
                  <a:cs typeface="Arial" pitchFamily="34" charset="0"/>
                </a:rPr>
                <a:t>технічне забезпечення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CD8E1A-58B9-4720-92BC-8599433B89C6}"/>
              </a:ext>
            </a:extLst>
          </p:cNvPr>
          <p:cNvGrpSpPr/>
          <p:nvPr/>
        </p:nvGrpSpPr>
        <p:grpSpPr>
          <a:xfrm>
            <a:off x="7249556" y="4091008"/>
            <a:ext cx="2227730" cy="1956771"/>
            <a:chOff x="571570" y="3823525"/>
            <a:chExt cx="1780342" cy="19567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9BA467-AF08-49C0-AD5A-D340616F2156}"/>
                </a:ext>
              </a:extLst>
            </p:cNvPr>
            <p:cNvSpPr txBox="1"/>
            <p:nvPr/>
          </p:nvSpPr>
          <p:spPr>
            <a:xfrm>
              <a:off x="571570" y="4395301"/>
              <a:ext cx="17803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>
                  <a:solidFill>
                    <a:schemeClr val="bg1"/>
                  </a:solidFill>
                  <a:cs typeface="Arial" pitchFamily="34" charset="0"/>
                </a:rPr>
                <a:t>сукупність форм документів, класифікаторів, нормативної бази і реалізованих рішень щодо обсягів, розміщення та організування інформації, яка використовується в системі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21DFD5-717F-4CBC-8D59-C26CBCEAD3A5}"/>
                </a:ext>
              </a:extLst>
            </p:cNvPr>
            <p:cNvSpPr txBox="1"/>
            <p:nvPr/>
          </p:nvSpPr>
          <p:spPr>
            <a:xfrm>
              <a:off x="609876" y="3823525"/>
              <a:ext cx="162593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1400" b="1" dirty="0">
                  <a:solidFill>
                    <a:schemeClr val="bg1"/>
                  </a:solidFill>
                  <a:cs typeface="Arial" pitchFamily="34" charset="0"/>
                </a:rPr>
                <a:t>інформаційне забезпечення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07291EBF-F007-4570-8F1A-94BAB35C01AB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CED38679-F497-4E9D-82AB-E60EF30702AC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261369DE-C86C-4276-80D5-63D8CD8134B2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906B89-86F6-4F67-913C-8236789D2E5F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11508-8842-412F-9118-FCAB1C00603D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284693-9636-41A0-A55D-E61BD7B8AE6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20208966-361B-4FAF-88B9-8ABC7D94F48A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EB58D-2CE1-40C8-8080-F7B1DEEBB29E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7FB641-DB66-402D-8904-18DCEC5673F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ABD24170-70B8-4E93-961A-F1A3BA2FF6C0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35A53-977D-44DC-A18F-3D23795AB297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830203-9059-4480-9872-371001BE6E55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A5318887-B745-4BC6-9C22-1E44BFD278D7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194FA0-E7DA-47CF-9E06-3CB274CD6854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898D42-24B0-4397-B5CD-B42188901BF0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010864D7-45DF-49DE-BB58-5E55E8E10E57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486CCEB8-25D0-43F4-8509-79439DBA41FD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6B81AEE5-CECB-464C-9AF4-8E6A7F5625A0}"/>
              </a:ext>
            </a:extLst>
          </p:cNvPr>
          <p:cNvGrpSpPr/>
          <p:nvPr/>
        </p:nvGrpSpPr>
        <p:grpSpPr>
          <a:xfrm>
            <a:off x="9609520" y="4048279"/>
            <a:ext cx="2397321" cy="1840471"/>
            <a:chOff x="960254" y="3780796"/>
            <a:chExt cx="2397321" cy="18404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60AA28-2F08-4A3C-9242-8137110C7571}"/>
                </a:ext>
              </a:extLst>
            </p:cNvPr>
            <p:cNvSpPr txBox="1"/>
            <p:nvPr/>
          </p:nvSpPr>
          <p:spPr>
            <a:xfrm>
              <a:off x="988598" y="4420938"/>
              <a:ext cx="2368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>
                  <a:solidFill>
                    <a:schemeClr val="bg1"/>
                  </a:solidFill>
                  <a:cs typeface="Arial" pitchFamily="34" charset="0"/>
                </a:rPr>
                <a:t>сукупність програм і відповідної документації з експлуатації, призначених для управління технічними засобами і вирішення функціональних задач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BB9FAD-72A6-495A-9980-5E1D868572E4}"/>
                </a:ext>
              </a:extLst>
            </p:cNvPr>
            <p:cNvSpPr txBox="1"/>
            <p:nvPr/>
          </p:nvSpPr>
          <p:spPr>
            <a:xfrm>
              <a:off x="960254" y="3780796"/>
              <a:ext cx="176493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1400" b="1" dirty="0">
                  <a:solidFill>
                    <a:schemeClr val="bg1"/>
                  </a:solidFill>
                  <a:cs typeface="Arial" pitchFamily="34" charset="0"/>
                </a:rPr>
                <a:t>програмне забезпечення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D4340106-71FF-4FFD-80DD-E23C94FDCA07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EE69E06-5D5E-4290-9BAE-5747013C6C04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1C404358-1753-4250-85EB-5847DAA19869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A6AD356E-DA6A-4BA6-943D-48118D48FDB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84189029-997C-426B-97FC-FA71918ECED4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94C77EEA-0DC3-47FF-AAAB-D88E34D273A7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8F3AEC7E-B978-4555-88F4-928AA2BED224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FECB05F3-6D13-4BC6-86A9-249C8BE67334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94F48482-4D91-437C-9008-44471A340814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63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255163" y="33096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uk-UA" sz="4400" dirty="0"/>
              <a:t>Функціональна</a:t>
            </a:r>
            <a:r>
              <a:rPr lang="uk-UA" dirty="0"/>
              <a:t> частина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535394" y="2488771"/>
            <a:ext cx="96681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До функціональної частини належать ті елементи (підсистеми), які визначають її призначення, функції управління і функції з оброблення інформації </a:t>
            </a:r>
          </a:p>
        </p:txBody>
      </p:sp>
    </p:spTree>
    <p:extLst>
      <p:ext uri="{BB962C8B-B14F-4D97-AF65-F5344CB8AC3E}">
        <p14:creationId xmlns:p14="http://schemas.microsoft.com/office/powerpoint/2010/main" val="22333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800" dirty="0"/>
              <a:t>Функціональну частину ІСУП вважають моделлю управління проєктами, її будують на підставі трьох складових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B0B53-C863-4313-956E-E4E65C03212C}"/>
              </a:ext>
            </a:extLst>
          </p:cNvPr>
          <p:cNvGrpSpPr/>
          <p:nvPr/>
        </p:nvGrpSpPr>
        <p:grpSpPr>
          <a:xfrm>
            <a:off x="5395798" y="1840100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85619F4-EFA8-40D3-A23A-53E5FD6AAAE4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4800B9-439A-409B-A277-6E1D62F5030F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C986056-4579-48E7-A851-DC5BB560AC42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E8144-B7D0-4287-AB1D-C60649351154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1DD9E5-4F87-4831-90C7-CC4028A5218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38EAB0-CE95-4C8F-B350-BC536930866E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6FD1EC34-3885-41E2-89EA-CFA79B440171}"/>
              </a:ext>
            </a:extLst>
          </p:cNvPr>
          <p:cNvSpPr/>
          <p:nvPr/>
        </p:nvSpPr>
        <p:spPr>
          <a:xfrm>
            <a:off x="6722082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67">
            <a:extLst>
              <a:ext uri="{FF2B5EF4-FFF2-40B4-BE49-F238E27FC236}">
                <a16:creationId xmlns:a16="http://schemas.microsoft.com/office/drawing/2014/main" id="{8D2D4555-458B-4A71-B14F-95483B5CA12B}"/>
              </a:ext>
            </a:extLst>
          </p:cNvPr>
          <p:cNvSpPr/>
          <p:nvPr/>
        </p:nvSpPr>
        <p:spPr>
          <a:xfrm>
            <a:off x="6734133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91">
            <a:extLst>
              <a:ext uri="{FF2B5EF4-FFF2-40B4-BE49-F238E27FC236}">
                <a16:creationId xmlns:a16="http://schemas.microsoft.com/office/drawing/2014/main" id="{09A9D72F-66C2-456E-89A9-EABFB55B04E1}"/>
              </a:ext>
            </a:extLst>
          </p:cNvPr>
          <p:cNvSpPr/>
          <p:nvPr/>
        </p:nvSpPr>
        <p:spPr>
          <a:xfrm flipH="1">
            <a:off x="5282978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12AE87-8BA8-49B8-BCEC-401137D4B091}"/>
              </a:ext>
            </a:extLst>
          </p:cNvPr>
          <p:cNvSpPr txBox="1"/>
          <p:nvPr/>
        </p:nvSpPr>
        <p:spPr>
          <a:xfrm>
            <a:off x="7404583" y="3684310"/>
            <a:ext cx="32776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2000" b="1" dirty="0">
                <a:solidFill>
                  <a:schemeClr val="bg1"/>
                </a:solidFill>
                <a:cs typeface="Arial" pitchFamily="34" charset="0"/>
              </a:rPr>
              <a:t>структури ресурсів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182C9-799D-40D3-8606-78208FE4C978}"/>
              </a:ext>
            </a:extLst>
          </p:cNvPr>
          <p:cNvSpPr txBox="1"/>
          <p:nvPr/>
        </p:nvSpPr>
        <p:spPr>
          <a:xfrm>
            <a:off x="1751888" y="2185942"/>
            <a:ext cx="33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2000" b="1" dirty="0">
                <a:solidFill>
                  <a:schemeClr val="bg1"/>
                </a:solidFill>
                <a:cs typeface="Arial" pitchFamily="34" charset="0"/>
              </a:rPr>
              <a:t>структури робіт </a:t>
            </a:r>
            <a:r>
              <a:rPr lang="uk-UA" altLang="ko-KR" sz="2000" b="1" dirty="0" err="1">
                <a:solidFill>
                  <a:schemeClr val="bg1"/>
                </a:solidFill>
                <a:cs typeface="Arial" pitchFamily="34" charset="0"/>
              </a:rPr>
              <a:t>проєкту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1B50F8-81DF-4DDC-9515-1803A955F784}"/>
              </a:ext>
            </a:extLst>
          </p:cNvPr>
          <p:cNvSpPr txBox="1"/>
          <p:nvPr/>
        </p:nvSpPr>
        <p:spPr>
          <a:xfrm>
            <a:off x="743484" y="5114412"/>
            <a:ext cx="44950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2000" b="1" dirty="0">
                <a:solidFill>
                  <a:schemeClr val="bg1"/>
                </a:solidFill>
                <a:cs typeface="Arial" pitchFamily="34" charset="0"/>
              </a:rPr>
              <a:t>матриці призначення ресурсів на роботи </a:t>
            </a:r>
            <a:r>
              <a:rPr lang="uk-UA" altLang="ko-KR" sz="2000" b="1" dirty="0" err="1">
                <a:solidFill>
                  <a:schemeClr val="bg1"/>
                </a:solidFill>
                <a:cs typeface="Arial" pitchFamily="34" charset="0"/>
              </a:rPr>
              <a:t>проєкту</a:t>
            </a:r>
            <a:endParaRPr lang="uk-UA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E0FE6FB7-D069-44CB-933F-5EB06DE63907}"/>
              </a:ext>
            </a:extLst>
          </p:cNvPr>
          <p:cNvSpPr/>
          <p:nvPr/>
        </p:nvSpPr>
        <p:spPr>
          <a:xfrm>
            <a:off x="5919912" y="23310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F4CCA764-C39A-4114-9C06-349914601610}"/>
              </a:ext>
            </a:extLst>
          </p:cNvPr>
          <p:cNvSpPr>
            <a:spLocks noChangeAspect="1"/>
          </p:cNvSpPr>
          <p:nvPr/>
        </p:nvSpPr>
        <p:spPr>
          <a:xfrm>
            <a:off x="5898000" y="513436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5833670" y="3635633"/>
            <a:ext cx="510985" cy="50364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863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3600" dirty="0"/>
              <a:t>ІСУП може бути структурована за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885772" y="2087118"/>
            <a:ext cx="794189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400" dirty="0">
                <a:solidFill>
                  <a:schemeClr val="bg1"/>
                </a:solidFill>
              </a:rPr>
              <a:t>етапами </a:t>
            </a:r>
            <a:r>
              <a:rPr lang="uk-UA" sz="3400" dirty="0" err="1">
                <a:solidFill>
                  <a:schemeClr val="bg1"/>
                </a:solidFill>
              </a:rPr>
              <a:t>проєктного</a:t>
            </a:r>
            <a:r>
              <a:rPr lang="uk-UA" sz="3400" dirty="0">
                <a:solidFill>
                  <a:schemeClr val="bg1"/>
                </a:solidFill>
              </a:rPr>
              <a:t> циклу;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400" dirty="0">
                <a:solidFill>
                  <a:schemeClr val="bg1"/>
                </a:solidFill>
              </a:rPr>
              <a:t>функціями управління </a:t>
            </a:r>
            <a:r>
              <a:rPr lang="uk-UA" sz="3400" dirty="0" err="1">
                <a:solidFill>
                  <a:schemeClr val="bg1"/>
                </a:solidFill>
              </a:rPr>
              <a:t>проєктом</a:t>
            </a:r>
            <a:r>
              <a:rPr lang="uk-UA" sz="3400" dirty="0">
                <a:solidFill>
                  <a:schemeClr val="bg1"/>
                </a:solidFill>
              </a:rPr>
              <a:t>;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400" dirty="0">
                <a:solidFill>
                  <a:schemeClr val="bg1"/>
                </a:solidFill>
              </a:rPr>
              <a:t>рівнями управління. </a:t>
            </a:r>
          </a:p>
        </p:txBody>
      </p:sp>
    </p:spTree>
    <p:extLst>
      <p:ext uri="{BB962C8B-B14F-4D97-AF65-F5344CB8AC3E}">
        <p14:creationId xmlns:p14="http://schemas.microsoft.com/office/powerpoint/2010/main" val="545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78251" y="356601"/>
            <a:ext cx="11573197" cy="724247"/>
          </a:xfrm>
        </p:spPr>
        <p:txBody>
          <a:bodyPr>
            <a:normAutofit fontScale="70000" lnSpcReduction="20000"/>
          </a:bodyPr>
          <a:lstStyle/>
          <a:p>
            <a:r>
              <a:rPr lang="uk-UA" sz="3200" dirty="0"/>
              <a:t>Вимоги користувачів до ІСУП </a:t>
            </a:r>
          </a:p>
          <a:p>
            <a:r>
              <a:rPr lang="uk-UA" sz="3200" dirty="0"/>
              <a:t>за рівнями управління </a:t>
            </a:r>
            <a:r>
              <a:rPr lang="uk-UA" sz="3200" dirty="0" err="1"/>
              <a:t>проєктом</a:t>
            </a:r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53" y="1346874"/>
            <a:ext cx="8759929" cy="52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1796</Words>
  <Application>Microsoft Office PowerPoint</Application>
  <PresentationFormat>Широкий екран</PresentationFormat>
  <Paragraphs>241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Вибір засобів програмної реалізації проєктів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JIRA</vt:lpstr>
      <vt:lpstr>Asana</vt:lpstr>
      <vt:lpstr>Trello</vt:lpstr>
      <vt:lpstr>TeamGantt</vt:lpstr>
      <vt:lpstr>Podio</vt:lpstr>
      <vt:lpstr>Projects Zoho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Лунев Сергей</dc:creator>
  <cp:lastModifiedBy>Irina</cp:lastModifiedBy>
  <cp:revision>46</cp:revision>
  <dcterms:created xsi:type="dcterms:W3CDTF">2018-11-14T06:51:19Z</dcterms:created>
  <dcterms:modified xsi:type="dcterms:W3CDTF">2023-11-29T10:31:03Z</dcterms:modified>
</cp:coreProperties>
</file>