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</p:sldMasterIdLst>
  <p:notesMasterIdLst>
    <p:notesMasterId r:id="rId77"/>
  </p:notesMasterIdLst>
  <p:sldIdLst>
    <p:sldId id="256" r:id="rId7"/>
    <p:sldId id="257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4" r:id="rId23"/>
    <p:sldId id="275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7" y="72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3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547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752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957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161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366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571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776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981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185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390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595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800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005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209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414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619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824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029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233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438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643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848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053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7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462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667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2ADF8-B3F6-4ADD-B8CB-5E01F1E8AA6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1623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BFA62-4DD0-44C6-9CCB-BF2DE78C747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62921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5813" cy="62468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2468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E4BD4-7772-4CBA-BF9C-B3071B5E4D6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9339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ристуваць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8013" cy="12493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F415A-C38B-4A57-9164-1C6BF90FBB5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17246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80DB8-654F-4B39-8E06-729FB902663A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82466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E2AC8-EABF-4256-BDB8-22CF9924308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1480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778D4-0B85-4062-8CC3-A4FD42893D5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77926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7013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774825"/>
            <a:ext cx="4038600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DBD75-BC19-41B0-9F28-72229714C41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0540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AFAAD-A212-4604-A9DC-279D8B9F96A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22469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FDF9B-EFD8-47A9-AC10-3AF11142550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09399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6EB31-5B5E-4239-BC45-952CE774F3B1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0990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E2B31-4A8E-41DB-9BB4-C1729C5F1D8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65452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DE75F-1F77-47E2-8013-5B50F3E0759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50442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2AA4F-1627-4FA2-A027-5AEF0860E4F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8473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284A0-7226-4DE2-AA54-AA999278DA7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739658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5813" cy="62468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2468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B6366-AB47-48AF-97D2-750BD030789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05596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D8E99-7A2D-4F45-A538-CE2191A9547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48416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AD37A-3641-49FD-BEAD-C4C8E15C550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970261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45FEE-07C9-46B1-85F6-5079EC10208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426331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7013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774825"/>
            <a:ext cx="4038600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D41C9-1A23-4CB1-A4EC-7B1123572C4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663806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67E9-6252-4598-A8A7-EAF2270DAA31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503561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A2FD9-2BAF-423E-A1A5-F38328E9129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9531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BCF82-9FA9-41A3-A25E-ED32AFF0C6A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92811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2C94-CE6B-46AD-ADA3-FA91CB0A619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5636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E294D-00EA-4222-BB99-AB2A38850A9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555790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A5AE4-27D7-4B9F-905C-7F9484E0476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463066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DA1A2-4587-4EEF-A196-7BCE2DDF99C1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518929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5813" cy="62468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2468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0B171-2B8A-4078-B7CC-8A2CEA66E89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08571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8D55A-9747-4ED8-8CA6-BCDCB9618A1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757373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6684E-6033-4F11-A5BD-0E07BF2F6A4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960503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63231-1B7E-48AA-AB23-920E48C661F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904926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7013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774825"/>
            <a:ext cx="4038600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31E8E-BAF1-4EA4-BD64-5FDE2DB7F47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138155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038CA-BAA5-4BA0-BF4D-F699C920002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12446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7013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774825"/>
            <a:ext cx="4038600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9ACF3-135F-4433-848E-41DD7500008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296060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BDBA8-6514-4C1F-9561-104C1F875D0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54627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E2AEE-5070-4A89-B5FD-01736DFFB31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487171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2B7CA-3E84-4692-B37E-0F842F05238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079477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884FE-516A-4E08-865F-C06BD0FA8CF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534591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74C4F-53CF-4304-9DF0-9ABCFABE5A1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4540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5813" cy="62468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2468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8AD2F-F6BA-4444-8B8E-8E49079590E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142724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D9251-87FF-4882-B952-C378448C1D2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507349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6EF41-366D-4E39-83C8-1975917A084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207960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A104A-9EA5-4623-9CF0-13319AEFDF2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664865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7013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774825"/>
            <a:ext cx="4038600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1F285-B6B7-4463-8E4E-59DE6A08D92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8800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7CE03-9460-48BA-9DC5-4F3FDA5C618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70158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7D37E-5CD4-47A9-B546-5AC15C103A5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871553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90FAE-6F02-443F-8F7C-D06AAD2C4E4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21348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6D811-3A45-4573-B966-7D852299F1A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907771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D0739-A94B-4D0A-9B9E-23F79BA3D69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423599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22911-7B3D-49D9-B671-49828F5267D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83990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CB613-733F-4AA7-8AD1-EA342D30AD4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024336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5813" cy="62468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2468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0627A-E71D-4D5E-A19C-5F241F53C06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20445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2ADDE-CE33-483B-B686-4AE463DCD4F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340932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7AC49-9D11-4ABF-8533-3281DAF4C60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520697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F3592-4C7C-42C0-BEC9-CAD73A1C4A0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4611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F5405-D61C-49AC-BD1F-9975F1E9930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751229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7013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774825"/>
            <a:ext cx="4038600" cy="46243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D0893-63C6-4F2E-B65E-85953BFC2A0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565706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9446-5541-477C-A1EF-8D56D1DB74D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485357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2EBC3-8663-4833-9F1D-FB490ED04E6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908671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214F4-54F6-4BF8-B9B7-52C99D4C253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935470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D1F31-CEF7-476E-8332-E339D1D0303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601418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1E540-2149-4679-BB88-81A8F490815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083840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D33F7-369E-4F40-B301-E296FA8E6D2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402234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5813" cy="62468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2468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5BE32-BDFB-443F-864E-0967421BB8D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572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D9D62-CF76-4234-9CB2-E6AF9BB4F5E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00794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A9661-52D3-44E5-AC66-D06CC2AB636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63323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6C877-D21E-4600-9E03-6B1E6DACED4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43124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80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8013" cy="462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32013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31838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C6DF38B-9889-4C8A-ABC5-5F94FE0B45F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84B7E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80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8013" cy="462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32013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31838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</a:tabLst>
              <a:defRPr sz="12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A1EE3771-9CE4-4F90-9165-67F6DB1470C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84B7E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80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8013" cy="462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32013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 smtClean="0">
                <a:solidFill>
                  <a:srgbClr val="3F3F3F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31838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</a:tabLst>
              <a:defRPr sz="1200" smtClean="0">
                <a:solidFill>
                  <a:srgbClr val="3F3F3F"/>
                </a:solidFill>
                <a:latin typeface="+mn-lt"/>
              </a:defRPr>
            </a:lvl1pPr>
          </a:lstStyle>
          <a:p>
            <a:pPr>
              <a:defRPr/>
            </a:pPr>
            <a:fld id="{EDAA5AD4-875D-420C-88F2-553ABDD91DC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84B7E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80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410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8013" cy="462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32013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 smtClean="0">
                <a:solidFill>
                  <a:srgbClr val="3F3F3F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105" name="Text Box 8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31838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</a:tabLst>
              <a:defRPr sz="1200" smtClean="0">
                <a:solidFill>
                  <a:srgbClr val="3F3F3F"/>
                </a:solidFill>
                <a:latin typeface="+mn-lt"/>
              </a:defRPr>
            </a:lvl1pPr>
          </a:lstStyle>
          <a:p>
            <a:pPr>
              <a:defRPr/>
            </a:pPr>
            <a:fld id="{8E0D79B0-E4F1-4001-8533-3B79500D20B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84B7E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D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80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51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8013" cy="462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165100" y="1169988"/>
            <a:ext cx="252095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200" smtClean="0">
                <a:solidFill>
                  <a:srgbClr val="3F3F3F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3035300" y="1169988"/>
            <a:ext cx="5194300" cy="20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8339138" y="1169988"/>
            <a:ext cx="731837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</a:tabLst>
              <a:defRPr sz="1200" smtClean="0">
                <a:solidFill>
                  <a:srgbClr val="3F3F3F"/>
                </a:solidFill>
                <a:latin typeface="+mn-lt"/>
              </a:defRPr>
            </a:lvl1pPr>
          </a:lstStyle>
          <a:p>
            <a:pPr>
              <a:defRPr/>
            </a:pPr>
            <a:fld id="{2B593846-3273-452B-BF92-EAC0CD358B5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84B7E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108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80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614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8013" cy="462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32013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 smtClean="0">
                <a:solidFill>
                  <a:srgbClr val="3F3F3F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2640013" y="6376988"/>
            <a:ext cx="38369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31838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</a:tabLst>
              <a:defRPr sz="1200" smtClean="0">
                <a:solidFill>
                  <a:srgbClr val="3F3F3F"/>
                </a:solidFill>
                <a:latin typeface="+mn-lt"/>
              </a:defRPr>
            </a:lvl1pPr>
          </a:lstStyle>
          <a:p>
            <a:pPr>
              <a:defRPr/>
            </a:pPr>
            <a:fld id="{E91112F3-E7C0-4B0C-90D0-8031C7071F3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84B7E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84B7E2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2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3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4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6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7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774825"/>
            <a:ext cx="8229600" cy="3297238"/>
          </a:xfrm>
        </p:spPr>
        <p:txBody>
          <a:bodyPr rIns="91440" bIns="45720"/>
          <a:lstStyle/>
          <a:p>
            <a:pPr marL="438150" indent="-317500" algn="ctr" eaLnBrk="1" hangingPunct="1">
              <a:buClrTx/>
              <a:buSzPct val="8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en-US" sz="2800" b="1" smtClean="0">
                <a:latin typeface="Arial" panose="020B0604020202020204" pitchFamily="34" charset="0"/>
              </a:rPr>
              <a:t>ТЕМА</a:t>
            </a:r>
            <a:r>
              <a:rPr lang="ru-RU" altLang="en-US" b="1" smtClean="0">
                <a:latin typeface="Arial" panose="020B0604020202020204" pitchFamily="34" charset="0"/>
              </a:rPr>
              <a:t> 8</a:t>
            </a:r>
            <a:r>
              <a:rPr lang="ru-RU" altLang="en-US" smtClean="0"/>
              <a:t>.</a:t>
            </a:r>
            <a:r>
              <a:rPr lang="ru-RU" altLang="en-US" smtClean="0">
                <a:latin typeface="Arial" panose="020B0604020202020204" pitchFamily="34" charset="0"/>
              </a:rPr>
              <a:t> </a:t>
            </a:r>
            <a:r>
              <a:rPr lang="ru-RU" altLang="en-US" b="1" smtClean="0">
                <a:latin typeface="Arial" panose="020B0604020202020204" pitchFamily="34" charset="0"/>
              </a:rPr>
              <a:t>Основні і оборотні фонди. Собівартість і ціна продукції підприємства</a:t>
            </a:r>
          </a:p>
          <a:p>
            <a:pPr marL="438150" indent="-317500" algn="ctr" eaLnBrk="1" hangingPunct="1">
              <a:buClrTx/>
              <a:buSzPct val="8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altLang="en-US" b="1" smtClean="0">
              <a:latin typeface="Arial" panose="020B0604020202020204" pitchFamily="34" charset="0"/>
            </a:endParaRP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705350"/>
            <a:ext cx="21526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84138" indent="358775" eaLnBrk="1" hangingPunct="1">
              <a:lnSpc>
                <a:spcPct val="8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 </a:t>
            </a:r>
            <a:r>
              <a:rPr lang="uk-UA" altLang="en-US" sz="3000" i="1" dirty="0" smtClean="0">
                <a:solidFill>
                  <a:srgbClr val="B95B22"/>
                </a:solidFill>
                <a:latin typeface="Calibri" panose="020F0502020204030204" pitchFamily="34" charset="0"/>
              </a:rPr>
              <a:t>оборотних виробничих фондів</a:t>
            </a:r>
            <a:r>
              <a:rPr lang="uk-UA" altLang="en-US" sz="3000" dirty="0" smtClean="0">
                <a:solidFill>
                  <a:srgbClr val="B95B22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відносяться: сировина, основні і допоміжні матеріали, напівфабрикати, паливо, тара, запчастини, малоцінні і швидкозношувані інструменти, незавершене виробництво. </a:t>
            </a:r>
          </a:p>
          <a:p>
            <a:pPr marL="84138" indent="358775" eaLnBrk="1" hangingPunct="1">
              <a:lnSpc>
                <a:spcPct val="8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84138" indent="358775" eaLnBrk="1" hangingPunct="1">
              <a:lnSpc>
                <a:spcPct val="8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 </a:t>
            </a:r>
            <a:r>
              <a:rPr lang="uk-UA" altLang="en-US" sz="3000" i="1" dirty="0" smtClean="0">
                <a:solidFill>
                  <a:srgbClr val="B95B22"/>
                </a:solidFill>
                <a:latin typeface="Calibri" panose="020F0502020204030204" pitchFamily="34" charset="0"/>
              </a:rPr>
              <a:t>фондів обігу</a:t>
            </a:r>
            <a:r>
              <a:rPr lang="uk-UA" altLang="en-US" sz="3000" dirty="0" smtClean="0">
                <a:solidFill>
                  <a:srgbClr val="B95B22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відносять: кошти підприємства, вкладені в запаси готової продукції, товари відвантажені, але не оплачені, кошти в розрахунках, грошові кошти в касі та на рахунках</a:t>
            </a:r>
            <a:endParaRPr lang="uk-UA" altLang="en-US" sz="3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23528" y="1772816"/>
            <a:ext cx="8001000" cy="3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536575" algn="just" eaLnBrk="1" hangingPunct="1">
              <a:buClrTx/>
              <a:buSzPct val="80000"/>
              <a:buFontTx/>
              <a:buNone/>
            </a:pPr>
            <a:r>
              <a:rPr lang="uk-UA" altLang="en-US" sz="3200" b="1" u="sng" dirty="0" smtClean="0">
                <a:solidFill>
                  <a:srgbClr val="B95B22"/>
                </a:solidFill>
                <a:latin typeface="Calibri" panose="020F0502020204030204" pitchFamily="34" charset="0"/>
              </a:rPr>
              <a:t>Собівартість продукції</a:t>
            </a:r>
            <a:r>
              <a:rPr lang="uk-UA" altLang="en-US" sz="3200" b="1" dirty="0" smtClean="0">
                <a:solidFill>
                  <a:srgbClr val="B95B22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це вартісна оцінка природних ресурсів,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які використовуються в процесі виробництва продукції,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сировини, матеріалів, палива, енергії, основних фондів, трудових ресурсів, а також інших витрат на її виробництво і реалізацію. 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142875" y="1785938"/>
            <a:ext cx="885825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Собівартість продукції відображає тільки ту </a:t>
            </a:r>
            <a:r>
              <a:rPr lang="uk-UA" altLang="en-US" sz="3200" i="1" dirty="0" smtClean="0">
                <a:solidFill>
                  <a:srgbClr val="578279"/>
                </a:solidFill>
                <a:latin typeface="Calibri" panose="020F0502020204030204" pitchFamily="34" charset="0"/>
              </a:rPr>
              <a:t>частину праці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(Упредметнена і жива), яка </a:t>
            </a:r>
            <a:r>
              <a:rPr lang="uk-UA" altLang="en-US" sz="3200" u="sng" dirty="0" smtClean="0">
                <a:solidFill>
                  <a:srgbClr val="BA8F2D"/>
                </a:solidFill>
                <a:latin typeface="Calibri" panose="020F0502020204030204" pitchFamily="34" charset="0"/>
              </a:rPr>
              <a:t>безпосередньо оплачується підприємством</a:t>
            </a:r>
            <a:r>
              <a:rPr lang="uk-UA" altLang="en-US" sz="3200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b="1" i="1" dirty="0" smtClean="0">
                <a:solidFill>
                  <a:srgbClr val="578279"/>
                </a:solidFill>
                <a:latin typeface="Calibri" panose="020F0502020204030204" pitchFamily="34" charset="0"/>
              </a:rPr>
              <a:t>До упредметненої праці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відносяться: матеріали, сировину, паливо, знос обладнання, інструменту і </a:t>
            </a:r>
            <a:r>
              <a:rPr lang="uk-UA" altLang="en-US" sz="3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т.д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.; </a:t>
            </a:r>
          </a:p>
          <a:p>
            <a:pPr eaLnBrk="1" hangingPunct="1">
              <a:spcBef>
                <a:spcPts val="1200"/>
              </a:spcBef>
              <a:buClrTx/>
              <a:buSzPct val="80000"/>
              <a:buFontTx/>
              <a:buNone/>
            </a:pPr>
            <a:r>
              <a:rPr lang="uk-UA" altLang="en-US" sz="3200" b="1" i="1" dirty="0" smtClean="0">
                <a:solidFill>
                  <a:srgbClr val="578279"/>
                </a:solidFill>
                <a:latin typeface="Calibri" panose="020F0502020204030204" pitchFamily="34" charset="0"/>
              </a:rPr>
              <a:t>До живої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заробітна плата працюючих.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b="1" i="1" dirty="0" smtClean="0">
                <a:solidFill>
                  <a:srgbClr val="79B9AE"/>
                </a:solidFill>
                <a:latin typeface="Calibri" panose="020F0502020204030204" pitchFamily="34" charset="0"/>
              </a:rPr>
              <a:t>Ціна</a:t>
            </a:r>
            <a:r>
              <a:rPr lang="uk-UA" altLang="en-US" sz="32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це сума, що виручається від реалізації продукції. 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Ціна більше собівартості на деяку певну величину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Aft>
                <a:spcPts val="1200"/>
              </a:spcAft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Ціни на окремі предмети можуть бути більше або менше вартості. </a:t>
            </a:r>
          </a:p>
          <a:p>
            <a:pPr eaLnBrk="1" hangingPunct="1">
              <a:spcAft>
                <a:spcPts val="1200"/>
              </a:spcAft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Aft>
                <a:spcPts val="1200"/>
              </a:spcAft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Але сума цін на всі предмети, які звертаються в суспільстві дорівнює їх суспільно-необхідної вартості.</a:t>
            </a:r>
          </a:p>
          <a:p>
            <a:pPr eaLnBrk="1" hangingPunct="1">
              <a:spcAft>
                <a:spcPts val="1200"/>
              </a:spcAft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547664" y="404664"/>
            <a:ext cx="417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en-US" b="1" i="1" dirty="0" err="1" smtClean="0">
                <a:solidFill>
                  <a:srgbClr val="578279"/>
                </a:solidFill>
              </a:rPr>
              <a:t>Класифікація</a:t>
            </a:r>
            <a:r>
              <a:rPr lang="ru-RU" altLang="en-US" b="1" i="1" dirty="0" smtClean="0">
                <a:solidFill>
                  <a:srgbClr val="578279"/>
                </a:solidFill>
              </a:rPr>
              <a:t> </a:t>
            </a:r>
            <a:r>
              <a:rPr lang="ru-RU" altLang="en-US" b="1" i="1" dirty="0" err="1" smtClean="0">
                <a:solidFill>
                  <a:srgbClr val="578279"/>
                </a:solidFill>
              </a:rPr>
              <a:t>виробничих</a:t>
            </a:r>
            <a:r>
              <a:rPr lang="ru-RU" altLang="en-US" b="1" i="1" dirty="0" smtClean="0">
                <a:solidFill>
                  <a:srgbClr val="578279"/>
                </a:solidFill>
              </a:rPr>
              <a:t> затрат</a:t>
            </a:r>
            <a:endParaRPr lang="en-US" dirty="0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014450"/>
              </p:ext>
            </p:extLst>
          </p:nvPr>
        </p:nvGraphicFramePr>
        <p:xfrm>
          <a:off x="1520969" y="1700808"/>
          <a:ext cx="6096000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37933077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548430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Фактори</a:t>
                      </a:r>
                      <a:r>
                        <a:rPr lang="uk-UA" baseline="0" smtClean="0"/>
                        <a:t> класифікації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Види витрат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960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Економічне</a:t>
                      </a:r>
                      <a:r>
                        <a:rPr lang="uk-UA" baseline="0" dirty="0" smtClean="0"/>
                        <a:t> групування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uk-UA" dirty="0" smtClean="0"/>
                        <a:t>За економічними елементами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mtClean="0"/>
                        <a:t>В калькуляційному розрізі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23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На одиницю виробу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 прямі</a:t>
                      </a:r>
                    </a:p>
                    <a:p>
                      <a:r>
                        <a:rPr lang="uk-UA" smtClean="0"/>
                        <a:t>- непрямі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975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 </a:t>
                      </a:r>
                      <a:r>
                        <a:rPr lang="ru-RU" dirty="0" err="1" smtClean="0"/>
                        <a:t>ступенем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участі</a:t>
                      </a:r>
                      <a:r>
                        <a:rPr lang="ru-RU" baseline="0" dirty="0" smtClean="0"/>
                        <a:t> в </a:t>
                      </a:r>
                      <a:r>
                        <a:rPr lang="ru-RU" baseline="0" dirty="0" err="1" smtClean="0"/>
                        <a:t>виробничому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процесі</a:t>
                      </a:r>
                      <a:r>
                        <a:rPr lang="ru-RU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 основні</a:t>
                      </a:r>
                    </a:p>
                    <a:p>
                      <a:r>
                        <a:rPr lang="uk-UA" dirty="0" smtClean="0"/>
                        <a:t>- накладні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170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mtClean="0"/>
                        <a:t>В</a:t>
                      </a:r>
                      <a:r>
                        <a:rPr lang="uk-UA" baseline="0" smtClean="0"/>
                        <a:t> залежності від обсягу виробництва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uk-UA" baseline="0" dirty="0" smtClean="0"/>
                        <a:t>Постійні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baseline="0" dirty="0" smtClean="0"/>
                        <a:t>Змінні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34079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395536" y="1772816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442913" eaLnBrk="1" hangingPunct="1">
              <a:spcBef>
                <a:spcPts val="1200"/>
              </a:spcBef>
              <a:buClrTx/>
              <a:buSzPct val="80000"/>
              <a:buFontTx/>
              <a:buNone/>
            </a:pPr>
            <a:r>
              <a:rPr lang="uk-UA" altLang="en-US" sz="2800" b="1" i="1" dirty="0" smtClean="0">
                <a:solidFill>
                  <a:srgbClr val="DD8047"/>
                </a:solidFill>
                <a:latin typeface="Calibri" panose="020F0502020204030204" pitchFamily="34" charset="0"/>
              </a:rPr>
              <a:t>Економічні елементи</a:t>
            </a:r>
            <a:r>
              <a:rPr lang="uk-UA" altLang="en-US" sz="2800" b="1" dirty="0" smtClean="0">
                <a:solidFill>
                  <a:srgbClr val="DD8047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це однорідні витрати, які не залежать від того, на якій ділянці виробничого процесу і для яких цілей ці витрати проводилися.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79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41325" indent="-323850"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5988" algn="l"/>
                <a:tab pos="1830388" algn="l"/>
                <a:tab pos="2744788" algn="l"/>
                <a:tab pos="3659188" algn="l"/>
                <a:tab pos="4573588" algn="l"/>
                <a:tab pos="5487988" algn="l"/>
                <a:tab pos="6402388" algn="l"/>
                <a:tab pos="7316788" algn="l"/>
                <a:tab pos="8231188" algn="l"/>
                <a:tab pos="9145588" algn="l"/>
                <a:tab pos="10059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дає уявлення про загальні витрати на виробництво за якийсь період, </a:t>
            </a:r>
          </a:p>
          <a:p>
            <a:pPr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дає можливість пов'язати план по собівартості з іншими витратами (з фондами на матеріали, фондами заробітної плати, амортизаційними фондами і т.д.) і, що </a:t>
            </a:r>
          </a:p>
          <a:p>
            <a:pPr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найголовніше - пов'язати витрати підприємства з державним бюджетом. </a:t>
            </a:r>
          </a:p>
          <a:p>
            <a:pPr marL="442913" indent="-322263" eaLnBrk="1" hangingPunct="1">
              <a:lnSpc>
                <a:spcPct val="80000"/>
              </a:lnSpc>
              <a:buSzPct val="80000"/>
              <a:defRPr/>
            </a:pPr>
            <a:endParaRPr lang="uk-UA" altLang="en-US" sz="2000" dirty="0" smtClean="0">
              <a:latin typeface="Calibri" panose="020F0502020204030204" pitchFamily="34" charset="0"/>
            </a:endParaRPr>
          </a:p>
          <a:p>
            <a:pPr marL="442913" indent="-322263" eaLnBrk="1" hangingPunct="1">
              <a:lnSpc>
                <a:spcPct val="80000"/>
              </a:lnSpc>
              <a:buSzPct val="80000"/>
              <a:defRPr/>
            </a:pPr>
            <a:r>
              <a:rPr lang="uk-UA" altLang="en-US" sz="2000" dirty="0" smtClean="0">
                <a:latin typeface="Calibri" panose="020F0502020204030204" pitchFamily="34" charset="0"/>
              </a:rPr>
              <a:t>Державний бюджет складається за економічними елементами (тому це угруповання ще називається «в бюджетному розрізі»).</a:t>
            </a:r>
            <a:endParaRPr lang="uk-UA" alt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331640" y="476672"/>
            <a:ext cx="6174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578279"/>
                </a:solidFill>
              </a:rPr>
              <a:t>Групування витрат за економічними елементами 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536575" eaLnBrk="1" hangingPunct="1"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Угруповання витрат в бюджетному розрізі не пов'язує витрати з конкретними виробами і не дає можливості розраховувати їх собівартість (при випуску більше 1 найменування виробів).</a:t>
            </a:r>
          </a:p>
          <a:p>
            <a:pPr marL="0" indent="536575" eaLnBrk="1" hangingPunct="1">
              <a:buClrTx/>
              <a:buSzPct val="80000"/>
              <a:buFontTx/>
              <a:buNone/>
            </a:pPr>
            <a:endParaRPr lang="uk-UA" altLang="en-US" sz="2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536575" eaLnBrk="1" hangingPunct="1"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Для можливості розрахунку собівартості окремих виробів, аналізу шляхів зниження собівартості, розрахунку цін, організації госпрозрахунку витрати групуються також в так званому </a:t>
            </a:r>
            <a:r>
              <a:rPr lang="uk-UA" altLang="en-US" sz="2700" b="1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калькуляційної розрізі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ClrTx/>
              <a:buSzPct val="80000"/>
              <a:buFontTx/>
              <a:buNone/>
            </a:pPr>
            <a:endParaRPr lang="ru-RU" alt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186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Всі витрати в залежності від </a:t>
            </a:r>
            <a:r>
              <a:rPr lang="uk-UA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способу віднесення їх на окремі види продукції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діляться на дві групи: 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204" name="Rectangle 3"/>
          <p:cNvSpPr>
            <a:spLocks noChangeArrowheads="1"/>
          </p:cNvSpPr>
          <p:nvPr/>
        </p:nvSpPr>
        <p:spPr bwMode="auto">
          <a:xfrm>
            <a:off x="4357688" y="4000500"/>
            <a:ext cx="3240087" cy="703263"/>
          </a:xfrm>
          <a:prstGeom prst="rect">
            <a:avLst/>
          </a:prstGeom>
          <a:solidFill>
            <a:srgbClr val="FFFFFF"/>
          </a:solidFill>
          <a:ln w="47880" cap="sq">
            <a:solidFill>
              <a:srgbClr val="DD804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en-US" sz="4000" b="1">
                <a:solidFill>
                  <a:srgbClr val="DD8047"/>
                </a:solidFill>
                <a:latin typeface="Calibri" panose="020F0502020204030204" pitchFamily="34" charset="0"/>
              </a:rPr>
              <a:t>непрямі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857250" y="4000500"/>
            <a:ext cx="3240088" cy="642938"/>
          </a:xfrm>
          <a:prstGeom prst="rect">
            <a:avLst/>
          </a:prstGeom>
          <a:solidFill>
            <a:srgbClr val="FFFFFF"/>
          </a:solidFill>
          <a:ln w="47880" cap="sq">
            <a:solidFill>
              <a:srgbClr val="94B6D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en-US" sz="3600" b="1">
                <a:solidFill>
                  <a:srgbClr val="558BB8"/>
                </a:solidFill>
                <a:latin typeface="Calibri" panose="020F0502020204030204" pitchFamily="34" charset="0"/>
              </a:rPr>
              <a:t>прямі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329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625475" eaLnBrk="1" hangingPunct="1">
              <a:buClrTx/>
              <a:buSzPct val="80000"/>
              <a:buFontTx/>
              <a:buNone/>
            </a:pPr>
            <a:r>
              <a:rPr lang="uk-UA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Статутний капітал (фонд)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це зафіксована у вартісному вираженні сума матеріальних і нематеріальних цінностей, які передаються підприємству в постійне користування власниками цих цінностей. 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705350"/>
            <a:ext cx="21526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 eaLnBrk="1" hangingPunct="1">
              <a:lnSpc>
                <a:spcPct val="80000"/>
              </a:lnSpc>
              <a:buClrTx/>
              <a:buSzPct val="80000"/>
              <a:buFontTx/>
              <a:buNone/>
            </a:pPr>
            <a:r>
              <a:rPr lang="uk-UA" altLang="en-US" sz="3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Прямими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називаються витрати, які безпосередньо відносяться до певного виробу, пов'язані з його виготовленням і можуть бути легко і точно розраховані на кожну одиницю виробу. </a:t>
            </a:r>
          </a:p>
          <a:p>
            <a:pPr eaLnBrk="1" hangingPunct="1">
              <a:lnSpc>
                <a:spcPct val="8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Наприклад, основні матеріали, покупні вироби, основна зарплата виробничих робітників, витрати на </a:t>
            </a:r>
            <a:r>
              <a:rPr lang="uk-UA" altLang="en-US" sz="3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спецоснащення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і освоєння виробництва (при точних розрахунках).</a:t>
            </a:r>
            <a:endParaRPr lang="uk-UA" altLang="en-US" sz="3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84138" indent="547688" eaLnBrk="1" hangingPunct="1">
              <a:lnSpc>
                <a:spcPct val="80000"/>
              </a:lnSpc>
              <a:buClrTx/>
              <a:buSzPct val="80000"/>
              <a:buFontTx/>
              <a:buNone/>
            </a:pPr>
            <a:r>
              <a:rPr lang="uk-UA" altLang="en-US" sz="3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Непрямими 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називають витрати, які взагалі неможливо або недоцільно розраховувати на окремий вид продукції.</a:t>
            </a:r>
          </a:p>
          <a:p>
            <a:pPr marL="84138" indent="547688" eaLnBrk="1" hangingPunct="1">
              <a:lnSpc>
                <a:spcPct val="8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84138" indent="547688" eaLnBrk="1" hangingPunct="1">
              <a:lnSpc>
                <a:spcPct val="8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Наприклад, заробітна плата інженерно-технічних працівників і службовців цеху і заводу, витрати на ремонт, освітлення та опалення будівель і т.п., не можуть бути безпосередньо віднесені на собівартість окремих видів продукції</a:t>
            </a:r>
            <a:endParaRPr lang="uk-UA" altLang="en-US" sz="3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SzPct val="80000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Численні непрямі витрати в статтях калькуляції об'єднані статтями:</a:t>
            </a:r>
          </a:p>
          <a:p>
            <a:pPr eaLnBrk="1" hangingPunct="1">
              <a:buSzPct val="80000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 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Витрати на утримання обладнання цеху;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На утримання будівлі цеху і цехового персоналу ІТП, службовців, допоміжних робітників.</a:t>
            </a:r>
          </a:p>
          <a:p>
            <a:pPr eaLnBrk="1" hangingPunct="1">
              <a:buSzPct val="80000"/>
              <a:defRPr/>
            </a:pPr>
            <a:endParaRPr lang="ru-RU" altLang="en-US" sz="28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За рівнем участі у виробничому процесі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всі витрати діляться на: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4357688" y="4000500"/>
            <a:ext cx="3240087" cy="703263"/>
          </a:xfrm>
          <a:prstGeom prst="rect">
            <a:avLst/>
          </a:prstGeom>
          <a:noFill/>
          <a:ln w="47880" cap="sq">
            <a:solidFill>
              <a:srgbClr val="D8B25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en-US" sz="4000" b="1">
                <a:solidFill>
                  <a:srgbClr val="D8B25C"/>
                </a:solidFill>
                <a:latin typeface="Calibri" panose="020F0502020204030204" pitchFamily="34" charset="0"/>
              </a:rPr>
              <a:t>накладні</a:t>
            </a:r>
          </a:p>
        </p:txBody>
      </p:sp>
      <p:sp>
        <p:nvSpPr>
          <p:cNvPr id="59396" name="Rectangle 3"/>
          <p:cNvSpPr>
            <a:spLocks noChangeArrowheads="1"/>
          </p:cNvSpPr>
          <p:nvPr/>
        </p:nvSpPr>
        <p:spPr bwMode="auto">
          <a:xfrm>
            <a:off x="857250" y="4000500"/>
            <a:ext cx="3240088" cy="642938"/>
          </a:xfrm>
          <a:prstGeom prst="rect">
            <a:avLst/>
          </a:prstGeom>
          <a:solidFill>
            <a:srgbClr val="FFFFFF"/>
          </a:solidFill>
          <a:ln w="47880" cap="sq">
            <a:solidFill>
              <a:srgbClr val="A5AB8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en-US" sz="3600" b="1">
                <a:solidFill>
                  <a:srgbClr val="A5AB81"/>
                </a:solidFill>
                <a:latin typeface="Calibri" panose="020F0502020204030204" pitchFamily="34" charset="0"/>
              </a:rPr>
              <a:t>основні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 основних відносяться ті витрати, які використовуються безпосередньо в процесі виготовлення виробів і залежать від технологічного процесу. 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 основних відносяться більшість прямих витрат (крім витрат на освоєння продукції), а так само частина непрямих витрат (на утримання і обслуговування інструменту та обладнання).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212725"/>
            <a:ext cx="8229600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358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 накладних належать витрати з управління та загального обслуговування виробництва (на утримання будинків і персоналу цехів і заводоуправління і ін.), Тобто частина цехових непрямих витрат, загальнозаводські витрати, </a:t>
            </a:r>
            <a:r>
              <a:rPr lang="uk-UA" altLang="en-US" sz="3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позавиробничі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витрати, </a:t>
            </a:r>
            <a:r>
              <a:rPr lang="uk-UA" altLang="en-US" sz="3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витрати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на поставку виробництва.</a:t>
            </a:r>
            <a:endParaRPr lang="uk-UA" altLang="en-US" sz="3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212725"/>
            <a:ext cx="8229600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Залежно від </a:t>
            </a:r>
            <a:r>
              <a:rPr lang="uk-UA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обсягу виробництва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витрати діляться на: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8750"/>
            <a:ext cx="82296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5540" name="Rectangle 3"/>
          <p:cNvSpPr>
            <a:spLocks noChangeArrowheads="1"/>
          </p:cNvSpPr>
          <p:nvPr/>
        </p:nvSpPr>
        <p:spPr bwMode="auto">
          <a:xfrm>
            <a:off x="4357688" y="4000500"/>
            <a:ext cx="3240087" cy="1190625"/>
          </a:xfrm>
          <a:prstGeom prst="rect">
            <a:avLst/>
          </a:prstGeom>
          <a:noFill/>
          <a:ln w="47880" cap="sq">
            <a:solidFill>
              <a:srgbClr val="A8849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en-US" sz="3600" b="1">
                <a:solidFill>
                  <a:srgbClr val="A88496"/>
                </a:solidFill>
                <a:latin typeface="Calibri" panose="020F0502020204030204" pitchFamily="34" charset="0"/>
              </a:rPr>
              <a:t>умовно-постійні</a:t>
            </a:r>
          </a:p>
        </p:txBody>
      </p:sp>
      <p:sp>
        <p:nvSpPr>
          <p:cNvPr id="65541" name="Rectangle 4"/>
          <p:cNvSpPr>
            <a:spLocks noChangeArrowheads="1"/>
          </p:cNvSpPr>
          <p:nvPr/>
        </p:nvSpPr>
        <p:spPr bwMode="auto">
          <a:xfrm>
            <a:off x="857250" y="4286250"/>
            <a:ext cx="3240088" cy="642938"/>
          </a:xfrm>
          <a:prstGeom prst="rect">
            <a:avLst/>
          </a:prstGeom>
          <a:noFill/>
          <a:ln w="47880" cap="sq">
            <a:solidFill>
              <a:srgbClr val="94B6D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en-US" sz="3600" b="1">
                <a:solidFill>
                  <a:srgbClr val="558BB8"/>
                </a:solidFill>
                <a:latin typeface="Calibri" panose="020F0502020204030204" pitchFamily="34" charset="0"/>
              </a:rPr>
              <a:t>змінні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84138" indent="358775"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 змінних відносяться витрати, які змінюють свою величину пропорційно змінам обсягу виробництва (витрати на основні матеріали, покупні вироби, основну заробітну плату виробничих робітників, енергію, інструмент і т.п.)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 умовно-постійних належать витрати, які при зміні обсягу виробництва або не змінюються зовсім або змінюються незначно (непропорційно). 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Наприклад, амортизаційні відрахування від вартості обладнання і будівель, витрати на </a:t>
            </a:r>
            <a:r>
              <a:rPr lang="uk-UA" altLang="en-US" sz="3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спецоснащення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і постановку виробництва, витрати на утримання будівель, зарплату ІТП</a:t>
            </a:r>
            <a:endParaRPr lang="uk-UA" altLang="en-US" sz="3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ext Box 2"/>
          <p:cNvSpPr txBox="1">
            <a:spLocks noChangeArrowheads="1"/>
          </p:cNvSpPr>
          <p:nvPr/>
        </p:nvSpPr>
        <p:spPr bwMode="auto">
          <a:xfrm>
            <a:off x="395536" y="1772816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витрат встановлює всю суму витрат на плановий період, необхідних для випуску валової продукції.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витрат складається на рік, квартал, місяць для кожного цеху і для заводу в цілому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витрат на виробництво складається в бюджетному і </a:t>
            </a:r>
            <a:r>
              <a:rPr lang="uk-UA" altLang="en-US" sz="3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калькуляционном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розрізах</a:t>
            </a:r>
            <a:endParaRPr lang="uk-UA" altLang="en-US" sz="3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428625" y="2357438"/>
            <a:ext cx="8229600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722313" indent="-601663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6975" algn="l"/>
                <a:tab pos="2111375" algn="l"/>
                <a:tab pos="3025775" algn="l"/>
                <a:tab pos="3940175" algn="l"/>
                <a:tab pos="4854575" algn="l"/>
                <a:tab pos="5768975" algn="l"/>
                <a:tab pos="6683375" algn="l"/>
                <a:tab pos="7597775" algn="l"/>
                <a:tab pos="8512175" algn="l"/>
                <a:tab pos="9426575" algn="l"/>
                <a:tab pos="103409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177800" indent="361950"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Матеріально-технічну базу підприємства складають засоби праці та предмети праці, які об'єднуються в єдине поняття </a:t>
            </a:r>
            <a:r>
              <a:rPr lang="uk-UA" altLang="en-US" sz="3200" i="1" dirty="0" smtClean="0">
                <a:solidFill>
                  <a:srgbClr val="DD8047"/>
                </a:solidFill>
                <a:latin typeface="Calibri" panose="020F0502020204030204" pitchFamily="34" charset="0"/>
              </a:rPr>
              <a:t>виробничі фонди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marL="177800" indent="361950"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Виробничі фонди діляться на основні фонди та оборотні фонди.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442913"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витрат в бюджетному розрізі враховує всі однорідні витрати, незалежно від того, де і для чого виробляються всередині цеху (заводу) ці витрати. </a:t>
            </a:r>
          </a:p>
          <a:p>
            <a:pPr marL="0" indent="442913"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2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442913"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Наприклад, за статтею «заробітна плата» проходить вся зарплата робітників, ІТП, службовців, як основних, так і допоміжних ділянок виробництва.</a:t>
            </a:r>
          </a:p>
          <a:p>
            <a:pPr marL="0" indent="442913"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2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442913"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Зміст кошторису в бюджетному розрізі відповідає змісту народногосподарського балансу і необхідно для включення витрат заводу в загальний баланс країни.</a:t>
            </a:r>
            <a:endParaRPr lang="uk-UA" alt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536575"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витрат на виробництво в калькуляційної розрізі складається також на весь обсяг виробництва, але при цьому витрати згруповані за статтями прямих і непрямих витрат. </a:t>
            </a:r>
          </a:p>
          <a:p>
            <a:pPr marL="0" indent="536575"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витрат на виробництво цехів з додаванням витрат загальнозаводського характеру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/>
          <p:cNvSpPr txBox="1">
            <a:spLocks noChangeArrowheads="1"/>
          </p:cNvSpPr>
          <p:nvPr/>
        </p:nvSpPr>
        <p:spPr bwMode="auto">
          <a:xfrm>
            <a:off x="467544" y="2276872"/>
            <a:ext cx="8229600" cy="24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Зміст і порядок планування окремих статей кошторису витрат на виробництво в калькуляційної розрізі.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Витрати за цією статті розраховуються на початку на одиницю виробу (деталь, вузол, прилад) прямим способом, потім </a:t>
            </a:r>
            <a:r>
              <a:rPr lang="uk-UA" altLang="en-US" sz="3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сумуються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з урахуванням обсягу валової продукції і зміни заділів незавершеного виробництва.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331640" y="476672"/>
            <a:ext cx="523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 smtClean="0">
                <a:solidFill>
                  <a:srgbClr val="578279"/>
                </a:solidFill>
              </a:rPr>
              <a:t>1. Сировина і основні матеріали</a:t>
            </a:r>
            <a:endParaRPr lang="uk-UA" sz="2400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50850" indent="-3302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5513" algn="l"/>
                <a:tab pos="1839913" algn="l"/>
                <a:tab pos="2754313" algn="l"/>
                <a:tab pos="3668713" algn="l"/>
                <a:tab pos="4583113" algn="l"/>
                <a:tab pos="5497513" algn="l"/>
                <a:tab pos="6411913" algn="l"/>
                <a:tab pos="7326313" algn="l"/>
                <a:tab pos="8240713" algn="l"/>
                <a:tab pos="9155113" algn="l"/>
                <a:tab pos="100695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Витрати на основний матеріал, що припадають на одиницю виробу (</a:t>
            </a:r>
            <a:r>
              <a:rPr lang="uk-UA" altLang="en-US" sz="2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З</a:t>
            </a:r>
            <a:r>
              <a:rPr lang="uk-UA" altLang="en-US" sz="27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мат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 Розраховуються наступним чином: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2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2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2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де </a:t>
            </a:r>
            <a:r>
              <a:rPr lang="uk-UA" altLang="en-US" sz="2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Н</a:t>
            </a:r>
            <a:r>
              <a:rPr lang="uk-UA" altLang="en-US" sz="27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рас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- норма витрати матеріалу на одиницю виробу в кг;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       </a:t>
            </a:r>
            <a:r>
              <a:rPr lang="uk-UA" altLang="en-US" sz="2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Ц</a:t>
            </a:r>
            <a:r>
              <a:rPr lang="uk-UA" altLang="en-US" sz="27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пл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- планова ціна 1 кг цього матеріалу (з урахуванням оптової ціни і  транспортно-заготівельних витрат);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        n - виробів номенклатури.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ru-RU" alt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8192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717698"/>
              </p:ext>
            </p:extLst>
          </p:nvPr>
        </p:nvGraphicFramePr>
        <p:xfrm>
          <a:off x="2051720" y="2924944"/>
          <a:ext cx="350520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7" name="Equation" r:id="rId4" imgW="1320567" imgH="448816" progId="Equation.DSMT4">
                  <p:embed/>
                </p:oleObj>
              </mc:Choice>
              <mc:Fallback>
                <p:oleObj name="Equation" r:id="rId4" imgW="1320567" imgH="448816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2924944"/>
                        <a:ext cx="350520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24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розраховуються також спочатку на одиницю виробу за нормами витрат і плановим цінами, потім множаться на обсяг виробництва.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83972" name="Object 3"/>
          <p:cNvGraphicFramePr>
            <a:graphicFrameLocks noChangeAspect="1"/>
          </p:cNvGraphicFramePr>
          <p:nvPr/>
        </p:nvGraphicFramePr>
        <p:xfrm>
          <a:off x="2303463" y="4014788"/>
          <a:ext cx="3748087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5" r:id="rId4" imgW="1378545" imgH="451018" progId="">
                  <p:embed/>
                </p:oleObj>
              </mc:Choice>
              <mc:Fallback>
                <p:oleObj r:id="rId4" imgW="1378545" imgH="45101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3463" y="4014788"/>
                        <a:ext cx="3748087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1331640" y="476672"/>
            <a:ext cx="4115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2. </a:t>
            </a:r>
            <a:r>
              <a:rPr lang="uk-UA" dirty="0" smtClean="0"/>
              <a:t>Покупні вироби та </a:t>
            </a:r>
            <a:r>
              <a:rPr lang="uk-UA" smtClean="0"/>
              <a:t>полуфабрикати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2"/>
          <p:cNvSpPr txBox="1">
            <a:spLocks noChangeArrowheads="1"/>
          </p:cNvSpPr>
          <p:nvPr/>
        </p:nvSpPr>
        <p:spPr bwMode="auto">
          <a:xfrm>
            <a:off x="285750" y="1571625"/>
            <a:ext cx="8572500" cy="364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95250" indent="-93663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це вартість різної утиль сировини (стружка, обрізки і т.д.) після виробництва</a:t>
            </a: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uk-UA" alt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uk-UA" alt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Вартість відходів дорівнює добутку ваги відходів на їх ціну: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en-US" alt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endParaRPr lang="en-US" alt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endParaRPr lang="en-US" alt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86020" name="Object 3"/>
          <p:cNvGraphicFramePr>
            <a:graphicFrameLocks noChangeAspect="1"/>
          </p:cNvGraphicFramePr>
          <p:nvPr/>
        </p:nvGraphicFramePr>
        <p:xfrm>
          <a:off x="2152650" y="3373438"/>
          <a:ext cx="4514850" cy="1109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4" r:id="rId4" imgW="1387735" imgH="454024" progId="">
                  <p:embed/>
                </p:oleObj>
              </mc:Choice>
              <mc:Fallback>
                <p:oleObj r:id="rId4" imgW="1387735" imgH="45402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2650" y="3373438"/>
                        <a:ext cx="4514850" cy="1109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1" name="Rectangle 4"/>
          <p:cNvSpPr>
            <a:spLocks noChangeArrowheads="1"/>
          </p:cNvSpPr>
          <p:nvPr/>
        </p:nvSpPr>
        <p:spPr bwMode="auto">
          <a:xfrm>
            <a:off x="571500" y="4642535"/>
            <a:ext cx="8143875" cy="157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indent="53975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Ціна відходів приймається за прейскурантами цін на відходи. Вона значно менша за ціну на вихідний матеріал.</a:t>
            </a:r>
          </a:p>
          <a:p>
            <a:pPr algn="just">
              <a:buClrTx/>
              <a:buSzPct val="80000"/>
              <a:buFontTx/>
              <a:buNone/>
            </a:pPr>
            <a:r>
              <a:rPr lang="uk-UA" alt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Зворотні відходи  при підсумовуванні витрат віднімаються.</a:t>
            </a:r>
            <a:endParaRPr lang="uk-UA" altLang="en-US" sz="2400" b="1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331640" y="476672"/>
            <a:ext cx="2238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3. Зворотні відходи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це </a:t>
            </a:r>
            <a:r>
              <a:rPr lang="uk-UA" altLang="en-US" sz="3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фонд прямої зарплати виробничих робітників 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за плановий період на весь обсяг валової продукції; розраховується за кожною ділянкою цеху і за заводом в цілому.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 розрахунках його враховуються трудомісткості і розряди робіт, умови роботи, що впливають на тарифні ставки і т.д. </a:t>
            </a:r>
            <a:endParaRPr lang="uk-UA" altLang="en-US" sz="3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1640" y="476672"/>
            <a:ext cx="4977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578279"/>
                </a:solidFill>
              </a:rPr>
              <a:t>4. Основна заробітна плата робітникам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ru-RU" altLang="en-US" sz="3200">
                <a:solidFill>
                  <a:srgbClr val="000000"/>
                </a:solidFill>
                <a:latin typeface="Calibri" panose="020F0502020204030204" pitchFamily="34" charset="0"/>
              </a:rPr>
              <a:t>це фонд додаткової зарплати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331640" y="476672"/>
            <a:ext cx="3830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578279"/>
                </a:solidFill>
              </a:rPr>
              <a:t>5. Додаткова заробітна плата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являють собою суму всіх видів доплат, які групуються як окремі кошториси витрат.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цехових витрат складається з окремих статей (15 планових статей), які діляться на дві великі групи: 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1) група А - витрати по утриманню та експлуатації обладнання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2) група В - </a:t>
            </a:r>
            <a:r>
              <a:rPr lang="uk-UA" altLang="en-US" sz="3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загальноцехові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витрати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1640" y="476672"/>
            <a:ext cx="2303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578279"/>
                </a:solidFill>
              </a:rPr>
              <a:t>6.Цехові витрати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442161"/>
              </p:ext>
            </p:extLst>
          </p:nvPr>
        </p:nvGraphicFramePr>
        <p:xfrm>
          <a:off x="285750" y="1571625"/>
          <a:ext cx="8545513" cy="5043489"/>
        </p:xfrm>
        <a:graphic>
          <a:graphicData uri="http://schemas.openxmlformats.org/drawingml/2006/table">
            <a:tbl>
              <a:tblPr/>
              <a:tblGrid>
                <a:gridCol w="4430713">
                  <a:extLst>
                    <a:ext uri="{9D8B030D-6E8A-4147-A177-3AD203B41FA5}">
                      <a16:colId xmlns:a16="http://schemas.microsoft.com/office/drawing/2014/main" val="4141011664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62423816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2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Основні фонди</a:t>
                      </a:r>
                      <a:endParaRPr kumimoji="0" lang="uk-UA" altLang="en-US" sz="2000" b="1" i="0" u="none" strike="noStrike" cap="none" normalizeH="0" baseline="0" noProof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8899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Оборотні фонди </a:t>
                      </a:r>
                      <a:endParaRPr kumimoji="0" lang="uk-UA" altLang="en-US" sz="20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8899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322831"/>
                  </a:ext>
                </a:extLst>
              </a:tr>
              <a:tr h="776288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не належать матеріально до створюваного продукту</a:t>
                      </a:r>
                      <a:endParaRPr kumimoji="0" lang="uk-U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458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матеріально переходять повністю в виготовлену продукцію</a:t>
                      </a:r>
                      <a:endParaRPr kumimoji="0" lang="uk-U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458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810552"/>
                  </a:ext>
                </a:extLst>
              </a:tr>
              <a:tr h="993775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беруть участь в ряді виробничих циклів виготовлення продукції до повного зносу</a:t>
                      </a:r>
                      <a:endParaRPr kumimoji="0" lang="uk-U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458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споживаються протягом одного виробничого циклу виготовлення продукції</a:t>
                      </a:r>
                      <a:endParaRPr kumimoji="0" lang="uk-U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458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495836"/>
                  </a:ext>
                </a:extLst>
              </a:tr>
              <a:tr h="1366838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вартість основних фондів частинами входить у вартість створюваного продукту в міру зносу речових елементів основних фондів</a:t>
                      </a:r>
                      <a:endParaRPr kumimoji="0" lang="uk-U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458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вартість оборотних фондів переноситься повністю у вартість готового продукту протягом одного виробничого циклу</a:t>
                      </a:r>
                      <a:endParaRPr kumimoji="0" lang="uk-U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458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948855"/>
                  </a:ext>
                </a:extLst>
              </a:tr>
              <a:tr h="150971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після реалізації продукції вартість основних фондів відшкодовується частково і накопичується у відповідності з нормами зношеності основних фондів</a:t>
                      </a:r>
                      <a:endParaRPr kumimoji="0" lang="uk-U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458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uk-U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DejaVu Sans" charset="0"/>
                        </a:rPr>
                        <a:t>вартість оборотних фондів відшкодовується відразу ж після реалізації продукції. Це дає можливість придбати їх знову для нового циклу виробництва</a:t>
                      </a:r>
                      <a:endParaRPr kumimoji="0" lang="uk-U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DejaVu Sans" charset="0"/>
                      </a:endParaRPr>
                    </a:p>
                  </a:txBody>
                  <a:tcPr marL="90000" marR="90000" marT="8458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76966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457200" y="1500188"/>
            <a:ext cx="8229600" cy="535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20000"/>
              </a:lnSpc>
              <a:buSzPct val="80000"/>
              <a:defRPr/>
            </a:pPr>
            <a:r>
              <a:rPr lang="uk-UA" altLang="en-US" sz="2600" dirty="0" smtClean="0">
                <a:latin typeface="Calibri" panose="020F0502020204030204" pitchFamily="34" charset="0"/>
              </a:rPr>
              <a:t>включають витрати на: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600" dirty="0" smtClean="0">
                <a:latin typeface="Calibri" panose="020F0502020204030204" pitchFamily="34" charset="0"/>
              </a:rPr>
              <a:t>силову енергію,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600" dirty="0" smtClean="0">
                <a:latin typeface="Calibri" panose="020F0502020204030204" pitchFamily="34" charset="0"/>
              </a:rPr>
              <a:t>матеріали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600" dirty="0" smtClean="0">
                <a:latin typeface="Calibri" panose="020F0502020204030204" pitchFamily="34" charset="0"/>
              </a:rPr>
              <a:t>зарплату робітників по обслуговуванню і ремонту устаткування,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600" dirty="0" smtClean="0">
                <a:latin typeface="Calibri" panose="020F0502020204030204" pitchFamily="34" charset="0"/>
              </a:rPr>
              <a:t>малоцінний і швидкозношуваний інструмент і оснастку,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600" dirty="0" smtClean="0">
                <a:latin typeface="Calibri" panose="020F0502020204030204" pitchFamily="34" charset="0"/>
              </a:rPr>
              <a:t>амортизаційні відрахування від вартості будівлі,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600" dirty="0" smtClean="0">
                <a:latin typeface="Calibri" panose="020F0502020204030204" pitchFamily="34" charset="0"/>
              </a:rPr>
              <a:t>зарплата цехового персоналу ІТП і службовців і т.д. </a:t>
            </a:r>
          </a:p>
          <a:p>
            <a:pPr eaLnBrk="1" hangingPunct="1">
              <a:lnSpc>
                <a:spcPct val="120000"/>
              </a:lnSpc>
              <a:buSzPct val="80000"/>
              <a:defRPr/>
            </a:pPr>
            <a:endParaRPr lang="uk-UA" altLang="en-US" sz="26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120000"/>
              </a:lnSpc>
              <a:buSzPct val="80000"/>
              <a:defRPr/>
            </a:pPr>
            <a:r>
              <a:rPr lang="uk-UA" altLang="en-US" sz="2600" dirty="0" smtClean="0">
                <a:latin typeface="Calibri" panose="020F0502020204030204" pitchFamily="34" charset="0"/>
              </a:rPr>
              <a:t>При визначенні цих витрат складається кошторис </a:t>
            </a:r>
            <a:endParaRPr lang="uk-UA" altLang="en-US" sz="2600" dirty="0" smtClean="0">
              <a:latin typeface="Calibri" panose="020F050202020403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1640" y="476672"/>
            <a:ext cx="4194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7. Витрати на утримання обладнання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Group 2"/>
          <p:cNvGraphicFramePr>
            <a:graphicFrameLocks noGrp="1"/>
          </p:cNvGraphicFramePr>
          <p:nvPr/>
        </p:nvGraphicFramePr>
        <p:xfrm>
          <a:off x="214313" y="1571625"/>
          <a:ext cx="8645525" cy="5214937"/>
        </p:xfrm>
        <a:graphic>
          <a:graphicData uri="http://schemas.openxmlformats.org/drawingml/2006/table">
            <a:tbl>
              <a:tblPr/>
              <a:tblGrid>
                <a:gridCol w="550862">
                  <a:extLst>
                    <a:ext uri="{9D8B030D-6E8A-4147-A177-3AD203B41FA5}">
                      <a16:colId xmlns:a16="http://schemas.microsoft.com/office/drawing/2014/main" val="2670714477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2119187991"/>
                    </a:ext>
                  </a:extLst>
                </a:gridCol>
                <a:gridCol w="928688">
                  <a:extLst>
                    <a:ext uri="{9D8B030D-6E8A-4147-A177-3AD203B41FA5}">
                      <a16:colId xmlns:a16="http://schemas.microsoft.com/office/drawing/2014/main" val="1489809700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2276127527"/>
                    </a:ext>
                  </a:extLst>
                </a:gridCol>
                <a:gridCol w="882650">
                  <a:extLst>
                    <a:ext uri="{9D8B030D-6E8A-4147-A177-3AD203B41FA5}">
                      <a16:colId xmlns:a16="http://schemas.microsoft.com/office/drawing/2014/main" val="1797545603"/>
                    </a:ext>
                  </a:extLst>
                </a:gridCol>
                <a:gridCol w="1011238">
                  <a:extLst>
                    <a:ext uri="{9D8B030D-6E8A-4147-A177-3AD203B41FA5}">
                      <a16:colId xmlns:a16="http://schemas.microsoft.com/office/drawing/2014/main" val="3093997940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331503516"/>
                    </a:ext>
                  </a:extLst>
                </a:gridCol>
                <a:gridCol w="882650">
                  <a:extLst>
                    <a:ext uri="{9D8B030D-6E8A-4147-A177-3AD203B41FA5}">
                      <a16:colId xmlns:a16="http://schemas.microsoft.com/office/drawing/2014/main" val="1505472147"/>
                    </a:ext>
                  </a:extLst>
                </a:gridCol>
                <a:gridCol w="1025525">
                  <a:extLst>
                    <a:ext uri="{9D8B030D-6E8A-4147-A177-3AD203B41FA5}">
                      <a16:colId xmlns:a16="http://schemas.microsoft.com/office/drawing/2014/main" val="501584818"/>
                    </a:ext>
                  </a:extLst>
                </a:gridCol>
              </a:tblGrid>
              <a:tr h="271178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У тому, числі за елементами витрат, грн.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777376"/>
                  </a:ext>
                </a:extLst>
              </a:tr>
              <a:tr h="73033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№ статей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Найменування статей витрат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Загальна сума, грн.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Вспомо-готельних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матеріали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Зарплата осн. і доп.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Нарахування. на зарплату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Паливо та енергія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Амортизація. відрахування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Послуги ін. Цехів тощо. Витрати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21839"/>
                  </a:ext>
                </a:extLst>
              </a:tr>
              <a:tr h="212751">
                <a:tc gridSpan="9"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Витрати по утриманню та експлуатації обладнання</a:t>
                      </a:r>
                    </a:p>
                  </a:txBody>
                  <a:tcPr marL="32760" marR="32760" marT="3023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94441"/>
                  </a:ext>
                </a:extLst>
              </a:tr>
              <a:tr h="61761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Амортизація обладнання і цінним інструментом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545263"/>
                  </a:ext>
                </a:extLst>
              </a:tr>
              <a:tr h="528702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Зміст устаткування і робочих місць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382570"/>
                  </a:ext>
                </a:extLst>
              </a:tr>
              <a:tr h="36516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Поточний ремонт обладнання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610884"/>
                  </a:ext>
                </a:extLst>
              </a:tr>
              <a:tr h="616025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Зміст і експлуатація транспортних засобів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8185478"/>
                  </a:ext>
                </a:extLst>
              </a:tr>
              <a:tr h="123681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Відшкодування зносу і відновлення малоцінних бистроізнаші-вающихся інструментів і пристосувань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844347"/>
                  </a:ext>
                </a:extLst>
              </a:tr>
              <a:tr h="36516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Інші витрати цеху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13783"/>
                  </a:ext>
                </a:extLst>
              </a:tr>
              <a:tr h="271178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539750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53975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Разом</a:t>
                      </a:r>
                    </a:p>
                  </a:txBody>
                  <a:tcPr marL="32760" marR="32760" marT="25911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4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43021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Text Box 2"/>
          <p:cNvSpPr txBox="1">
            <a:spLocks noChangeArrowheads="1"/>
          </p:cNvSpPr>
          <p:nvPr/>
        </p:nvSpPr>
        <p:spPr bwMode="auto">
          <a:xfrm>
            <a:off x="251520" y="1484784"/>
            <a:ext cx="8715375" cy="521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442913" eaLnBrk="1" hangingPunct="1">
              <a:lnSpc>
                <a:spcPct val="11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розраховуються відразу на весь плановий період (рік, квартал, місяць) на повний обсяг роботи цеху. </a:t>
            </a:r>
          </a:p>
          <a:p>
            <a:pPr marL="0" indent="442913" eaLnBrk="1" hangingPunct="1">
              <a:lnSpc>
                <a:spcPct val="11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Ряд статей піддається точному розрахунку (основна заробітна плата, відрахування, амортизаційні відрахування та ін.). </a:t>
            </a:r>
          </a:p>
          <a:p>
            <a:pPr marL="0" indent="442913" eaLnBrk="1" hangingPunct="1">
              <a:lnSpc>
                <a:spcPct val="11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А ряд статей вважається за укрупненими нормативами з урахуванням звітних даних минулих періодів (витрати на додаткову заробітну плату, ремонт інструменту, охорона праці і т.д.)</a:t>
            </a:r>
            <a:endParaRPr lang="uk-UA" alt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1640" y="476672"/>
            <a:ext cx="3807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578279"/>
                </a:solidFill>
              </a:rPr>
              <a:t>7. Загальнозаводські витрати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442913" eaLnBrk="1" hangingPunct="1"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Розподіл цехових витрат на окремі вироби виробляється пропорційно основній заробітній платі виробничих робітників.</a:t>
            </a:r>
          </a:p>
          <a:p>
            <a:pPr marL="0" indent="442913" eaLnBrk="1" hangingPunct="1">
              <a:buClrTx/>
              <a:buSzPct val="80000"/>
              <a:buFontTx/>
              <a:buNone/>
            </a:pPr>
            <a:endParaRPr lang="uk-UA" altLang="en-US" sz="2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442913" eaLnBrk="1" hangingPunct="1"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 цьому способі нормативами, за допомогою яких цехові витрати розподіляються на конкретні вироби, є відсотки цехових витрат. За наявною кошторисі цехових витрат і витрат на утримання обладнання визначимо % цехових витрат</a:t>
            </a:r>
            <a:r>
              <a:rPr lang="ru-RU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ru-RU" alt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buClrTx/>
              <a:buSzPct val="80000"/>
              <a:buFontTx/>
              <a:buNone/>
            </a:pPr>
            <a:endParaRPr lang="ru-RU" alt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8" name="Group 2"/>
          <p:cNvGraphicFramePr>
            <a:graphicFrameLocks noGrp="1"/>
          </p:cNvGraphicFramePr>
          <p:nvPr/>
        </p:nvGraphicFramePr>
        <p:xfrm>
          <a:off x="214313" y="1571625"/>
          <a:ext cx="8645525" cy="5041998"/>
        </p:xfrm>
        <a:graphic>
          <a:graphicData uri="http://schemas.openxmlformats.org/drawingml/2006/table">
            <a:tbl>
              <a:tblPr/>
              <a:tblGrid>
                <a:gridCol w="550862">
                  <a:extLst>
                    <a:ext uri="{9D8B030D-6E8A-4147-A177-3AD203B41FA5}">
                      <a16:colId xmlns:a16="http://schemas.microsoft.com/office/drawing/2014/main" val="292492409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2734281929"/>
                    </a:ext>
                  </a:extLst>
                </a:gridCol>
                <a:gridCol w="928688">
                  <a:extLst>
                    <a:ext uri="{9D8B030D-6E8A-4147-A177-3AD203B41FA5}">
                      <a16:colId xmlns:a16="http://schemas.microsoft.com/office/drawing/2014/main" val="1130286847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4166202785"/>
                    </a:ext>
                  </a:extLst>
                </a:gridCol>
                <a:gridCol w="882650">
                  <a:extLst>
                    <a:ext uri="{9D8B030D-6E8A-4147-A177-3AD203B41FA5}">
                      <a16:colId xmlns:a16="http://schemas.microsoft.com/office/drawing/2014/main" val="1681914746"/>
                    </a:ext>
                  </a:extLst>
                </a:gridCol>
                <a:gridCol w="1011238">
                  <a:extLst>
                    <a:ext uri="{9D8B030D-6E8A-4147-A177-3AD203B41FA5}">
                      <a16:colId xmlns:a16="http://schemas.microsoft.com/office/drawing/2014/main" val="3725580918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1067172950"/>
                    </a:ext>
                  </a:extLst>
                </a:gridCol>
                <a:gridCol w="882650">
                  <a:extLst>
                    <a:ext uri="{9D8B030D-6E8A-4147-A177-3AD203B41FA5}">
                      <a16:colId xmlns:a16="http://schemas.microsoft.com/office/drawing/2014/main" val="4156246384"/>
                    </a:ext>
                  </a:extLst>
                </a:gridCol>
                <a:gridCol w="1025525">
                  <a:extLst>
                    <a:ext uri="{9D8B030D-6E8A-4147-A177-3AD203B41FA5}">
                      <a16:colId xmlns:a16="http://schemas.microsoft.com/office/drawing/2014/main" val="2517035891"/>
                    </a:ext>
                  </a:extLst>
                </a:gridCol>
              </a:tblGrid>
              <a:tr h="271111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32760" marR="32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У тому, числі за елементами витрат, грн.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762334"/>
                  </a:ext>
                </a:extLst>
              </a:tr>
              <a:tr h="730158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№ статей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Найменування статей витрат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Загальна сума, грн.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Допоміжні матеріали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Зарплата осн. і доп.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Нарахування. на зарплату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Паливо та енергія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Амортизація. відрахування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Послуги ін. Цехів тощо. Витрати</a:t>
                      </a:r>
                    </a:p>
                  </a:txBody>
                  <a:tcPr marL="32760" marR="32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3786498"/>
                  </a:ext>
                </a:extLst>
              </a:tr>
              <a:tr h="212698">
                <a:tc gridSpan="9"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загальноцехові витрати</a:t>
                      </a:r>
                    </a:p>
                  </a:txBody>
                  <a:tcPr marL="68760" marR="68760" marT="30222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536128"/>
                  </a:ext>
                </a:extLst>
              </a:tr>
              <a:tr h="36507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Зміст цехового персоналу 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705154"/>
                  </a:ext>
                </a:extLst>
              </a:tr>
              <a:tr h="54761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Утримання будинків, споруд та інвентарю цеху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330335"/>
                  </a:ext>
                </a:extLst>
              </a:tr>
              <a:tr h="36507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Поточний ремонт будівель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825742"/>
                  </a:ext>
                </a:extLst>
              </a:tr>
              <a:tr h="36507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Амортизація будівель і споруд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4882743"/>
                  </a:ext>
                </a:extLst>
              </a:tr>
              <a:tr h="54761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Випробування, досліди, раціоналізація і ізобретательст-під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173403"/>
                  </a:ext>
                </a:extLst>
              </a:tr>
              <a:tr h="271111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Охорона праці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054430"/>
                  </a:ext>
                </a:extLst>
              </a:tr>
              <a:tr h="54761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Відшкодування зносу малоцінного і швидко інвентарю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136601"/>
                  </a:ext>
                </a:extLst>
              </a:tr>
              <a:tr h="547619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Інші витрати общецехового призначення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040491"/>
                  </a:ext>
                </a:extLst>
              </a:tr>
              <a:tr h="271111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539750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53975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Разом</a:t>
                      </a:r>
                    </a:p>
                  </a:txBody>
                  <a:tcPr marL="68760" marR="68760" marT="25905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68760" marR="68760" marT="1600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9716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79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дорівнює відношенню (у відсотках) кошторису цехових витрат за плановий період до фонду основної заробітної плати виробничих робітників цеху за цей же період.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15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000" b="1" baseline="-25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% Цех. </a:t>
            </a:r>
            <a:r>
              <a:rPr lang="uk-UA" altLang="en-US" sz="3000" b="1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витр.</a:t>
            </a:r>
            <a:r>
              <a:rPr lang="uk-UA" altLang="en-US" sz="30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=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30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(Кошторис цехових витрат + витрати по </a:t>
            </a:r>
            <a:r>
              <a:rPr lang="uk-UA" altLang="en-US" sz="3000" baseline="30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сод</a:t>
            </a:r>
            <a:r>
              <a:rPr lang="uk-UA" altLang="en-US" sz="30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Обор.) * 100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</a:t>
            </a:r>
            <a:r>
              <a:rPr lang="uk-UA" altLang="en-US" sz="30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фонд </a:t>
            </a:r>
            <a:r>
              <a:rPr lang="uk-UA" altLang="en-US" sz="3000" baseline="30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осн</a:t>
            </a:r>
            <a:r>
              <a:rPr lang="uk-UA" altLang="en-US" sz="30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зарплати </a:t>
            </a:r>
            <a:r>
              <a:rPr lang="uk-UA" altLang="en-US" sz="3000" baseline="30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произв</a:t>
            </a:r>
            <a:r>
              <a:rPr lang="uk-UA" altLang="en-US" sz="30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робочих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uk-UA" altLang="en-US" sz="2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Потім можна знаходити частку цехових витрат на будь-який виріб або операцію, знаючи основну зарплату, що припадає на цей виріб або операцію</a:t>
            </a:r>
            <a:endParaRPr lang="uk-UA" alt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4452" name="Line 3"/>
          <p:cNvSpPr>
            <a:spLocks noChangeShapeType="1"/>
          </p:cNvSpPr>
          <p:nvPr/>
        </p:nvSpPr>
        <p:spPr bwMode="auto">
          <a:xfrm>
            <a:off x="2143125" y="4713288"/>
            <a:ext cx="6072188" cy="1587"/>
          </a:xfrm>
          <a:prstGeom prst="line">
            <a:avLst/>
          </a:prstGeom>
          <a:noFill/>
          <a:ln w="6480" cap="rnd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Прямокутник 4"/>
          <p:cNvSpPr/>
          <p:nvPr/>
        </p:nvSpPr>
        <p:spPr>
          <a:xfrm>
            <a:off x="1331640" y="476672"/>
            <a:ext cx="4702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578279"/>
                </a:solidFill>
              </a:rPr>
              <a:t>Процент цехових витрат становить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ext Box 2"/>
          <p:cNvSpPr txBox="1">
            <a:spLocks noChangeArrowheads="1"/>
          </p:cNvSpPr>
          <p:nvPr/>
        </p:nvSpPr>
        <p:spPr bwMode="auto">
          <a:xfrm>
            <a:off x="395536" y="1700808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Загальноцехові</a:t>
            </a: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витрати пов'язані із загальним обслуговуванням і управлінням підприємства в цілому і не можуть бути віднесені на який-небудь цех.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uk-UA" altLang="en-US" sz="2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загальногосподарських витрат складається з ряду статей, об'єднаних у дві групи:</a:t>
            </a: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А група - адміністративно-управлінські витрати;</a:t>
            </a: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Б група - загальногосподарські витрати</a:t>
            </a:r>
            <a:r>
              <a:rPr lang="ru-RU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457200" y="1643063"/>
            <a:ext cx="8229600" cy="475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10000"/>
              </a:lnSpc>
              <a:buSzPct val="80000"/>
              <a:defRPr/>
            </a:pPr>
            <a:r>
              <a:rPr lang="uk-UA" altLang="en-US" sz="3000" dirty="0" smtClean="0">
                <a:latin typeface="Calibri" panose="020F0502020204030204" pitchFamily="34" charset="0"/>
              </a:rPr>
              <a:t>Адміністративно-управлінські витрати включають:</a:t>
            </a:r>
          </a:p>
          <a:p>
            <a:pPr marL="436563" indent="-319088" eaLnBrk="1" hangingPunct="1">
              <a:lnSpc>
                <a:spcPct val="110000"/>
              </a:lnSpc>
              <a:buClr>
                <a:srgbClr val="BAC581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000" dirty="0" smtClean="0">
                <a:latin typeface="Calibri" panose="020F0502020204030204" pitchFamily="34" charset="0"/>
              </a:rPr>
              <a:t>заробітну плату апарату заводоуправління (пряму і додаткову) і </a:t>
            </a:r>
          </a:p>
          <a:p>
            <a:pPr marL="436563" indent="-319088" eaLnBrk="1" hangingPunct="1">
              <a:lnSpc>
                <a:spcPct val="110000"/>
              </a:lnSpc>
              <a:buClr>
                <a:srgbClr val="BAC581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000" dirty="0" smtClean="0">
                <a:latin typeface="Calibri" panose="020F0502020204030204" pitchFamily="34" charset="0"/>
              </a:rPr>
              <a:t>нарахування, а також </a:t>
            </a:r>
          </a:p>
          <a:p>
            <a:pPr marL="436563" indent="-319088" eaLnBrk="1" hangingPunct="1">
              <a:lnSpc>
                <a:spcPct val="110000"/>
              </a:lnSpc>
              <a:buClr>
                <a:srgbClr val="BAC581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000" dirty="0" smtClean="0">
                <a:latin typeface="Calibri" panose="020F0502020204030204" pitchFamily="34" charset="0"/>
              </a:rPr>
              <a:t>витрати на службові відрядження, </a:t>
            </a:r>
          </a:p>
          <a:p>
            <a:pPr marL="436563" indent="-319088" eaLnBrk="1" hangingPunct="1">
              <a:lnSpc>
                <a:spcPct val="110000"/>
              </a:lnSpc>
              <a:buClr>
                <a:srgbClr val="BAC581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000" dirty="0" smtClean="0">
                <a:latin typeface="Calibri" panose="020F0502020204030204" pitchFamily="34" charset="0"/>
              </a:rPr>
              <a:t>утримання легкового транспорту, </a:t>
            </a:r>
          </a:p>
          <a:p>
            <a:pPr marL="436563" indent="-319088" eaLnBrk="1" hangingPunct="1">
              <a:lnSpc>
                <a:spcPct val="110000"/>
              </a:lnSpc>
              <a:buClr>
                <a:srgbClr val="BAC581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000" dirty="0" smtClean="0">
                <a:latin typeface="Calibri" panose="020F0502020204030204" pitchFamily="34" charset="0"/>
              </a:rPr>
              <a:t>конторські та поштово-телеграфні витрати, </a:t>
            </a:r>
          </a:p>
          <a:p>
            <a:pPr marL="436563" indent="-319088" eaLnBrk="1" hangingPunct="1">
              <a:lnSpc>
                <a:spcPct val="110000"/>
              </a:lnSpc>
              <a:buClr>
                <a:srgbClr val="BAC581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000" dirty="0" smtClean="0">
                <a:latin typeface="Calibri" panose="020F0502020204030204" pitchFamily="34" charset="0"/>
              </a:rPr>
              <a:t>зміст і амортизація будівель заводоуправління</a:t>
            </a:r>
            <a:endParaRPr lang="uk-UA" altLang="en-US" sz="30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14313" y="1643063"/>
            <a:ext cx="8472487" cy="492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20000"/>
              </a:lnSpc>
              <a:buSzPct val="80000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Загальногосподарські витрати включають: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CF83BB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витрати на утримання та поточний ремонт будівель, споруд та інвентарю загальнозаводського призначення, заводських складів і лабораторій;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CF83BB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амортизаційні відрахування від вартості цих будівель, споруд і дорогого інвентарю;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CF83BB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800" dirty="0" smtClean="0">
                <a:latin typeface="Calibri" panose="020F0502020204030204" pitchFamily="34" charset="0"/>
              </a:rPr>
              <a:t>витрати з охорони праці, з підготовки кадрів, за змістом охорони (пожежної, </a:t>
            </a:r>
            <a:r>
              <a:rPr lang="uk-UA" altLang="en-US" sz="2800" dirty="0" err="1" smtClean="0">
                <a:latin typeface="Calibri" panose="020F0502020204030204" pitchFamily="34" charset="0"/>
              </a:rPr>
              <a:t>вахтерской</a:t>
            </a:r>
            <a:r>
              <a:rPr lang="uk-UA" altLang="en-US" sz="2800" dirty="0" smtClean="0">
                <a:latin typeface="Calibri" panose="020F0502020204030204" pitchFamily="34" charset="0"/>
              </a:rPr>
              <a:t>, сторожовий) та інші.</a:t>
            </a:r>
          </a:p>
          <a:p>
            <a:pPr eaLnBrk="1" hangingPunct="1">
              <a:lnSpc>
                <a:spcPct val="120000"/>
              </a:lnSpc>
              <a:buSzPct val="80000"/>
              <a:defRPr/>
            </a:pPr>
            <a:endParaRPr lang="ru-RU" altLang="en-US" sz="28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ext Box 2"/>
          <p:cNvSpPr txBox="1">
            <a:spLocks noChangeArrowheads="1"/>
          </p:cNvSpPr>
          <p:nvPr/>
        </p:nvSpPr>
        <p:spPr bwMode="auto">
          <a:xfrm>
            <a:off x="457200" y="1571625"/>
            <a:ext cx="8229600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Загальнозавоські</a:t>
            </a: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витрати - непрямі, на конкретні вироби, що виготовляються заводом, їх можна рознести тільки умовно, пропорційно якомусь показнику. </a:t>
            </a:r>
          </a:p>
          <a:p>
            <a:pPr eaLnBrk="1" hangingPunct="1"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Прийнято розподіляти загальнозаводські витрати (як і цехові) пропорційно основній заробітній платі виробничих робітників. </a:t>
            </a:r>
          </a:p>
          <a:p>
            <a:pPr eaLnBrk="1" hangingPunct="1"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Для цього розраховується відсоток загальногосподарських витрат:</a:t>
            </a:r>
          </a:p>
          <a:p>
            <a:pPr eaLnBrk="1" hangingPunct="1">
              <a:lnSpc>
                <a:spcPct val="120000"/>
              </a:lnSpc>
              <a:buClrTx/>
              <a:buSzPct val="80000"/>
              <a:buFontTx/>
              <a:buNone/>
            </a:pPr>
            <a:endParaRPr lang="uk-UA" altLang="en-US" sz="2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600" baseline="-25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% </a:t>
            </a:r>
            <a:r>
              <a:rPr lang="uk-UA" altLang="en-US" sz="26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загзав</a:t>
            </a:r>
            <a:r>
              <a:rPr lang="uk-UA" altLang="en-US" sz="2600" baseline="-25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uk-UA" altLang="en-US" sz="26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витрат=</a:t>
            </a:r>
            <a:r>
              <a:rPr lang="uk-UA" altLang="en-US" sz="2600" baseline="30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</a:t>
            </a:r>
            <a:r>
              <a:rPr lang="uk-UA" altLang="en-US" sz="26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загальногосподарських витрат </a:t>
            </a:r>
            <a:r>
              <a:rPr lang="uk-UA" altLang="en-US" sz="2600" baseline="30000" dirty="0" smtClean="0">
                <a:solidFill>
                  <a:srgbClr val="000000"/>
                </a:solidFill>
                <a:latin typeface="Symbol" panose="05050102010706020507" pitchFamily="18" charset="2"/>
              </a:rPr>
              <a:t></a:t>
            </a:r>
            <a:r>
              <a:rPr lang="uk-UA" altLang="en-US" sz="26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100</a:t>
            </a:r>
          </a:p>
          <a:p>
            <a:pPr algn="ctr" eaLnBrk="1" hangingPunct="1"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6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      фонд основної зарплати </a:t>
            </a:r>
            <a:r>
              <a:rPr lang="uk-UA" altLang="en-US" sz="2600" baseline="30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произв</a:t>
            </a:r>
            <a:r>
              <a:rPr lang="uk-UA" altLang="en-US" sz="2600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раб.</a:t>
            </a:r>
            <a:endParaRPr lang="uk-UA" altLang="en-US" sz="2600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2644" name="Line 3"/>
          <p:cNvSpPr>
            <a:spLocks noChangeShapeType="1"/>
          </p:cNvSpPr>
          <p:nvPr/>
        </p:nvSpPr>
        <p:spPr bwMode="auto">
          <a:xfrm>
            <a:off x="3779912" y="5877272"/>
            <a:ext cx="3571875" cy="1588"/>
          </a:xfrm>
          <a:prstGeom prst="line">
            <a:avLst/>
          </a:prstGeom>
          <a:noFill/>
          <a:ln w="6480" cap="rnd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Основні фонди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- це засоби праці, які беруть участь у виробничому процесі, функціонують у багатьох виробничих циклах, зберігаючи при цьому свою натурально-речову форму, і переносять свою вартість на вартість готової продукції частинами, в міру їх зношування. 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57188" y="1571625"/>
            <a:ext cx="8472487" cy="50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20000"/>
              </a:lnSpc>
              <a:buSzPct val="80000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До спеціальним витрат відносяться, в основному витрати на спеціальне оснащення: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спеціальні пристосування,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шаблони,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штампи,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макети, 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контрольно-випробувальна апаратура і </a:t>
            </a:r>
            <a:r>
              <a:rPr lang="uk-UA" altLang="en-US" sz="2400" dirty="0" err="1" smtClean="0">
                <a:latin typeface="Calibri" panose="020F0502020204030204" pitchFamily="34" charset="0"/>
              </a:rPr>
              <a:t>т.п</a:t>
            </a:r>
            <a:r>
              <a:rPr lang="uk-UA" altLang="en-US" sz="2400" dirty="0" smtClean="0">
                <a:latin typeface="Calibri" panose="020F0502020204030204" pitchFamily="34" charset="0"/>
              </a:rPr>
              <a:t> .;</a:t>
            </a:r>
          </a:p>
          <a:p>
            <a:pPr marL="436563" indent="-319088" eaLnBrk="1" hangingPunct="1">
              <a:lnSpc>
                <a:spcPct val="120000"/>
              </a:lnSpc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витрати з випробувань оснащення</a:t>
            </a:r>
            <a:endParaRPr lang="uk-UA" altLang="en-US" sz="24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вони пов'язані з виготовленням якогось конкретного виробу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uk-UA" altLang="en-US" sz="32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32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спеціальні витрати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це прямі витрати і при точних розрахунках списуються на ті вироби, для яких вони призначені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1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 наближених розрахунках собівартості, коли невідомий склад </a:t>
            </a:r>
            <a:r>
              <a:rPr lang="uk-UA" altLang="en-US" sz="2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спецоснастки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вироби, користується досвідченими даними на інші вироби. Досвідчені дані представляють собою відсоток витрат на </a:t>
            </a:r>
            <a:r>
              <a:rPr lang="uk-UA" altLang="en-US" sz="2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спецоснащення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від вартості матеріалів, покупних виробів і основної зарплати виробничих робітників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2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2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Спецрасходи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існують весь час виготовлення, так як йде безперервна механізація і вдосконалення виробничих процесів</a:t>
            </a:r>
            <a:endParaRPr lang="uk-UA" alt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84138" indent="358775" eaLnBrk="1" hangingPunct="1">
              <a:buClrTx/>
              <a:buSzPct val="80000"/>
              <a:buFontTx/>
              <a:buNone/>
            </a:pP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Витрати на постановку нових виробництв проводиться при виконанні робіт з технічної підготовки виробництва (розробка креслень, технологічних процесів та іншою технічною документацією, освоєння виробництва) і покриваються або за рахунок вартості нової продукції, спеціальних асигнувань (з держбюджету або централізованих фондів вищестоящої організації на впровадження нової техніки ).</a:t>
            </a:r>
            <a:endParaRPr lang="uk-UA" alt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1640" y="476672"/>
            <a:ext cx="5010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10. Витрати на освоєння нових видів виробів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SzPct val="80000"/>
              <a:defRPr/>
            </a:pPr>
            <a:r>
              <a:rPr lang="uk-UA" altLang="en-US" sz="3200" dirty="0" err="1" smtClean="0">
                <a:latin typeface="Calibri" panose="020F0502020204030204" pitchFamily="34" charset="0"/>
              </a:rPr>
              <a:t>Позавиробничі</a:t>
            </a:r>
            <a:r>
              <a:rPr lang="uk-UA" altLang="en-US" sz="3200" dirty="0" smtClean="0">
                <a:latin typeface="Calibri" panose="020F0502020204030204" pitchFamily="34" charset="0"/>
              </a:rPr>
              <a:t> витрати включають витрати зі збуту готової продукції: 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витрати на рекламу, 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маркетингові дослідження, 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витрати на тару і упаковку готової продукції, 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транспортні витрати по збуту - до відправлення</a:t>
            </a:r>
            <a:endParaRPr lang="uk-UA" altLang="en-US" sz="3200" dirty="0" smtClean="0">
              <a:latin typeface="Calibri" panose="020F050202020403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1640" y="476672"/>
            <a:ext cx="3117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11. </a:t>
            </a:r>
            <a:r>
              <a:rPr lang="uk-UA" dirty="0" err="1" smtClean="0"/>
              <a:t>Позавиробничі</a:t>
            </a:r>
            <a:r>
              <a:rPr lang="uk-UA" dirty="0" smtClean="0"/>
              <a:t> витрати </a:t>
            </a:r>
            <a:endParaRPr lang="uk-UA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ext Box 2"/>
          <p:cNvSpPr txBox="1">
            <a:spLocks noChangeArrowheads="1"/>
          </p:cNvSpPr>
          <p:nvPr/>
        </p:nvSpPr>
        <p:spPr bwMode="auto">
          <a:xfrm>
            <a:off x="285750" y="1643063"/>
            <a:ext cx="857250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5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Позавиробничі</a:t>
            </a: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витрати - непрямі. </a:t>
            </a: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На собівартість конкретних виробів вони розкладаються пропорційно сумі всіх інших витрат (тобто пропорційно заводський собівартості). 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uk-UA" altLang="en-US" sz="25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Tx/>
              <a:buSzPct val="80000"/>
              <a:buFontTx/>
              <a:buNone/>
            </a:pP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Відсотки </a:t>
            </a:r>
            <a:r>
              <a:rPr lang="uk-UA" altLang="en-US" sz="25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позавиробничих</a:t>
            </a: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витрат коливаються в розмірах 1 - 3%.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25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467544" y="1484784"/>
            <a:ext cx="8229600" cy="475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442913" eaLnBrk="1" hangingPunct="1">
              <a:buClrTx/>
              <a:buSzPct val="80000"/>
              <a:buFontTx/>
              <a:buNone/>
            </a:pPr>
            <a:r>
              <a:rPr lang="uk-UA" altLang="en-US" sz="25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Кошторис витрат на виробництво визначає витрати на весь обсяг виробництва, тобто на валову продукцію.</a:t>
            </a:r>
          </a:p>
          <a:p>
            <a:pPr marL="0" indent="442913" eaLnBrk="1" hangingPunct="1">
              <a:buClrTx/>
              <a:buSzPct val="80000"/>
              <a:buFontTx/>
              <a:buNone/>
            </a:pP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Для визначення</a:t>
            </a:r>
            <a:r>
              <a:rPr lang="uk-UA" altLang="en-US" sz="25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заводської </a:t>
            </a: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собівартості товарної продукції необхідно кошторис витрат на все виробництво зменшити на приріст залишків незавершеного виробництва (і пристосувань власного виробництва) або, навпаки, додати спад залишків незавершеного виробництва (і пристосувань власного виробництва). </a:t>
            </a:r>
          </a:p>
          <a:p>
            <a:pPr marL="0" indent="442913" eaLnBrk="1" hangingPunct="1">
              <a:buClrTx/>
              <a:buSzPct val="80000"/>
              <a:buFontTx/>
              <a:buNone/>
            </a:pP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Для отримання </a:t>
            </a:r>
            <a:r>
              <a:rPr lang="uk-UA" altLang="en-US" sz="25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повної</a:t>
            </a: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собівартості товарної продукції необхідно до її заводський собівартості додати </a:t>
            </a:r>
            <a:r>
              <a:rPr lang="uk-UA" altLang="en-US" sz="25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позавиробничі</a:t>
            </a:r>
            <a:r>
              <a:rPr lang="uk-UA" altLang="en-US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витрати.</a:t>
            </a:r>
          </a:p>
          <a:p>
            <a:pPr eaLnBrk="1" hangingPunct="1">
              <a:buClrTx/>
              <a:buSzPct val="80000"/>
              <a:buFontTx/>
              <a:buNone/>
            </a:pPr>
            <a:endParaRPr lang="ru-RU" altLang="en-US" sz="25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285750" y="1643063"/>
            <a:ext cx="8572500" cy="492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SzPct val="80000"/>
              <a:defRPr/>
            </a:pPr>
            <a:r>
              <a:rPr lang="uk-UA" altLang="en-US" sz="2800" b="1" dirty="0" smtClean="0">
                <a:solidFill>
                  <a:srgbClr val="DD8047"/>
                </a:solidFill>
                <a:latin typeface="Calibri" panose="020F0502020204030204" pitchFamily="34" charset="0"/>
              </a:rPr>
              <a:t>Собівартість одиниці виробу </a:t>
            </a:r>
            <a:r>
              <a:rPr lang="uk-UA" altLang="en-US" sz="2500" dirty="0" smtClean="0">
                <a:latin typeface="Calibri" panose="020F0502020204030204" pitchFamily="34" charset="0"/>
              </a:rPr>
              <a:t>необхідна для:</a:t>
            </a:r>
          </a:p>
          <a:p>
            <a:pPr marL="436563" indent="-319088"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500" dirty="0" smtClean="0">
                <a:latin typeface="Calibri" panose="020F0502020204030204" pitchFamily="34" charset="0"/>
              </a:rPr>
              <a:t>виявлення резервів зниження собівартості і обґрунтування планових завдань по зниженню собівартості, </a:t>
            </a:r>
          </a:p>
          <a:p>
            <a:pPr marL="436563" indent="-319088"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500" dirty="0" smtClean="0">
                <a:latin typeface="Calibri" panose="020F0502020204030204" pitchFamily="34" charset="0"/>
              </a:rPr>
              <a:t>зіставлення фактичних і планових витрат на одиницю продукції, </a:t>
            </a:r>
          </a:p>
          <a:p>
            <a:pPr marL="436563" indent="-319088"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500" dirty="0" smtClean="0">
                <a:latin typeface="Calibri" panose="020F0502020204030204" pitchFamily="34" charset="0"/>
              </a:rPr>
              <a:t>визначення оптових цін, встановлення величини прибутку і ступеня рентабельності, </a:t>
            </a:r>
          </a:p>
          <a:p>
            <a:pPr marL="436563" indent="-319088"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500" dirty="0" smtClean="0">
                <a:latin typeface="Calibri" panose="020F0502020204030204" pitchFamily="34" charset="0"/>
              </a:rPr>
              <a:t>оцінки динаміки собівартості окремих виробів, </a:t>
            </a:r>
          </a:p>
          <a:p>
            <a:pPr marL="436563" indent="-319088"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500" dirty="0" smtClean="0">
                <a:latin typeface="Calibri" panose="020F0502020204030204" pitchFamily="34" charset="0"/>
              </a:rPr>
              <a:t>порівняння собівартості однакових виробів, що випускаються різними заводами </a:t>
            </a:r>
          </a:p>
          <a:p>
            <a:pPr marL="436563" indent="-319088" eaLnBrk="1" hangingPunct="1">
              <a:buClr>
                <a:srgbClr val="DD8047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2500" dirty="0" smtClean="0">
                <a:latin typeface="Calibri" panose="020F0502020204030204" pitchFamily="34" charset="0"/>
              </a:rPr>
              <a:t>оцінки ефективності нових виробів і т.д.</a:t>
            </a:r>
            <a:endParaRPr lang="uk-UA" altLang="en-US" sz="25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SzPct val="80000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Визначення собівартості одиниці виробу за елементами називається </a:t>
            </a:r>
            <a:r>
              <a:rPr lang="uk-UA" altLang="en-US" sz="3200" b="1" dirty="0" smtClean="0">
                <a:latin typeface="Calibri" panose="020F0502020204030204" pitchFamily="34" charset="0"/>
              </a:rPr>
              <a:t>калькуляцією</a:t>
            </a:r>
            <a:r>
              <a:rPr lang="uk-UA" altLang="en-US" sz="3200" dirty="0" smtClean="0">
                <a:latin typeface="Calibri" panose="020F0502020204030204" pitchFamily="34" charset="0"/>
              </a:rPr>
              <a:t>.</a:t>
            </a:r>
          </a:p>
          <a:p>
            <a:pPr eaLnBrk="1" hangingPunct="1">
              <a:buSzPct val="80000"/>
              <a:defRPr/>
            </a:pPr>
            <a:endParaRPr lang="uk-UA" altLang="en-US" sz="3200" dirty="0" smtClean="0">
              <a:latin typeface="Calibri" panose="020F0502020204030204" pitchFamily="34" charset="0"/>
            </a:endParaRPr>
          </a:p>
          <a:p>
            <a:pPr eaLnBrk="1" hangingPunct="1">
              <a:buSzPct val="80000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Розрізняють три калькуляції: 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цехову, 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заводську</a:t>
            </a:r>
          </a:p>
          <a:p>
            <a:pPr marL="436563" indent="-319088" eaLnBrk="1" hangingPunct="1">
              <a:buClr>
                <a:srgbClr val="94B6D2"/>
              </a:buClr>
              <a:buSzPct val="80000"/>
              <a:buFont typeface="Wingdings 2" panose="05020102010507070707" pitchFamily="18" charset="2"/>
              <a:buChar char=""/>
              <a:defRPr/>
            </a:pPr>
            <a:r>
              <a:rPr lang="uk-UA" altLang="en-US" sz="3200" dirty="0" smtClean="0">
                <a:latin typeface="Calibri" panose="020F0502020204030204" pitchFamily="34" charset="0"/>
              </a:rPr>
              <a:t>повну собівартість одиниці виробу.</a:t>
            </a:r>
            <a:endParaRPr lang="uk-UA" altLang="en-US" sz="32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657" name="Group 1"/>
          <p:cNvGraphicFramePr>
            <a:graphicFrameLocks noGrp="1"/>
          </p:cNvGraphicFramePr>
          <p:nvPr/>
        </p:nvGraphicFramePr>
        <p:xfrm>
          <a:off x="214313" y="1571625"/>
          <a:ext cx="8716962" cy="5048252"/>
        </p:xfrm>
        <a:graphic>
          <a:graphicData uri="http://schemas.openxmlformats.org/drawingml/2006/table">
            <a:tbl>
              <a:tblPr/>
              <a:tblGrid>
                <a:gridCol w="4930775">
                  <a:extLst>
                    <a:ext uri="{9D8B030D-6E8A-4147-A177-3AD203B41FA5}">
                      <a16:colId xmlns:a16="http://schemas.microsoft.com/office/drawing/2014/main" val="2311436158"/>
                    </a:ext>
                  </a:extLst>
                </a:gridCol>
                <a:gridCol w="3786187">
                  <a:extLst>
                    <a:ext uri="{9D8B030D-6E8A-4147-A177-3AD203B41FA5}">
                      <a16:colId xmlns:a16="http://schemas.microsoft.com/office/drawing/2014/main" val="2689881625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Найменування статей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Розрахунок витрат на один виріб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464857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Основні матеріали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про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= Н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витр.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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Ц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м.о.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059042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Куплені вироби і напівфабрикати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 = Н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витр.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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Ц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пок.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031380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Зворотні відходи (віднімаються)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 = Н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отх.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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Ц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отх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91946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Основна зарплата виробничих робітників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 = l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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419568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Додаткова зарплата виробничих робітників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% Від З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осн.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731389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Відрахування на державне страхування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% (З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осн.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 З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доп.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30684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Витрати по утриманню та експлуатації обладнання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в% від З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осн.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824027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загальноцехові витрати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в% від З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осн.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5995394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Відшкодування зносу інструментів і пристосувань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(5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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10)% коштує обладнання на якому прим. інструменти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17357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РАЗОМ: цехова собівартість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</a:t>
                      </a:r>
                    </a:p>
                  </a:txBody>
                  <a:tcPr marL="40680" marR="40680" marT="5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6366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457200" y="1643063"/>
            <a:ext cx="8229600" cy="475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ts val="600"/>
              </a:spcBef>
              <a:buClrTx/>
              <a:buSzPct val="80000"/>
              <a:buFontTx/>
              <a:buNone/>
            </a:pPr>
            <a:r>
              <a:rPr lang="ru-RU" altLang="en-US" sz="3200" b="1" dirty="0" err="1" smtClean="0">
                <a:solidFill>
                  <a:srgbClr val="B95B22"/>
                </a:solidFill>
                <a:latin typeface="Calibri" panose="020F0502020204030204" pitchFamily="34" charset="0"/>
              </a:rPr>
              <a:t>Бувають</a:t>
            </a:r>
            <a:endParaRPr lang="ru-RU" altLang="en-US" sz="3200" b="1" dirty="0" smtClean="0">
              <a:solidFill>
                <a:srgbClr val="B95B22"/>
              </a:solidFill>
              <a:latin typeface="Calibri" panose="020F0502020204030204" pitchFamily="34" charset="0"/>
            </a:endParaRPr>
          </a:p>
          <a:p>
            <a:pPr marL="84138" indent="358775" eaLnBrk="1" hangingPunct="1">
              <a:spcBef>
                <a:spcPts val="600"/>
              </a:spcBef>
              <a:buClrTx/>
              <a:buSzPct val="80000"/>
              <a:buFontTx/>
              <a:buNone/>
            </a:pPr>
            <a:r>
              <a:rPr lang="uk-UA" altLang="en-US" sz="3200" b="1" dirty="0" smtClean="0">
                <a:solidFill>
                  <a:srgbClr val="B95B22"/>
                </a:solidFill>
                <a:latin typeface="Calibri" panose="020F0502020204030204" pitchFamily="34" charset="0"/>
              </a:rPr>
              <a:t>Основні виробничі фонди</a:t>
            </a:r>
            <a:r>
              <a:rPr lang="uk-UA" altLang="en-US" sz="3200" dirty="0" smtClean="0">
                <a:solidFill>
                  <a:srgbClr val="B95B22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ті основні фонди, які беруть участь у виробничому процесі безпосередньо (машини, обладнання, верстати) (активна частина) або створюють умови для виробничого процесу (виробничі будівлі, трубопроводи) (пасивна частина).</a:t>
            </a:r>
          </a:p>
          <a:p>
            <a:pPr marL="84138" indent="358775" eaLnBrk="1" hangingPunct="1">
              <a:spcBef>
                <a:spcPts val="600"/>
              </a:spcBef>
              <a:buClrTx/>
              <a:buSzPct val="80000"/>
              <a:buFontTx/>
              <a:buNone/>
            </a:pPr>
            <a:r>
              <a:rPr lang="uk-UA" altLang="en-US" sz="3200" b="1" dirty="0" smtClean="0">
                <a:solidFill>
                  <a:srgbClr val="558BB8"/>
                </a:solidFill>
                <a:latin typeface="Calibri" panose="020F0502020204030204" pitchFamily="34" charset="0"/>
              </a:rPr>
              <a:t>Основні невиробничі фонди</a:t>
            </a:r>
            <a:r>
              <a:rPr lang="uk-UA" altLang="en-US" sz="3200" dirty="0" smtClean="0">
                <a:solidFill>
                  <a:srgbClr val="558BB8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це об'єкти підприємства культурно-побутового призначення, медичні установи, столові.</a:t>
            </a:r>
            <a:endParaRPr lang="uk-UA" alt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1" name="Group 1"/>
          <p:cNvGraphicFramePr>
            <a:graphicFrameLocks noGrp="1"/>
          </p:cNvGraphicFramePr>
          <p:nvPr/>
        </p:nvGraphicFramePr>
        <p:xfrm>
          <a:off x="214313" y="1714500"/>
          <a:ext cx="8716962" cy="3133726"/>
        </p:xfrm>
        <a:graphic>
          <a:graphicData uri="http://schemas.openxmlformats.org/drawingml/2006/table">
            <a:tbl>
              <a:tblPr/>
              <a:tblGrid>
                <a:gridCol w="4930775">
                  <a:extLst>
                    <a:ext uri="{9D8B030D-6E8A-4147-A177-3AD203B41FA5}">
                      <a16:colId xmlns:a16="http://schemas.microsoft.com/office/drawing/2014/main" val="3547647451"/>
                    </a:ext>
                  </a:extLst>
                </a:gridCol>
                <a:gridCol w="3786187">
                  <a:extLst>
                    <a:ext uri="{9D8B030D-6E8A-4147-A177-3AD203B41FA5}">
                      <a16:colId xmlns:a16="http://schemas.microsoft.com/office/drawing/2014/main" val="4229545487"/>
                    </a:ext>
                  </a:extLst>
                </a:gridCol>
              </a:tblGrid>
              <a:tr h="34766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загальнозаводські витрати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в% від З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осн.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350162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спеціальні витрати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(5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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10)% (М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про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 П + З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осн.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084499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Витрати по освоєнню виробництва нових виробів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(10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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15)% (М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про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+ П + З</a:t>
                      </a:r>
                      <a:r>
                        <a:rPr kumimoji="0" lang="ru-RU" alt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осн.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8208577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РАЗОМ: заводська собівартість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</a:t>
                      </a:r>
                    </a:p>
                  </a:txBody>
                  <a:tcPr marL="40680" marR="40680" marT="5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3387265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позавиробничі витрати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cs typeface="DejaVu Sans" charset="0"/>
                        </a:rPr>
                        <a:t></a:t>
                      </a: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3)% від заводської собівартості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26964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ВСЬОГО: повна заводська собівартість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ejaVu Sans" charset="0"/>
                      </a:endParaRPr>
                    </a:p>
                  </a:txBody>
                  <a:tcPr marL="40680" marR="40680" marT="16002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882447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ПРИБУТОК: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Оптова ціна підприємства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DejaVu Sans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8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20% від повної заводської собівартості + прибуток</a:t>
                      </a:r>
                    </a:p>
                  </a:txBody>
                  <a:tcPr marL="40680" marR="40680" marT="43179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2493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Text Box 2"/>
          <p:cNvSpPr txBox="1">
            <a:spLocks noChangeArrowheads="1"/>
          </p:cNvSpPr>
          <p:nvPr/>
        </p:nvSpPr>
        <p:spPr bwMode="auto">
          <a:xfrm>
            <a:off x="323528" y="1556792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Виручка від реалізації продукції це сума грошових коштів, отриманих підприємством за вироблену продукцію, виконані роботи, надані послуги</a:t>
            </a: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Це головне джерело для відшкодування витрат і утворення доходів підприємства. Важливий фактор, що впливає на величину виручки від реалізації продукції, - процес ціноутворення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Text Box 2"/>
          <p:cNvSpPr txBox="1">
            <a:spLocks noChangeArrowheads="1"/>
          </p:cNvSpPr>
          <p:nvPr/>
        </p:nvSpPr>
        <p:spPr bwMode="auto">
          <a:xfrm>
            <a:off x="285750" y="1774825"/>
            <a:ext cx="840105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80000"/>
              </a:lnSpc>
              <a:buClrTx/>
              <a:buSzPct val="80000"/>
              <a:buFontTx/>
              <a:buNone/>
            </a:pP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Ціна - це грошовий вираз вартості одиниці товару.</a:t>
            </a:r>
          </a:p>
          <a:p>
            <a:pPr eaLnBrk="1" hangingPunct="1">
              <a:lnSpc>
                <a:spcPct val="80000"/>
              </a:lnSpc>
              <a:buClrTx/>
              <a:buSzPct val="80000"/>
              <a:buFontTx/>
              <a:buNone/>
            </a:pPr>
            <a:endParaRPr lang="ru-RU" altLang="en-US" sz="27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lnSpc>
                <a:spcPct val="80000"/>
              </a:lnSpc>
              <a:buClrTx/>
              <a:buSzPct val="80000"/>
              <a:buFontTx/>
              <a:buNone/>
            </a:pP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повна собівартість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+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_______</a:t>
            </a:r>
            <a:r>
              <a:rPr lang="ru-RU" altLang="en-US" sz="2700" u="sng">
                <a:solidFill>
                  <a:srgbClr val="000000"/>
                </a:solidFill>
                <a:latin typeface="Calibri" panose="020F0502020204030204" pitchFamily="34" charset="0"/>
              </a:rPr>
              <a:t>прибуток</a:t>
            </a: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_______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Оптова ціна підприємства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+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 ______</a:t>
            </a:r>
            <a:r>
              <a:rPr lang="ru-RU" altLang="en-US" sz="2700" u="sng">
                <a:solidFill>
                  <a:srgbClr val="000000"/>
                </a:solidFill>
                <a:latin typeface="Calibri" panose="020F0502020204030204" pitchFamily="34" charset="0"/>
              </a:rPr>
              <a:t> ПДВ</a:t>
            </a: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______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Відпускна ціна підприємства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+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___________</a:t>
            </a:r>
            <a:r>
              <a:rPr lang="ru-RU" altLang="en-US" sz="2700" u="sng">
                <a:solidFill>
                  <a:srgbClr val="000000"/>
                </a:solidFill>
                <a:latin typeface="Calibri" panose="020F0502020204030204" pitchFamily="34" charset="0"/>
              </a:rPr>
              <a:t>торгова надбавка</a:t>
            </a: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__________</a:t>
            </a:r>
            <a:b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en-US" sz="2700">
                <a:solidFill>
                  <a:srgbClr val="000000"/>
                </a:solidFill>
                <a:latin typeface="Calibri" panose="020F0502020204030204" pitchFamily="34" charset="0"/>
              </a:rPr>
              <a:t>Роздрібна ціна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Text Box 2"/>
          <p:cNvSpPr txBox="1">
            <a:spLocks noChangeArrowheads="1"/>
          </p:cNvSpPr>
          <p:nvPr/>
        </p:nvSpPr>
        <p:spPr bwMode="auto">
          <a:xfrm>
            <a:off x="539750" y="1484313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lnSpc>
                <a:spcPct val="120000"/>
              </a:lnSpc>
              <a:buClrTx/>
              <a:buSzPct val="80000"/>
              <a:buFontTx/>
              <a:buNone/>
            </a:pPr>
            <a:r>
              <a:rPr lang="ru-RU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Державні регульовані ціни на продукцію (послуги) виробничо-технічного призначення</a:t>
            </a:r>
          </a:p>
          <a:p>
            <a:pPr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2. Вільні оптові ціни на продукцію (послуги) виробничо-технічного призначення</a:t>
            </a:r>
          </a:p>
          <a:p>
            <a:pPr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3. Вільні (відпускні) ціни на продукцію</a:t>
            </a:r>
          </a:p>
          <a:p>
            <a:pPr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4. Ціни з урахуванням акцизного податку</a:t>
            </a:r>
          </a:p>
          <a:p>
            <a:pPr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5. Ціни на продукцію і товари, що поставляються через посередників</a:t>
            </a:r>
          </a:p>
          <a:p>
            <a:pPr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6. При виробництві різних модифікацій однорідної</a:t>
            </a:r>
            <a:r>
              <a:rPr lang="uk-UA" altLang="en-US" sz="2400" dirty="0" smtClean="0">
                <a:solidFill>
                  <a:srgbClr val="000000"/>
                </a:solidFill>
              </a:rPr>
              <a:t> продукції</a:t>
            </a:r>
          </a:p>
          <a:p>
            <a:pPr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7. Вільні (ринкові) роздрібні ціни на продукцію</a:t>
            </a:r>
            <a:endParaRPr lang="uk-UA" alt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347864" y="476672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dirty="0" smtClean="0"/>
              <a:t>Види цін</a:t>
            </a:r>
            <a:endParaRPr lang="uk-UA" sz="2400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Text Box 2"/>
          <p:cNvSpPr txBox="1">
            <a:spLocks noChangeArrowheads="1"/>
          </p:cNvSpPr>
          <p:nvPr/>
        </p:nvSpPr>
        <p:spPr bwMode="auto">
          <a:xfrm>
            <a:off x="457200" y="1785938"/>
            <a:ext cx="8229600" cy="461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SzPct val="80000"/>
              <a:buFontTx/>
              <a:buNone/>
            </a:pPr>
            <a:r>
              <a:rPr lang="uk-UA" altLang="en-US" sz="3200" smtClean="0">
                <a:solidFill>
                  <a:srgbClr val="000000"/>
                </a:solidFill>
                <a:latin typeface="Calibri" panose="020F0502020204030204" pitchFamily="34" charset="0"/>
              </a:rPr>
              <a:t>а) оптова ціна підприємства </a:t>
            </a:r>
          </a:p>
          <a:p>
            <a:pPr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де П - прибуток;</a:t>
            </a:r>
          </a:p>
          <a:p>
            <a:pPr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б) продажна (відпускна) ціна</a:t>
            </a:r>
          </a:p>
          <a:p>
            <a:pPr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ClrTx/>
              <a:buSzPct val="80000"/>
              <a:buFontTx/>
              <a:buNone/>
            </a:pPr>
            <a:endParaRPr lang="uk-UA" altLang="en-US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де ПДВ - податок на додану вартість.</a:t>
            </a:r>
          </a:p>
          <a:p>
            <a:pPr>
              <a:buClrTx/>
              <a:buSzPct val="80000"/>
              <a:buFontTx/>
              <a:buNone/>
            </a:pP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4336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74002"/>
              </p:ext>
            </p:extLst>
          </p:nvPr>
        </p:nvGraphicFramePr>
        <p:xfrm>
          <a:off x="2921000" y="5002213"/>
          <a:ext cx="3163888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0" name="Equation" r:id="rId4" imgW="1257120" imgH="228600" progId="Equation.DSMT4">
                  <p:embed/>
                </p:oleObj>
              </mc:Choice>
              <mc:Fallback>
                <p:oleObj name="Equation" r:id="rId4" imgW="125712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0" y="5002213"/>
                        <a:ext cx="3163888" cy="563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1851938"/>
              </p:ext>
            </p:extLst>
          </p:nvPr>
        </p:nvGraphicFramePr>
        <p:xfrm>
          <a:off x="2867025" y="2301875"/>
          <a:ext cx="340518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1" name="Equation" r:id="rId6" imgW="1054080" imgH="228600" progId="Equation.DSMT4">
                  <p:embed/>
                </p:oleObj>
              </mc:Choice>
              <mc:Fallback>
                <p:oleObj name="Equation" r:id="rId6" imgW="1054080" imgH="228600" progId="Equation.DSMT4">
                  <p:embed/>
                  <p:pic>
                    <p:nvPicPr>
                      <p:cNvPr id="747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7025" y="2301875"/>
                        <a:ext cx="340518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кутник 1"/>
          <p:cNvSpPr/>
          <p:nvPr/>
        </p:nvSpPr>
        <p:spPr>
          <a:xfrm>
            <a:off x="971600" y="377321"/>
            <a:ext cx="727280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SzPct val="80000"/>
              <a:buFontTx/>
              <a:buNone/>
            </a:pPr>
            <a:r>
              <a:rPr lang="uk-UA" altLang="en-US" sz="1800" dirty="0" smtClean="0">
                <a:latin typeface="Calibri" panose="020F0502020204030204" pitchFamily="34" charset="0"/>
              </a:rPr>
              <a:t>Державні регульовані ціни на продукцію (послуги) виробничо-технічного призначення</a:t>
            </a:r>
            <a:endParaRPr lang="uk-UA" altLang="en-US" sz="18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Text Box 2"/>
          <p:cNvSpPr txBox="1">
            <a:spLocks noChangeArrowheads="1"/>
          </p:cNvSpPr>
          <p:nvPr/>
        </p:nvSpPr>
        <p:spPr bwMode="auto">
          <a:xfrm>
            <a:off x="467544" y="1556792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SzPct val="80000"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Вільні оптові ціни на продукцію (послуги) виробничо-технічного призначення </a:t>
            </a: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встановлюються виробниками на рівноправній основі з споживачами продукції і застосовуються з урахуванням податку на додану вартість при розрахунках виготовлювачів з усіма споживачами (крім населення), в т.ч. з посередниками (включаючи постачальницько-збутові, торгово-закупівельні підприємства та ін.)</a:t>
            </a:r>
            <a:endParaRPr lang="uk-UA" alt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SzPct val="80000"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Вільні (відпускні) ціни на продукцію</a:t>
            </a:r>
          </a:p>
          <a:p>
            <a:pPr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встановлюються (з урахуванням податку на додану вартість) виробниками товарів за погодженням з роздрібними торговими підприємствами, які реалізують товари населенню, а також з посередниками. Ці ціни визначаються виходячи з кон'юнктури ринку (попиту і пропозиції, якості і споживчих властивостей продукції)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Text Box 2"/>
          <p:cNvSpPr txBox="1">
            <a:spLocks noChangeArrowheads="1"/>
          </p:cNvSpPr>
          <p:nvPr/>
        </p:nvSpPr>
        <p:spPr bwMode="auto">
          <a:xfrm>
            <a:off x="467544" y="1774824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SzPct val="80000"/>
              <a:buFontTx/>
              <a:buNone/>
            </a:pPr>
            <a:r>
              <a:rPr lang="ru-RU" altLang="en-US" sz="3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вільні</a:t>
            </a:r>
            <a:r>
              <a:rPr lang="ru-RU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відпускні</a:t>
            </a:r>
            <a:r>
              <a:rPr lang="ru-RU" alt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ціни</a:t>
            </a:r>
            <a:r>
              <a:rPr lang="ru-RU" alt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включаються</a:t>
            </a:r>
            <a:r>
              <a:rPr lang="ru-RU" alt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також</a:t>
            </a:r>
            <a:r>
              <a:rPr lang="ru-RU" alt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суми</a:t>
            </a:r>
            <a:r>
              <a:rPr lang="ru-RU" alt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акцизів</a:t>
            </a:r>
            <a:r>
              <a:rPr lang="ru-RU" alt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за </a:t>
            </a:r>
            <a:r>
              <a:rPr lang="ru-RU" altLang="en-US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встановленими</a:t>
            </a:r>
            <a:r>
              <a:rPr lang="ru-RU" alt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 ставками:</a:t>
            </a:r>
          </a:p>
        </p:txBody>
      </p:sp>
      <p:graphicFrame>
        <p:nvGraphicFramePr>
          <p:cNvPr id="14950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245153"/>
              </p:ext>
            </p:extLst>
          </p:nvPr>
        </p:nvGraphicFramePr>
        <p:xfrm>
          <a:off x="1763688" y="3467100"/>
          <a:ext cx="5297488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11" r:id="rId4" imgW="1834963" imgH="238336" progId="">
                  <p:embed/>
                </p:oleObj>
              </mc:Choice>
              <mc:Fallback>
                <p:oleObj r:id="rId4" imgW="1834963" imgH="238336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3467100"/>
                        <a:ext cx="5297488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Text Box 2"/>
          <p:cNvSpPr txBox="1">
            <a:spLocks noChangeArrowheads="1"/>
          </p:cNvSpPr>
          <p:nvPr/>
        </p:nvSpPr>
        <p:spPr bwMode="auto">
          <a:xfrm>
            <a:off x="395536" y="1412776"/>
            <a:ext cx="8229600" cy="358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SzPct val="80000"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Ціни на продукцію і товари, що поставляються через посередників</a:t>
            </a:r>
          </a:p>
          <a:p>
            <a:pPr>
              <a:buClrTx/>
              <a:buSzPct val="80000"/>
              <a:buFontTx/>
              <a:buNone/>
            </a:pPr>
            <a:r>
              <a:rPr lang="uk-UA" alt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(Постачальницько-збутові, торгово-закупівельні організації та ін.) визначається виходячи з вільних оптових (відпускних) цін і постачальницько-збутові надбавки, рівень якої визначається за погодженням сторін (між посередником і споживачем, в т.ч. торгівлею):</a:t>
            </a:r>
            <a:endParaRPr lang="uk-UA" alt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5155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221482"/>
              </p:ext>
            </p:extLst>
          </p:nvPr>
        </p:nvGraphicFramePr>
        <p:xfrm>
          <a:off x="1547664" y="4396483"/>
          <a:ext cx="6113462" cy="119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59" name="Equation" r:id="rId4" imgW="2095200" imgH="431640" progId="Equation.DSMT4">
                  <p:embed/>
                </p:oleObj>
              </mc:Choice>
              <mc:Fallback>
                <p:oleObj name="Equation" r:id="rId4" imgW="2095200" imgH="431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4396483"/>
                        <a:ext cx="6113462" cy="1198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8750"/>
            <a:ext cx="82296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03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ClrTx/>
              <a:buSzPct val="80000"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 виробництві різних модифікацій однорідної</a:t>
            </a:r>
            <a:r>
              <a:rPr lang="uk-UA" altLang="en-US" sz="3200" dirty="0" smtClean="0">
                <a:solidFill>
                  <a:srgbClr val="000000"/>
                </a:solidFill>
              </a:rPr>
              <a:t> продукції</a:t>
            </a:r>
          </a:p>
          <a:p>
            <a:pPr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 метою стимулювання підвищення її якості вільні оптові ціни можуть диференціюватися виробником з урахуванням споживчих властивостей виходячи з вільної ціни базового виду і доплат (знижок) за якість конкретного виконання продукції.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442913" eaLnBrk="1" hangingPunct="1">
              <a:buClrTx/>
              <a:buSzPct val="80000"/>
              <a:buFontTx/>
              <a:buNone/>
            </a:pPr>
            <a:r>
              <a:rPr lang="uk-UA" altLang="en-US" sz="3200" b="1" dirty="0" smtClean="0">
                <a:solidFill>
                  <a:srgbClr val="B95B22"/>
                </a:solidFill>
                <a:latin typeface="Calibri" panose="020F0502020204030204" pitchFamily="34" charset="0"/>
              </a:rPr>
              <a:t>Амортизація</a:t>
            </a:r>
            <a:r>
              <a:rPr lang="uk-UA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це метод включення по частинах вартості основних фондів (протягом терміну їх служби) до витрат на продукцію, що виробляється, і подальше використання цих коштів для відшкодування спожитих основних фондів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Text Box 2"/>
          <p:cNvSpPr txBox="1">
            <a:spLocks noChangeArrowheads="1"/>
          </p:cNvSpPr>
          <p:nvPr/>
        </p:nvSpPr>
        <p:spPr bwMode="auto">
          <a:xfrm>
            <a:off x="457200" y="1484785"/>
            <a:ext cx="8229600" cy="491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lnSpc>
                <a:spcPct val="110000"/>
              </a:lnSpc>
              <a:buClrTx/>
              <a:buSzPct val="80000"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Вільні (ринкові) роздрібні ціни на продукцію</a:t>
            </a:r>
          </a:p>
          <a:p>
            <a:pPr>
              <a:lnSpc>
                <a:spcPct val="11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формуються виходячи з вільної відпускної ціни з ПДВ і торговельної надбавки:</a:t>
            </a:r>
          </a:p>
          <a:p>
            <a:pPr>
              <a:lnSpc>
                <a:spcPct val="11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  <a:buClrTx/>
              <a:buSzPct val="80000"/>
              <a:buFontTx/>
              <a:buNone/>
            </a:pPr>
            <a:endParaRPr lang="uk-UA" altLang="en-US" sz="3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де </a:t>
            </a:r>
            <a:r>
              <a:rPr lang="uk-UA" altLang="en-US" sz="3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Н</a:t>
            </a:r>
            <a:r>
              <a:rPr lang="uk-UA" altLang="en-US" sz="30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торг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- торгова надбавка, включаючи витрати торгівлі, прибуток і ПДВ</a:t>
            </a:r>
          </a:p>
          <a:p>
            <a:pPr>
              <a:lnSpc>
                <a:spcPct val="110000"/>
              </a:lnSpc>
              <a:buClrTx/>
              <a:buSzPct val="80000"/>
              <a:buFontTx/>
              <a:buNone/>
            </a:pP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uk-UA" altLang="en-US" sz="3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Н</a:t>
            </a:r>
            <a:r>
              <a:rPr lang="uk-UA" altLang="en-US" sz="30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торг</a:t>
            </a:r>
            <a:r>
              <a:rPr lang="uk-UA" altLang="en-US" sz="3000" baseline="-25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= 25% </a:t>
            </a:r>
            <a:r>
              <a:rPr lang="uk-UA" altLang="en-US" sz="3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Ц</a:t>
            </a:r>
            <a:r>
              <a:rPr lang="uk-UA" altLang="en-US" sz="30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отп</a:t>
            </a:r>
            <a:r>
              <a:rPr lang="uk-UA" altLang="en-US" sz="3000" baseline="-25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3000" baseline="-25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своб</a:t>
            </a:r>
            <a:r>
              <a:rPr lang="uk-UA" altLang="en-US" sz="3000" baseline="-25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>
              <a:lnSpc>
                <a:spcPct val="110000"/>
              </a:lnSpc>
              <a:buClrTx/>
              <a:buSzPct val="80000"/>
              <a:buFontTx/>
              <a:buNone/>
            </a:pPr>
            <a:endParaRPr lang="ru-RU" altLang="en-US" sz="300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55652" name="Object 3"/>
          <p:cNvGraphicFramePr>
            <a:graphicFrameLocks noChangeAspect="1"/>
          </p:cNvGraphicFramePr>
          <p:nvPr/>
        </p:nvGraphicFramePr>
        <p:xfrm>
          <a:off x="2062163" y="3268663"/>
          <a:ext cx="5089525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4" r:id="rId4" imgW="1685869" imgH="284805" progId="">
                  <p:embed/>
                </p:oleObj>
              </mc:Choice>
              <mc:Fallback>
                <p:oleObj r:id="rId4" imgW="1685869" imgH="284805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2163" y="3268663"/>
                        <a:ext cx="5089525" cy="842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3357563" y="1857375"/>
            <a:ext cx="2160587" cy="539750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8100000" scaled="1"/>
          </a:gradFill>
          <a:ln w="12600" cap="sq">
            <a:solidFill>
              <a:srgbClr val="C2D69B"/>
            </a:solidFill>
            <a:miter lim="800000"/>
            <a:headEnd/>
            <a:tailEnd/>
          </a:ln>
          <a:effectLst>
            <a:outerShdw dist="17819" dir="2700000" algn="ctr" rotWithShape="0">
              <a:srgbClr val="4E6128">
                <a:alpha val="50026"/>
              </a:srgbClr>
            </a:outerShdw>
          </a:effec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Aft>
                <a:spcPts val="1000"/>
              </a:spcAft>
              <a:buClrTx/>
              <a:buSzPct val="80000"/>
              <a:buFontTx/>
              <a:buNone/>
            </a:pPr>
            <a:r>
              <a:rPr lang="ru-RU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Основні фонди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747713" y="2414588"/>
            <a:ext cx="2519362" cy="1079500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8100000" scaled="1"/>
          </a:gradFill>
          <a:ln w="12600" cap="sq">
            <a:solidFill>
              <a:srgbClr val="C2D69B"/>
            </a:solidFill>
            <a:miter lim="800000"/>
            <a:headEnd/>
            <a:tailEnd/>
          </a:ln>
          <a:effectLst>
            <a:outerShdw dist="17819" dir="2700000" algn="ctr" rotWithShape="0">
              <a:srgbClr val="4E6128">
                <a:alpha val="50026"/>
              </a:srgbClr>
            </a:outerShdw>
          </a:effec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Aft>
                <a:spcPts val="1000"/>
              </a:spcAft>
              <a:buClrTx/>
              <a:buSzPct val="80000"/>
              <a:buFontTx/>
              <a:buNone/>
            </a:pPr>
            <a:r>
              <a:rPr lang="ru-RU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Повне відновлення основних фондів </a:t>
            </a:r>
          </a:p>
        </p:txBody>
      </p:sp>
      <p:sp>
        <p:nvSpPr>
          <p:cNvPr id="24582" name="Text Box 5"/>
          <p:cNvSpPr txBox="1">
            <a:spLocks noChangeArrowheads="1"/>
          </p:cNvSpPr>
          <p:nvPr/>
        </p:nvSpPr>
        <p:spPr bwMode="auto">
          <a:xfrm>
            <a:off x="3357563" y="2851150"/>
            <a:ext cx="2214562" cy="720725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8100000" scaled="1"/>
          </a:gradFill>
          <a:ln w="12600" cap="sq">
            <a:solidFill>
              <a:srgbClr val="C2D69B"/>
            </a:solidFill>
            <a:miter lim="800000"/>
            <a:headEnd/>
            <a:tailEnd/>
          </a:ln>
          <a:effectLst>
            <a:outerShdw dist="17819" dir="2700000" algn="ctr" rotWithShape="0">
              <a:srgbClr val="4E6128">
                <a:alpha val="50026"/>
              </a:srgbClr>
            </a:outerShdw>
          </a:effec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Aft>
                <a:spcPts val="1000"/>
              </a:spcAft>
              <a:buClrTx/>
              <a:buSzPct val="80000"/>
              <a:buFontTx/>
              <a:buNone/>
            </a:pPr>
            <a:r>
              <a:rPr lang="ru-RU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Ремонт основних фондів </a:t>
            </a:r>
          </a:p>
        </p:txBody>
      </p:sp>
      <p:sp>
        <p:nvSpPr>
          <p:cNvPr id="24583" name="Text Box 6"/>
          <p:cNvSpPr txBox="1">
            <a:spLocks noChangeArrowheads="1"/>
          </p:cNvSpPr>
          <p:nvPr/>
        </p:nvSpPr>
        <p:spPr bwMode="auto">
          <a:xfrm>
            <a:off x="5857875" y="2557463"/>
            <a:ext cx="2519363" cy="720725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8100000" scaled="1"/>
          </a:gradFill>
          <a:ln w="12600" cap="sq">
            <a:solidFill>
              <a:srgbClr val="C2D69B"/>
            </a:solidFill>
            <a:miter lim="800000"/>
            <a:headEnd/>
            <a:tailEnd/>
          </a:ln>
          <a:effectLst>
            <a:outerShdw dist="17819" dir="2700000" algn="ctr" rotWithShape="0">
              <a:srgbClr val="4E6128">
                <a:alpha val="50026"/>
              </a:srgbClr>
            </a:outerShdw>
          </a:effec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Aft>
                <a:spcPts val="1000"/>
              </a:spcAft>
              <a:buClrTx/>
              <a:buSzPct val="80000"/>
              <a:buFontTx/>
              <a:buNone/>
            </a:pPr>
            <a:r>
              <a:rPr lang="ru-RU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Знос основних фондів </a:t>
            </a:r>
          </a:p>
        </p:txBody>
      </p:sp>
      <p:sp>
        <p:nvSpPr>
          <p:cNvPr id="24584" name="Text Box 7"/>
          <p:cNvSpPr txBox="1">
            <a:spLocks noChangeArrowheads="1"/>
          </p:cNvSpPr>
          <p:nvPr/>
        </p:nvSpPr>
        <p:spPr bwMode="auto">
          <a:xfrm>
            <a:off x="714375" y="3714750"/>
            <a:ext cx="2519363" cy="720725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8100000" scaled="1"/>
          </a:gradFill>
          <a:ln w="12600" cap="sq">
            <a:solidFill>
              <a:srgbClr val="C2D69B"/>
            </a:solidFill>
            <a:miter lim="800000"/>
            <a:headEnd/>
            <a:tailEnd/>
          </a:ln>
          <a:effectLst>
            <a:outerShdw dist="17819" dir="2700000" algn="ctr" rotWithShape="0">
              <a:srgbClr val="4E6128">
                <a:alpha val="50026"/>
              </a:srgbClr>
            </a:outerShdw>
          </a:effec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Aft>
                <a:spcPts val="1000"/>
              </a:spcAft>
              <a:buClrTx/>
              <a:buSzPct val="80000"/>
              <a:buFontTx/>
              <a:buNone/>
            </a:pPr>
            <a:r>
              <a:rPr lang="ru-RU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амортизаційний фонд </a:t>
            </a:r>
          </a:p>
        </p:txBody>
      </p:sp>
      <p:sp>
        <p:nvSpPr>
          <p:cNvPr id="24585" name="Text Box 8"/>
          <p:cNvSpPr txBox="1">
            <a:spLocks noChangeArrowheads="1"/>
          </p:cNvSpPr>
          <p:nvPr/>
        </p:nvSpPr>
        <p:spPr bwMode="auto">
          <a:xfrm>
            <a:off x="714375" y="4786313"/>
            <a:ext cx="2519363" cy="1079500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8100000" scaled="1"/>
          </a:gradFill>
          <a:ln w="12600" cap="sq">
            <a:solidFill>
              <a:srgbClr val="C2D69B"/>
            </a:solidFill>
            <a:miter lim="800000"/>
            <a:headEnd/>
            <a:tailEnd/>
          </a:ln>
          <a:effectLst>
            <a:outerShdw dist="17819" dir="2700000" algn="ctr" rotWithShape="0">
              <a:srgbClr val="4E6128">
                <a:alpha val="50026"/>
              </a:srgbClr>
            </a:outerShdw>
          </a:effec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Aft>
                <a:spcPts val="1000"/>
              </a:spcAft>
              <a:buClrTx/>
              <a:buSzPct val="80000"/>
              <a:buFontTx/>
              <a:buNone/>
            </a:pPr>
            <a:r>
              <a:rPr lang="ru-RU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Виручка від реалізованої продукції </a:t>
            </a:r>
          </a:p>
        </p:txBody>
      </p:sp>
      <p:sp>
        <p:nvSpPr>
          <p:cNvPr id="24586" name="Text Box 9"/>
          <p:cNvSpPr txBox="1">
            <a:spLocks noChangeArrowheads="1"/>
          </p:cNvSpPr>
          <p:nvPr/>
        </p:nvSpPr>
        <p:spPr bwMode="auto">
          <a:xfrm>
            <a:off x="5857875" y="3643313"/>
            <a:ext cx="2519363" cy="720725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8100000" scaled="1"/>
          </a:gradFill>
          <a:ln w="12600" cap="sq">
            <a:solidFill>
              <a:srgbClr val="C2D69B"/>
            </a:solidFill>
            <a:miter lim="800000"/>
            <a:headEnd/>
            <a:tailEnd/>
          </a:ln>
          <a:effectLst>
            <a:outerShdw dist="17819" dir="2700000" algn="ctr" rotWithShape="0">
              <a:srgbClr val="4E6128">
                <a:alpha val="50026"/>
              </a:srgbClr>
            </a:outerShdw>
          </a:effec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Aft>
                <a:spcPts val="1000"/>
              </a:spcAft>
              <a:buClrTx/>
              <a:buSzPct val="80000"/>
              <a:buFontTx/>
              <a:buNone/>
            </a:pPr>
            <a:r>
              <a:rPr lang="ru-RU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Амортизаційні відрахування </a:t>
            </a:r>
          </a:p>
        </p:txBody>
      </p:sp>
      <p:sp>
        <p:nvSpPr>
          <p:cNvPr id="24587" name="Text Box 10"/>
          <p:cNvSpPr txBox="1">
            <a:spLocks noChangeArrowheads="1"/>
          </p:cNvSpPr>
          <p:nvPr/>
        </p:nvSpPr>
        <p:spPr bwMode="auto">
          <a:xfrm>
            <a:off x="5857875" y="4922838"/>
            <a:ext cx="2519363" cy="720725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8100000" scaled="1"/>
          </a:gradFill>
          <a:ln w="12600" cap="sq">
            <a:solidFill>
              <a:srgbClr val="C2D69B"/>
            </a:solidFill>
            <a:miter lim="800000"/>
            <a:headEnd/>
            <a:tailEnd/>
          </a:ln>
          <a:effectLst>
            <a:outerShdw dist="17819" dir="2700000" algn="ctr" rotWithShape="0">
              <a:srgbClr val="4E6128">
                <a:alpha val="50026"/>
              </a:srgbClr>
            </a:outerShdw>
          </a:effec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spcAft>
                <a:spcPts val="1000"/>
              </a:spcAft>
              <a:buClrTx/>
              <a:buSzPct val="80000"/>
              <a:buFontTx/>
              <a:buNone/>
            </a:pPr>
            <a:r>
              <a:rPr lang="ru-RU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Собівартість продукції </a:t>
            </a:r>
          </a:p>
        </p:txBody>
      </p:sp>
      <p:sp>
        <p:nvSpPr>
          <p:cNvPr id="24588" name="Line 11"/>
          <p:cNvSpPr>
            <a:spLocks noChangeShapeType="1"/>
          </p:cNvSpPr>
          <p:nvPr/>
        </p:nvSpPr>
        <p:spPr bwMode="auto">
          <a:xfrm>
            <a:off x="5572125" y="2143125"/>
            <a:ext cx="15113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Line 12"/>
          <p:cNvSpPr>
            <a:spLocks noChangeShapeType="1"/>
          </p:cNvSpPr>
          <p:nvPr/>
        </p:nvSpPr>
        <p:spPr bwMode="auto">
          <a:xfrm>
            <a:off x="7072313" y="2143125"/>
            <a:ext cx="1587" cy="4143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0" name="Line 13"/>
          <p:cNvSpPr>
            <a:spLocks noChangeShapeType="1"/>
          </p:cNvSpPr>
          <p:nvPr/>
        </p:nvSpPr>
        <p:spPr bwMode="auto">
          <a:xfrm>
            <a:off x="7072313" y="3286125"/>
            <a:ext cx="1587" cy="3429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1" name="Line 14"/>
          <p:cNvSpPr>
            <a:spLocks noChangeShapeType="1"/>
          </p:cNvSpPr>
          <p:nvPr/>
        </p:nvSpPr>
        <p:spPr bwMode="auto">
          <a:xfrm>
            <a:off x="7072313" y="4392613"/>
            <a:ext cx="1587" cy="5365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Line 15"/>
          <p:cNvSpPr>
            <a:spLocks noChangeShapeType="1"/>
          </p:cNvSpPr>
          <p:nvPr/>
        </p:nvSpPr>
        <p:spPr bwMode="auto">
          <a:xfrm flipH="1">
            <a:off x="3213100" y="5357813"/>
            <a:ext cx="2636838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3" name="Line 16"/>
          <p:cNvSpPr>
            <a:spLocks noChangeShapeType="1"/>
          </p:cNvSpPr>
          <p:nvPr/>
        </p:nvSpPr>
        <p:spPr bwMode="auto">
          <a:xfrm flipV="1">
            <a:off x="1714500" y="4427538"/>
            <a:ext cx="1588" cy="3460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4" name="Line 17"/>
          <p:cNvSpPr>
            <a:spLocks noChangeShapeType="1"/>
          </p:cNvSpPr>
          <p:nvPr/>
        </p:nvSpPr>
        <p:spPr bwMode="auto">
          <a:xfrm>
            <a:off x="3257550" y="4000500"/>
            <a:ext cx="528638" cy="15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5" name="Line 18"/>
          <p:cNvSpPr>
            <a:spLocks noChangeShapeType="1"/>
          </p:cNvSpPr>
          <p:nvPr/>
        </p:nvSpPr>
        <p:spPr bwMode="auto">
          <a:xfrm flipV="1">
            <a:off x="3786188" y="3570288"/>
            <a:ext cx="1587" cy="4318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6" name="Line 19"/>
          <p:cNvSpPr>
            <a:spLocks noChangeShapeType="1"/>
          </p:cNvSpPr>
          <p:nvPr/>
        </p:nvSpPr>
        <p:spPr bwMode="auto">
          <a:xfrm flipV="1">
            <a:off x="1714500" y="3484563"/>
            <a:ext cx="1588" cy="2317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7" name="Line 20"/>
          <p:cNvSpPr>
            <a:spLocks noChangeShapeType="1"/>
          </p:cNvSpPr>
          <p:nvPr/>
        </p:nvSpPr>
        <p:spPr bwMode="auto">
          <a:xfrm flipV="1">
            <a:off x="1643063" y="2141538"/>
            <a:ext cx="1587" cy="27463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8" name="Line 21"/>
          <p:cNvSpPr>
            <a:spLocks noChangeShapeType="1"/>
          </p:cNvSpPr>
          <p:nvPr/>
        </p:nvSpPr>
        <p:spPr bwMode="auto">
          <a:xfrm>
            <a:off x="1643063" y="2143125"/>
            <a:ext cx="1700212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9" name="Line 22"/>
          <p:cNvSpPr>
            <a:spLocks noChangeShapeType="1"/>
          </p:cNvSpPr>
          <p:nvPr/>
        </p:nvSpPr>
        <p:spPr bwMode="auto">
          <a:xfrm flipV="1">
            <a:off x="4429125" y="2427288"/>
            <a:ext cx="1588" cy="4175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4720" tIns="91440"/>
          <a:lstStyle>
            <a:lvl1pPr marL="438150" indent="-317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0" indent="442913" eaLnBrk="1" hangingPunct="1">
              <a:buClrTx/>
              <a:buSzPct val="80000"/>
              <a:buFontTx/>
              <a:buNone/>
            </a:pPr>
            <a:r>
              <a:rPr lang="uk-UA" alt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Оборотні фонди - це ресурси, які цілком споживаються в процесі виробництва і переносять свою вартість на створюваний продукт</a:t>
            </a:r>
            <a:endParaRPr lang="uk-UA" alt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857750"/>
            <a:ext cx="57308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4643438"/>
            <a:ext cx="1611312" cy="121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4714875"/>
            <a:ext cx="136842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357688"/>
            <a:ext cx="13430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32" name="AutoShape 7"/>
          <p:cNvSpPr>
            <a:spLocks noChangeArrowheads="1"/>
          </p:cNvSpPr>
          <p:nvPr/>
        </p:nvSpPr>
        <p:spPr bwMode="auto">
          <a:xfrm>
            <a:off x="4071938" y="5072063"/>
            <a:ext cx="357187" cy="357187"/>
          </a:xfrm>
          <a:prstGeom prst="plus">
            <a:avLst>
              <a:gd name="adj" fmla="val 46560"/>
            </a:avLst>
          </a:prstGeom>
          <a:solidFill>
            <a:srgbClr val="0D0D0D"/>
          </a:solidFill>
          <a:ln w="47880" cap="sq">
            <a:solidFill>
              <a:srgbClr val="26262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6633" name="Freeform 8"/>
          <p:cNvSpPr>
            <a:spLocks noChangeArrowheads="1"/>
          </p:cNvSpPr>
          <p:nvPr/>
        </p:nvSpPr>
        <p:spPr bwMode="auto">
          <a:xfrm>
            <a:off x="6072188" y="5072063"/>
            <a:ext cx="500062" cy="285750"/>
          </a:xfrm>
          <a:custGeom>
            <a:avLst/>
            <a:gdLst>
              <a:gd name="T0" fmla="*/ 66283 w 500062"/>
              <a:gd name="T1" fmla="*/ 58865 h 285750"/>
              <a:gd name="T2" fmla="*/ 433779 w 500062"/>
              <a:gd name="T3" fmla="*/ 58865 h 285750"/>
              <a:gd name="T4" fmla="*/ 433779 w 500062"/>
              <a:gd name="T5" fmla="*/ 126073 h 285750"/>
              <a:gd name="T6" fmla="*/ 66283 w 500062"/>
              <a:gd name="T7" fmla="*/ 126073 h 285750"/>
              <a:gd name="T8" fmla="*/ 66283 w 500062"/>
              <a:gd name="T9" fmla="*/ 58865 h 285750"/>
              <a:gd name="T10" fmla="*/ 66283 w 500062"/>
              <a:gd name="T11" fmla="*/ 159677 h 285750"/>
              <a:gd name="T12" fmla="*/ 433779 w 500062"/>
              <a:gd name="T13" fmla="*/ 159677 h 285750"/>
              <a:gd name="T14" fmla="*/ 433779 w 500062"/>
              <a:gd name="T15" fmla="*/ 226886 h 285750"/>
              <a:gd name="T16" fmla="*/ 66283 w 500062"/>
              <a:gd name="T17" fmla="*/ 226886 h 285750"/>
              <a:gd name="T18" fmla="*/ 66283 w 500062"/>
              <a:gd name="T19" fmla="*/ 159677 h 28575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0062" h="285750">
                <a:moveTo>
                  <a:pt x="66283" y="58865"/>
                </a:moveTo>
                <a:lnTo>
                  <a:pt x="433779" y="58865"/>
                </a:lnTo>
                <a:lnTo>
                  <a:pt x="433779" y="126073"/>
                </a:lnTo>
                <a:lnTo>
                  <a:pt x="66283" y="126073"/>
                </a:lnTo>
                <a:lnTo>
                  <a:pt x="66283" y="58865"/>
                </a:lnTo>
                <a:close/>
                <a:moveTo>
                  <a:pt x="66283" y="159677"/>
                </a:moveTo>
                <a:lnTo>
                  <a:pt x="433779" y="159677"/>
                </a:lnTo>
                <a:lnTo>
                  <a:pt x="433779" y="226886"/>
                </a:lnTo>
                <a:lnTo>
                  <a:pt x="66283" y="226886"/>
                </a:lnTo>
                <a:lnTo>
                  <a:pt x="66283" y="159677"/>
                </a:lnTo>
                <a:close/>
              </a:path>
            </a:pathLst>
          </a:custGeom>
          <a:solidFill>
            <a:srgbClr val="0D0D0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Rectangle 9"/>
          <p:cNvSpPr>
            <a:spLocks noChangeArrowheads="1"/>
          </p:cNvSpPr>
          <p:nvPr/>
        </p:nvSpPr>
        <p:spPr bwMode="auto">
          <a:xfrm>
            <a:off x="1928813" y="4357688"/>
            <a:ext cx="4000500" cy="1928812"/>
          </a:xfrm>
          <a:prstGeom prst="rect">
            <a:avLst/>
          </a:prstGeom>
          <a:noFill/>
          <a:ln w="4788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6635" name="AutoShape 10"/>
          <p:cNvSpPr>
            <a:spLocks noChangeArrowheads="1"/>
          </p:cNvSpPr>
          <p:nvPr/>
        </p:nvSpPr>
        <p:spPr bwMode="auto">
          <a:xfrm>
            <a:off x="1285875" y="5214938"/>
            <a:ext cx="428625" cy="1428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0D0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</TotalTime>
  <Words>3099</Words>
  <Application>Microsoft Office PowerPoint</Application>
  <PresentationFormat>Екран (4:3)</PresentationFormat>
  <Paragraphs>409</Paragraphs>
  <Slides>70</Slides>
  <Notes>70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6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70</vt:i4>
      </vt:variant>
    </vt:vector>
  </HeadingPairs>
  <TitlesOfParts>
    <vt:vector size="83" baseType="lpstr">
      <vt:lpstr>Arial</vt:lpstr>
      <vt:lpstr>DejaVu Sans</vt:lpstr>
      <vt:lpstr>Times New Roman</vt:lpstr>
      <vt:lpstr>Calibri</vt:lpstr>
      <vt:lpstr>Wingdings 2</vt:lpstr>
      <vt:lpstr>Symbol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MathType 7.0 Equation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Основные фонды предприятия</dc:title>
  <dc:subject/>
  <dc:creator>Admin</dc:creator>
  <cp:keywords/>
  <dc:description/>
  <cp:lastModifiedBy>Скачков Олександр Миколайович</cp:lastModifiedBy>
  <cp:revision>118</cp:revision>
  <cp:lastPrinted>1601-01-01T00:00:00Z</cp:lastPrinted>
  <dcterms:created xsi:type="dcterms:W3CDTF">2011-04-05T10:54:47Z</dcterms:created>
  <dcterms:modified xsi:type="dcterms:W3CDTF">2021-04-20T16:54:33Z</dcterms:modified>
</cp:coreProperties>
</file>