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57" r:id="rId4"/>
    <p:sldId id="258" r:id="rId5"/>
    <p:sldId id="259" r:id="rId6"/>
    <p:sldId id="260" r:id="rId7"/>
    <p:sldId id="261" r:id="rId8"/>
    <p:sldId id="262" r:id="rId9"/>
    <p:sldId id="263" r:id="rId10"/>
    <p:sldId id="264" r:id="rId11"/>
    <p:sldId id="265" r:id="rId12"/>
    <p:sldId id="266" r:id="rId13"/>
    <p:sldId id="268" r:id="rId14"/>
    <p:sldId id="269" r:id="rId15"/>
    <p:sldId id="270" r:id="rId16"/>
    <p:sldId id="271" r:id="rId17"/>
    <p:sldId id="272" r:id="rId18"/>
    <p:sldId id="273"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B77C3D-00DA-4A21-887F-28D846CC06A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5EFD743-2FB7-464F-B116-3EE44F3F33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4E03FCF8-13C8-43AD-991F-D0445AE98AB0}"/>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5" name="Нижний колонтитул 4">
            <a:extLst>
              <a:ext uri="{FF2B5EF4-FFF2-40B4-BE49-F238E27FC236}">
                <a16:creationId xmlns:a16="http://schemas.microsoft.com/office/drawing/2014/main" id="{2B382351-F2CE-47A4-AFD0-C356BD546C6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169FBBD-4A9D-4835-A343-D89EBFA1C802}"/>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714961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6E07CC-03D0-481F-9BBE-7EAD19DB399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5C3064D4-9487-4A92-A627-6A0D0A12768E}"/>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7CA494E-6999-4A99-8F94-AA44E9E010EA}"/>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5" name="Нижний колонтитул 4">
            <a:extLst>
              <a:ext uri="{FF2B5EF4-FFF2-40B4-BE49-F238E27FC236}">
                <a16:creationId xmlns:a16="http://schemas.microsoft.com/office/drawing/2014/main" id="{0D86DF2B-0676-42F1-8E6D-9CF8C8510B9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C4C61A4-396A-4D9D-8EC3-CB5062387BBE}"/>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1759911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EBE311A-3D0F-44E2-9B34-4DAECFB36AAF}"/>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8505197F-D89D-43B7-8570-2BDB1DC8109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9797425-E6EA-4B00-A8C0-DEA6A5ED5637}"/>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5" name="Нижний колонтитул 4">
            <a:extLst>
              <a:ext uri="{FF2B5EF4-FFF2-40B4-BE49-F238E27FC236}">
                <a16:creationId xmlns:a16="http://schemas.microsoft.com/office/drawing/2014/main" id="{D8219B26-A81B-4165-8B13-3A526AE611D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80C1D79-2AC9-4581-95DD-EB3B764D9AF9}"/>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83295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978058-E0C1-4D9C-8E6F-FC20FD1F450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CC5909E2-8B22-4F6E-B670-9CE2359D091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E86CB8D-8D9F-41EA-8CFD-996A70B3DFD9}"/>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5" name="Нижний колонтитул 4">
            <a:extLst>
              <a:ext uri="{FF2B5EF4-FFF2-40B4-BE49-F238E27FC236}">
                <a16:creationId xmlns:a16="http://schemas.microsoft.com/office/drawing/2014/main" id="{CB99680F-F43A-49BA-B61C-5FA747A3295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9EF576D-732D-4FBB-8A01-2AA6CC73F375}"/>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4179271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5E5EBF-7171-4888-9540-695928D36D4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58C0508-0AE5-4092-B268-AC7ACFD2B4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5CEAD26-7FD2-4C69-BB7F-EE0D447E2952}"/>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5" name="Нижний колонтитул 4">
            <a:extLst>
              <a:ext uri="{FF2B5EF4-FFF2-40B4-BE49-F238E27FC236}">
                <a16:creationId xmlns:a16="http://schemas.microsoft.com/office/drawing/2014/main" id="{B789A57D-BDB0-4622-87BD-C180141648D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6C70A98-5658-4C48-998C-35F7ECA59208}"/>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940305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9BB785-5649-48D7-B919-FACE2548330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E1C3099-C664-4E6E-A4AC-7ED8F07B96C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8375EE30-F387-4AAB-AE99-3BEECE9E720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A3DF9602-ADCE-4130-897F-8A5262B645F1}"/>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6" name="Нижний колонтитул 5">
            <a:extLst>
              <a:ext uri="{FF2B5EF4-FFF2-40B4-BE49-F238E27FC236}">
                <a16:creationId xmlns:a16="http://schemas.microsoft.com/office/drawing/2014/main" id="{560ABF39-79DE-4F81-9383-EECA60F22D3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A8CA285-1098-4E38-B210-489A0C498037}"/>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490593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F37E18-6EE3-40B2-ACAF-F06185C6EC7B}"/>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CEFC8949-BDE5-4C39-B142-9B8805930A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2D221BC-C223-4629-AC43-53AA4B3CFD3B}"/>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5EE2D66B-D224-4B47-A332-A68CF22741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AA1EDE6-32B6-4B69-8675-AA8B74A09E9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1DF357AD-E574-4626-84EB-349A1FD76540}"/>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8" name="Нижний колонтитул 7">
            <a:extLst>
              <a:ext uri="{FF2B5EF4-FFF2-40B4-BE49-F238E27FC236}">
                <a16:creationId xmlns:a16="http://schemas.microsoft.com/office/drawing/2014/main" id="{25AB6C0A-5D6F-4CBA-834B-1DAB2048C0A5}"/>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9B8428E2-BB5B-48EB-990B-E93378FAD731}"/>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207786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FCAB06-463E-4459-885A-B12E4E9BD7EF}"/>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7EADCB9F-285A-4789-BF72-24E6C1B52AE8}"/>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4" name="Нижний колонтитул 3">
            <a:extLst>
              <a:ext uri="{FF2B5EF4-FFF2-40B4-BE49-F238E27FC236}">
                <a16:creationId xmlns:a16="http://schemas.microsoft.com/office/drawing/2014/main" id="{1997FDED-C4C3-4418-BEA7-3CD969E64451}"/>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B008F93E-48F2-46F9-BD7A-CB9ED5E85F1B}"/>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695045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81039B60-60D3-4F26-BBC4-A359FC84D7C5}"/>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3" name="Нижний колонтитул 2">
            <a:extLst>
              <a:ext uri="{FF2B5EF4-FFF2-40B4-BE49-F238E27FC236}">
                <a16:creationId xmlns:a16="http://schemas.microsoft.com/office/drawing/2014/main" id="{AC82C36B-7B6A-410B-AC37-5D93DC3C4D38}"/>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0221EF3E-1CA2-457E-BD18-963D24977F91}"/>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354552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0707F8-5220-4F3B-A9F1-699A5D4332F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513D3176-3C23-4A3B-960D-4A63EF8382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8A73E95C-5F29-423F-AF78-E720CC3E1C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24A0FC7-12AA-4FC3-8DD1-8B54B1A7B922}"/>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6" name="Нижний колонтитул 5">
            <a:extLst>
              <a:ext uri="{FF2B5EF4-FFF2-40B4-BE49-F238E27FC236}">
                <a16:creationId xmlns:a16="http://schemas.microsoft.com/office/drawing/2014/main" id="{581D2328-936B-4446-9561-F4CEECD752B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D93EBBDA-7E95-4E0E-80A9-C95DA9AD9124}"/>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219250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14133A-985A-461A-9B45-AABAB7F998B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8ED24B62-3259-41CB-8A04-7A431ADF94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EC744D0F-9775-4560-A7B4-3C411BD70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3172014-0387-4BCE-B3F7-3E4BCA830CB2}"/>
              </a:ext>
            </a:extLst>
          </p:cNvPr>
          <p:cNvSpPr>
            <a:spLocks noGrp="1"/>
          </p:cNvSpPr>
          <p:nvPr>
            <p:ph type="dt" sz="half" idx="10"/>
          </p:nvPr>
        </p:nvSpPr>
        <p:spPr/>
        <p:txBody>
          <a:bodyPr/>
          <a:lstStyle/>
          <a:p>
            <a:fld id="{3C1D3CAA-5AE6-4489-B2D9-A05DBDF7BC27}" type="datetimeFigureOut">
              <a:rPr lang="ru-RU" smtClean="0"/>
              <a:t>06.11.2024</a:t>
            </a:fld>
            <a:endParaRPr lang="ru-RU"/>
          </a:p>
        </p:txBody>
      </p:sp>
      <p:sp>
        <p:nvSpPr>
          <p:cNvPr id="6" name="Нижний колонтитул 5">
            <a:extLst>
              <a:ext uri="{FF2B5EF4-FFF2-40B4-BE49-F238E27FC236}">
                <a16:creationId xmlns:a16="http://schemas.microsoft.com/office/drawing/2014/main" id="{AA21BEE6-3F23-456C-B8DC-E873B329836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C06A469-4336-4589-B225-CDC05645C0D6}"/>
              </a:ext>
            </a:extLst>
          </p:cNvPr>
          <p:cNvSpPr>
            <a:spLocks noGrp="1"/>
          </p:cNvSpPr>
          <p:nvPr>
            <p:ph type="sldNum" sz="quarter" idx="12"/>
          </p:nvPr>
        </p:nvSpPr>
        <p:spPr/>
        <p:txBody>
          <a:bodyPr/>
          <a:lstStyle/>
          <a:p>
            <a:fld id="{BF9C4A80-5F45-4ECB-B0C1-E81C12C5A5B1}" type="slidenum">
              <a:rPr lang="ru-RU" smtClean="0"/>
              <a:t>‹#›</a:t>
            </a:fld>
            <a:endParaRPr lang="ru-RU"/>
          </a:p>
        </p:txBody>
      </p:sp>
    </p:spTree>
    <p:extLst>
      <p:ext uri="{BB962C8B-B14F-4D97-AF65-F5344CB8AC3E}">
        <p14:creationId xmlns:p14="http://schemas.microsoft.com/office/powerpoint/2010/main" val="490497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26698B-C63B-4E80-A709-A55A3995BB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4B2D88C9-F7C1-4909-986C-C063458D49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EA52B15-5CD9-47F1-B074-279C7B558E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1D3CAA-5AE6-4489-B2D9-A05DBDF7BC27}" type="datetimeFigureOut">
              <a:rPr lang="ru-RU" smtClean="0"/>
              <a:t>06.11.2024</a:t>
            </a:fld>
            <a:endParaRPr lang="ru-RU"/>
          </a:p>
        </p:txBody>
      </p:sp>
      <p:sp>
        <p:nvSpPr>
          <p:cNvPr id="5" name="Нижний колонтитул 4">
            <a:extLst>
              <a:ext uri="{FF2B5EF4-FFF2-40B4-BE49-F238E27FC236}">
                <a16:creationId xmlns:a16="http://schemas.microsoft.com/office/drawing/2014/main" id="{05F49CF6-C101-4C11-A559-10F5B934EB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50F60C6-5BF5-40A0-8592-362FBB34FF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9C4A80-5F45-4ECB-B0C1-E81C12C5A5B1}" type="slidenum">
              <a:rPr lang="ru-RU" smtClean="0"/>
              <a:t>‹#›</a:t>
            </a:fld>
            <a:endParaRPr lang="ru-RU"/>
          </a:p>
        </p:txBody>
      </p:sp>
    </p:spTree>
    <p:extLst>
      <p:ext uri="{BB962C8B-B14F-4D97-AF65-F5344CB8AC3E}">
        <p14:creationId xmlns:p14="http://schemas.microsoft.com/office/powerpoint/2010/main" val="3779749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17ABBD-478C-485B-8FBA-4948D3C15584}"/>
              </a:ext>
            </a:extLst>
          </p:cNvPr>
          <p:cNvSpPr>
            <a:spLocks noGrp="1"/>
          </p:cNvSpPr>
          <p:nvPr>
            <p:ph type="ctrTitle"/>
          </p:nvPr>
        </p:nvSpPr>
        <p:spPr/>
        <p:txBody>
          <a:bodyPr/>
          <a:lstStyle/>
          <a:p>
            <a:r>
              <a:rPr lang="uk-UA" dirty="0"/>
              <a:t>Сонячні інвертори</a:t>
            </a:r>
            <a:endParaRPr lang="ru-RU" dirty="0"/>
          </a:p>
        </p:txBody>
      </p:sp>
    </p:spTree>
    <p:extLst>
      <p:ext uri="{BB962C8B-B14F-4D97-AF65-F5344CB8AC3E}">
        <p14:creationId xmlns:p14="http://schemas.microsoft.com/office/powerpoint/2010/main" val="22373993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7F70CA-3DD9-4E37-8591-09FB0CF6D5F5}"/>
              </a:ext>
            </a:extLst>
          </p:cNvPr>
          <p:cNvSpPr txBox="1"/>
          <p:nvPr/>
        </p:nvSpPr>
        <p:spPr>
          <a:xfrm>
            <a:off x="1186776" y="5951177"/>
            <a:ext cx="11673191" cy="369332"/>
          </a:xfrm>
          <a:prstGeom prst="rect">
            <a:avLst/>
          </a:prstGeom>
          <a:noFill/>
        </p:spPr>
        <p:txBody>
          <a:bodyPr wrap="square">
            <a:spAutoFit/>
          </a:bodyPr>
          <a:lstStyle/>
          <a:p>
            <a:r>
              <a:rPr lang="uk-UA" dirty="0"/>
              <a:t>Типова комунальна фотоелектрична станція на основі конфігурації з центральним інвертором</a:t>
            </a:r>
          </a:p>
        </p:txBody>
      </p:sp>
      <p:pic>
        <p:nvPicPr>
          <p:cNvPr id="5" name="Рисунок 4">
            <a:extLst>
              <a:ext uri="{FF2B5EF4-FFF2-40B4-BE49-F238E27FC236}">
                <a16:creationId xmlns:a16="http://schemas.microsoft.com/office/drawing/2014/main" id="{3141B288-9467-4C71-88A9-9C62E37B5042}"/>
              </a:ext>
            </a:extLst>
          </p:cNvPr>
          <p:cNvPicPr>
            <a:picLocks noChangeAspect="1"/>
          </p:cNvPicPr>
          <p:nvPr/>
        </p:nvPicPr>
        <p:blipFill>
          <a:blip r:embed="rId2"/>
          <a:stretch>
            <a:fillRect/>
          </a:stretch>
        </p:blipFill>
        <p:spPr>
          <a:xfrm>
            <a:off x="2002761" y="537491"/>
            <a:ext cx="7238516" cy="4944119"/>
          </a:xfrm>
          <a:prstGeom prst="rect">
            <a:avLst/>
          </a:prstGeom>
        </p:spPr>
      </p:pic>
    </p:spTree>
    <p:extLst>
      <p:ext uri="{BB962C8B-B14F-4D97-AF65-F5344CB8AC3E}">
        <p14:creationId xmlns:p14="http://schemas.microsoft.com/office/powerpoint/2010/main" val="267569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13E205-4214-4613-8BFA-7652A080DFA5}"/>
              </a:ext>
            </a:extLst>
          </p:cNvPr>
          <p:cNvSpPr txBox="1"/>
          <p:nvPr/>
        </p:nvSpPr>
        <p:spPr>
          <a:xfrm>
            <a:off x="1793943" y="5678801"/>
            <a:ext cx="8604114" cy="369332"/>
          </a:xfrm>
          <a:prstGeom prst="rect">
            <a:avLst/>
          </a:prstGeom>
          <a:noFill/>
        </p:spPr>
        <p:txBody>
          <a:bodyPr wrap="square">
            <a:spAutoFit/>
          </a:bodyPr>
          <a:lstStyle/>
          <a:p>
            <a:r>
              <a:rPr lang="uk-UA" dirty="0"/>
              <a:t>Конфігурація інвертора з двома центрами та </a:t>
            </a:r>
            <a:r>
              <a:rPr lang="uk-UA" dirty="0" err="1"/>
              <a:t>багатообмотковим</a:t>
            </a:r>
            <a:r>
              <a:rPr lang="uk-UA" dirty="0"/>
              <a:t> трансформатором</a:t>
            </a:r>
          </a:p>
        </p:txBody>
      </p:sp>
      <p:pic>
        <p:nvPicPr>
          <p:cNvPr id="5" name="Рисунок 4">
            <a:extLst>
              <a:ext uri="{FF2B5EF4-FFF2-40B4-BE49-F238E27FC236}">
                <a16:creationId xmlns:a16="http://schemas.microsoft.com/office/drawing/2014/main" id="{213BA58E-03D7-4CCB-93D2-BA3963F6F9C7}"/>
              </a:ext>
            </a:extLst>
          </p:cNvPr>
          <p:cNvPicPr>
            <a:picLocks noChangeAspect="1"/>
          </p:cNvPicPr>
          <p:nvPr/>
        </p:nvPicPr>
        <p:blipFill>
          <a:blip r:embed="rId2"/>
          <a:stretch>
            <a:fillRect/>
          </a:stretch>
        </p:blipFill>
        <p:spPr>
          <a:xfrm>
            <a:off x="2704290" y="673679"/>
            <a:ext cx="6366401" cy="4628713"/>
          </a:xfrm>
          <a:prstGeom prst="rect">
            <a:avLst/>
          </a:prstGeom>
        </p:spPr>
      </p:pic>
    </p:spTree>
    <p:extLst>
      <p:ext uri="{BB962C8B-B14F-4D97-AF65-F5344CB8AC3E}">
        <p14:creationId xmlns:p14="http://schemas.microsoft.com/office/powerpoint/2010/main" val="3850823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9070F4-C56D-4007-A6CB-5BAF36080378}"/>
              </a:ext>
            </a:extLst>
          </p:cNvPr>
          <p:cNvSpPr txBox="1"/>
          <p:nvPr/>
        </p:nvSpPr>
        <p:spPr>
          <a:xfrm>
            <a:off x="736059" y="5618122"/>
            <a:ext cx="10719881" cy="646331"/>
          </a:xfrm>
          <a:prstGeom prst="rect">
            <a:avLst/>
          </a:prstGeom>
          <a:noFill/>
        </p:spPr>
        <p:txBody>
          <a:bodyPr wrap="square">
            <a:spAutoFit/>
          </a:bodyPr>
          <a:lstStyle/>
          <a:p>
            <a:r>
              <a:rPr lang="ru-RU" dirty="0" err="1"/>
              <a:t>Багаторівневі</a:t>
            </a:r>
            <a:r>
              <a:rPr lang="ru-RU" dirty="0"/>
              <a:t> </a:t>
            </a:r>
            <a:r>
              <a:rPr lang="ru-RU" dirty="0" err="1"/>
              <a:t>централізовані</a:t>
            </a:r>
            <a:r>
              <a:rPr lang="ru-RU" dirty="0"/>
              <a:t> </a:t>
            </a:r>
            <a:r>
              <a:rPr lang="ru-RU" dirty="0" err="1"/>
              <a:t>інверторні</a:t>
            </a:r>
            <a:r>
              <a:rPr lang="ru-RU" dirty="0"/>
              <a:t> </a:t>
            </a:r>
            <a:r>
              <a:rPr lang="ru-RU" dirty="0" err="1"/>
              <a:t>фотоелектричні</a:t>
            </a:r>
            <a:r>
              <a:rPr lang="ru-RU" dirty="0"/>
              <a:t> </a:t>
            </a:r>
            <a:r>
              <a:rPr lang="ru-RU" dirty="0" err="1"/>
              <a:t>системи</a:t>
            </a:r>
            <a:r>
              <a:rPr lang="ru-RU" dirty="0"/>
              <a:t>: (a) </a:t>
            </a:r>
            <a:r>
              <a:rPr lang="ru-RU" dirty="0" err="1"/>
              <a:t>інверторна</a:t>
            </a:r>
            <a:r>
              <a:rPr lang="ru-RU" dirty="0"/>
              <a:t> </a:t>
            </a:r>
            <a:r>
              <a:rPr lang="ru-RU" dirty="0" err="1"/>
              <a:t>фотоелектрична</a:t>
            </a:r>
            <a:r>
              <a:rPr lang="ru-RU" dirty="0"/>
              <a:t> система 3L-NPC та (b) </a:t>
            </a:r>
            <a:r>
              <a:rPr lang="ru-RU" dirty="0" err="1"/>
              <a:t>інверторна</a:t>
            </a:r>
            <a:r>
              <a:rPr lang="ru-RU" dirty="0"/>
              <a:t> </a:t>
            </a:r>
            <a:r>
              <a:rPr lang="ru-RU" dirty="0" err="1"/>
              <a:t>фотоелектрична</a:t>
            </a:r>
            <a:r>
              <a:rPr lang="ru-RU" dirty="0"/>
              <a:t> система 3L-T</a:t>
            </a:r>
          </a:p>
        </p:txBody>
      </p:sp>
      <p:pic>
        <p:nvPicPr>
          <p:cNvPr id="5" name="Рисунок 4">
            <a:extLst>
              <a:ext uri="{FF2B5EF4-FFF2-40B4-BE49-F238E27FC236}">
                <a16:creationId xmlns:a16="http://schemas.microsoft.com/office/drawing/2014/main" id="{346EF581-1FE8-42F8-AF44-F19725DAC8DD}"/>
              </a:ext>
            </a:extLst>
          </p:cNvPr>
          <p:cNvPicPr>
            <a:picLocks noChangeAspect="1"/>
          </p:cNvPicPr>
          <p:nvPr/>
        </p:nvPicPr>
        <p:blipFill>
          <a:blip r:embed="rId2"/>
          <a:stretch>
            <a:fillRect/>
          </a:stretch>
        </p:blipFill>
        <p:spPr>
          <a:xfrm>
            <a:off x="567271" y="1458280"/>
            <a:ext cx="10888669" cy="3040203"/>
          </a:xfrm>
          <a:prstGeom prst="rect">
            <a:avLst/>
          </a:prstGeom>
        </p:spPr>
      </p:pic>
    </p:spTree>
    <p:extLst>
      <p:ext uri="{BB962C8B-B14F-4D97-AF65-F5344CB8AC3E}">
        <p14:creationId xmlns:p14="http://schemas.microsoft.com/office/powerpoint/2010/main" val="4254257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668E16AA-43C1-47BC-B2A3-BCFB4560E6CF}"/>
              </a:ext>
            </a:extLst>
          </p:cNvPr>
          <p:cNvPicPr>
            <a:picLocks noChangeAspect="1"/>
          </p:cNvPicPr>
          <p:nvPr/>
        </p:nvPicPr>
        <p:blipFill>
          <a:blip r:embed="rId2"/>
          <a:stretch>
            <a:fillRect/>
          </a:stretch>
        </p:blipFill>
        <p:spPr>
          <a:xfrm>
            <a:off x="3094517" y="189111"/>
            <a:ext cx="6166215" cy="4519076"/>
          </a:xfrm>
          <a:prstGeom prst="rect">
            <a:avLst/>
          </a:prstGeom>
        </p:spPr>
      </p:pic>
      <p:sp>
        <p:nvSpPr>
          <p:cNvPr id="7" name="TextBox 6">
            <a:extLst>
              <a:ext uri="{FF2B5EF4-FFF2-40B4-BE49-F238E27FC236}">
                <a16:creationId xmlns:a16="http://schemas.microsoft.com/office/drawing/2014/main" id="{08DFF498-7463-463F-B42E-FE96C7ACE60F}"/>
              </a:ext>
            </a:extLst>
          </p:cNvPr>
          <p:cNvSpPr txBox="1"/>
          <p:nvPr/>
        </p:nvSpPr>
        <p:spPr>
          <a:xfrm>
            <a:off x="1045722" y="4898276"/>
            <a:ext cx="10569103" cy="646331"/>
          </a:xfrm>
          <a:prstGeom prst="rect">
            <a:avLst/>
          </a:prstGeom>
          <a:noFill/>
        </p:spPr>
        <p:txBody>
          <a:bodyPr wrap="square">
            <a:spAutoFit/>
          </a:bodyPr>
          <a:lstStyle/>
          <a:p>
            <a:r>
              <a:rPr lang="ru-RU" dirty="0" err="1"/>
              <a:t>Паразитна</a:t>
            </a:r>
            <a:r>
              <a:rPr lang="ru-RU" dirty="0"/>
              <a:t> </a:t>
            </a:r>
            <a:r>
              <a:rPr lang="ru-RU" dirty="0" err="1"/>
              <a:t>ємність</a:t>
            </a:r>
            <a:r>
              <a:rPr lang="ru-RU" dirty="0"/>
              <a:t> і струм </a:t>
            </a:r>
            <a:r>
              <a:rPr lang="ru-RU" dirty="0" err="1"/>
              <a:t>витоку</a:t>
            </a:r>
            <a:r>
              <a:rPr lang="ru-RU" dirty="0"/>
              <a:t> в </a:t>
            </a:r>
            <a:r>
              <a:rPr lang="ru-RU" dirty="0" err="1"/>
              <a:t>безтрансформаторних</a:t>
            </a:r>
            <a:r>
              <a:rPr lang="ru-RU" dirty="0"/>
              <a:t> </a:t>
            </a:r>
            <a:r>
              <a:rPr lang="ru-RU" dirty="0" err="1"/>
              <a:t>фотоелектричних</a:t>
            </a:r>
            <a:r>
              <a:rPr lang="ru-RU" dirty="0"/>
              <a:t> системах: (а) </a:t>
            </a:r>
            <a:r>
              <a:rPr lang="ru-RU" dirty="0" err="1"/>
              <a:t>паразитна</a:t>
            </a:r>
            <a:r>
              <a:rPr lang="ru-RU" dirty="0"/>
              <a:t> </a:t>
            </a:r>
            <a:r>
              <a:rPr lang="ru-RU" dirty="0" err="1"/>
              <a:t>ємність</a:t>
            </a:r>
            <a:r>
              <a:rPr lang="ru-RU" dirty="0"/>
              <a:t> (</a:t>
            </a:r>
            <a:r>
              <a:rPr lang="ru-RU" dirty="0" err="1"/>
              <a:t>поперечний</a:t>
            </a:r>
            <a:r>
              <a:rPr lang="ru-RU" dirty="0"/>
              <a:t> </a:t>
            </a:r>
            <a:r>
              <a:rPr lang="ru-RU" dirty="0" err="1"/>
              <a:t>переріз</a:t>
            </a:r>
            <a:r>
              <a:rPr lang="ru-RU" dirty="0"/>
              <a:t> </a:t>
            </a:r>
            <a:r>
              <a:rPr lang="ru-RU" dirty="0" err="1"/>
              <a:t>фотомодуля</a:t>
            </a:r>
            <a:r>
              <a:rPr lang="ru-RU" dirty="0"/>
              <a:t>) і (б) шлях струму </a:t>
            </a:r>
            <a:r>
              <a:rPr lang="ru-RU" dirty="0" err="1"/>
              <a:t>витоку</a:t>
            </a:r>
            <a:endParaRPr lang="ru-RU" dirty="0"/>
          </a:p>
        </p:txBody>
      </p:sp>
    </p:spTree>
    <p:extLst>
      <p:ext uri="{BB962C8B-B14F-4D97-AF65-F5344CB8AC3E}">
        <p14:creationId xmlns:p14="http://schemas.microsoft.com/office/powerpoint/2010/main" val="1675175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CFD46B2B-FF9A-4FD8-91DE-8DE2BCB66281}"/>
              </a:ext>
            </a:extLst>
          </p:cNvPr>
          <p:cNvPicPr>
            <a:picLocks noChangeAspect="1"/>
          </p:cNvPicPr>
          <p:nvPr/>
        </p:nvPicPr>
        <p:blipFill>
          <a:blip r:embed="rId2"/>
          <a:stretch>
            <a:fillRect/>
          </a:stretch>
        </p:blipFill>
        <p:spPr>
          <a:xfrm>
            <a:off x="1570289" y="366791"/>
            <a:ext cx="8702119" cy="4419986"/>
          </a:xfrm>
          <a:prstGeom prst="rect">
            <a:avLst/>
          </a:prstGeom>
        </p:spPr>
      </p:pic>
      <p:sp>
        <p:nvSpPr>
          <p:cNvPr id="7" name="TextBox 6">
            <a:extLst>
              <a:ext uri="{FF2B5EF4-FFF2-40B4-BE49-F238E27FC236}">
                <a16:creationId xmlns:a16="http://schemas.microsoft.com/office/drawing/2014/main" id="{035FEFCC-DBDE-444A-9C60-24B9A0BEFE01}"/>
              </a:ext>
            </a:extLst>
          </p:cNvPr>
          <p:cNvSpPr txBox="1"/>
          <p:nvPr/>
        </p:nvSpPr>
        <p:spPr>
          <a:xfrm>
            <a:off x="1419510" y="5049292"/>
            <a:ext cx="8702119" cy="923330"/>
          </a:xfrm>
          <a:prstGeom prst="rect">
            <a:avLst/>
          </a:prstGeom>
          <a:noFill/>
        </p:spPr>
        <p:txBody>
          <a:bodyPr wrap="square">
            <a:spAutoFit/>
          </a:bodyPr>
          <a:lstStyle/>
          <a:p>
            <a:r>
              <a:rPr lang="ru-RU" dirty="0" err="1"/>
              <a:t>Стрінгові</a:t>
            </a:r>
            <a:r>
              <a:rPr lang="ru-RU" dirty="0"/>
              <a:t> </a:t>
            </a:r>
            <a:r>
              <a:rPr lang="ru-RU" dirty="0" err="1"/>
              <a:t>інвертори</a:t>
            </a:r>
            <a:r>
              <a:rPr lang="ru-RU" dirty="0"/>
              <a:t> на </a:t>
            </a:r>
            <a:r>
              <a:rPr lang="ru-RU" dirty="0" err="1"/>
              <a:t>основі</a:t>
            </a:r>
            <a:r>
              <a:rPr lang="ru-RU" dirty="0"/>
              <a:t> </a:t>
            </a:r>
            <a:r>
              <a:rPr lang="ru-RU" dirty="0" err="1"/>
              <a:t>топології</a:t>
            </a:r>
            <a:r>
              <a:rPr lang="ru-RU" dirty="0"/>
              <a:t> H-</a:t>
            </a:r>
            <a:r>
              <a:rPr lang="ru-RU" dirty="0" err="1"/>
              <a:t>bridge</a:t>
            </a:r>
            <a:r>
              <a:rPr lang="ru-RU" dirty="0"/>
              <a:t>: (а) з </a:t>
            </a:r>
            <a:r>
              <a:rPr lang="ru-RU" dirty="0" err="1"/>
              <a:t>низькочастотним</a:t>
            </a:r>
            <a:r>
              <a:rPr lang="ru-RU" dirty="0"/>
              <a:t> </a:t>
            </a:r>
            <a:r>
              <a:rPr lang="ru-RU" dirty="0" err="1"/>
              <a:t>розділовим</a:t>
            </a:r>
            <a:r>
              <a:rPr lang="ru-RU" dirty="0"/>
              <a:t> трансформатором, (б) </a:t>
            </a:r>
            <a:r>
              <a:rPr lang="ru-RU" dirty="0" err="1"/>
              <a:t>безтрансформаторний</a:t>
            </a:r>
            <a:r>
              <a:rPr lang="ru-RU" dirty="0"/>
              <a:t> з </a:t>
            </a:r>
            <a:r>
              <a:rPr lang="ru-RU" dirty="0" err="1"/>
              <a:t>підвищувальним</a:t>
            </a:r>
            <a:r>
              <a:rPr lang="ru-RU" dirty="0"/>
              <a:t> каскадом DC-DC і (в) з </a:t>
            </a:r>
            <a:r>
              <a:rPr lang="ru-RU" dirty="0" err="1"/>
              <a:t>високочастотним</a:t>
            </a:r>
            <a:r>
              <a:rPr lang="ru-RU" dirty="0"/>
              <a:t> </a:t>
            </a:r>
            <a:r>
              <a:rPr lang="ru-RU" dirty="0" err="1"/>
              <a:t>розділовим</a:t>
            </a:r>
            <a:r>
              <a:rPr lang="ru-RU" dirty="0"/>
              <a:t> трансформатором в </a:t>
            </a:r>
            <a:r>
              <a:rPr lang="ru-RU" dirty="0" err="1"/>
              <a:t>каскаді</a:t>
            </a:r>
            <a:r>
              <a:rPr lang="ru-RU" dirty="0"/>
              <a:t> DC-DC</a:t>
            </a:r>
          </a:p>
        </p:txBody>
      </p:sp>
    </p:spTree>
    <p:extLst>
      <p:ext uri="{BB962C8B-B14F-4D97-AF65-F5344CB8AC3E}">
        <p14:creationId xmlns:p14="http://schemas.microsoft.com/office/powerpoint/2010/main" val="3967940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5208142-5353-4A14-8549-26B1B9EFEA43}"/>
              </a:ext>
            </a:extLst>
          </p:cNvPr>
          <p:cNvPicPr>
            <a:picLocks noChangeAspect="1"/>
          </p:cNvPicPr>
          <p:nvPr/>
        </p:nvPicPr>
        <p:blipFill>
          <a:blip r:embed="rId2"/>
          <a:stretch>
            <a:fillRect/>
          </a:stretch>
        </p:blipFill>
        <p:spPr>
          <a:xfrm>
            <a:off x="901366" y="915963"/>
            <a:ext cx="10389267" cy="2858367"/>
          </a:xfrm>
          <a:prstGeom prst="rect">
            <a:avLst/>
          </a:prstGeom>
        </p:spPr>
      </p:pic>
      <p:sp>
        <p:nvSpPr>
          <p:cNvPr id="7" name="TextBox 6">
            <a:extLst>
              <a:ext uri="{FF2B5EF4-FFF2-40B4-BE49-F238E27FC236}">
                <a16:creationId xmlns:a16="http://schemas.microsoft.com/office/drawing/2014/main" id="{2CBFDE96-47FC-4444-864C-B5FC9F24878C}"/>
              </a:ext>
            </a:extLst>
          </p:cNvPr>
          <p:cNvSpPr txBox="1"/>
          <p:nvPr/>
        </p:nvSpPr>
        <p:spPr>
          <a:xfrm>
            <a:off x="1969040" y="4394751"/>
            <a:ext cx="8253919" cy="644178"/>
          </a:xfrm>
          <a:prstGeom prst="rect">
            <a:avLst/>
          </a:prstGeom>
          <a:noFill/>
        </p:spPr>
        <p:txBody>
          <a:bodyPr wrap="square">
            <a:spAutoFit/>
          </a:bodyPr>
          <a:lstStyle/>
          <a:p>
            <a:r>
              <a:rPr lang="ru-RU" dirty="0" err="1"/>
              <a:t>Варіанти</a:t>
            </a:r>
            <a:r>
              <a:rPr lang="ru-RU" dirty="0"/>
              <a:t> </a:t>
            </a:r>
            <a:r>
              <a:rPr lang="ru-RU" dirty="0" err="1"/>
              <a:t>безтрансформаторного</a:t>
            </a:r>
            <a:r>
              <a:rPr lang="ru-RU" dirty="0"/>
              <a:t> H-мостового струнного </a:t>
            </a:r>
            <a:r>
              <a:rPr lang="ru-RU" dirty="0" err="1"/>
              <a:t>інвертора</a:t>
            </a:r>
            <a:r>
              <a:rPr lang="ru-RU" dirty="0"/>
              <a:t>: (a) H5, (b) HERIC, (c) H6D1 і (d) H6D2</a:t>
            </a:r>
          </a:p>
        </p:txBody>
      </p:sp>
    </p:spTree>
    <p:extLst>
      <p:ext uri="{BB962C8B-B14F-4D97-AF65-F5344CB8AC3E}">
        <p14:creationId xmlns:p14="http://schemas.microsoft.com/office/powerpoint/2010/main" val="3583103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9915D667-6154-4FE7-BE3D-FB76E21B5D4F}"/>
              </a:ext>
            </a:extLst>
          </p:cNvPr>
          <p:cNvPicPr>
            <a:picLocks noChangeAspect="1"/>
          </p:cNvPicPr>
          <p:nvPr/>
        </p:nvPicPr>
        <p:blipFill>
          <a:blip r:embed="rId2"/>
          <a:stretch>
            <a:fillRect/>
          </a:stretch>
        </p:blipFill>
        <p:spPr>
          <a:xfrm>
            <a:off x="1402762" y="936536"/>
            <a:ext cx="9386475" cy="2701609"/>
          </a:xfrm>
          <a:prstGeom prst="rect">
            <a:avLst/>
          </a:prstGeom>
        </p:spPr>
      </p:pic>
      <p:sp>
        <p:nvSpPr>
          <p:cNvPr id="7" name="TextBox 6">
            <a:extLst>
              <a:ext uri="{FF2B5EF4-FFF2-40B4-BE49-F238E27FC236}">
                <a16:creationId xmlns:a16="http://schemas.microsoft.com/office/drawing/2014/main" id="{87E9C8FA-7E2D-4ED4-8948-F1B47973EC98}"/>
              </a:ext>
            </a:extLst>
          </p:cNvPr>
          <p:cNvSpPr txBox="1"/>
          <p:nvPr/>
        </p:nvSpPr>
        <p:spPr>
          <a:xfrm>
            <a:off x="3185808" y="3888912"/>
            <a:ext cx="6099242" cy="646331"/>
          </a:xfrm>
          <a:prstGeom prst="rect">
            <a:avLst/>
          </a:prstGeom>
          <a:noFill/>
        </p:spPr>
        <p:txBody>
          <a:bodyPr wrap="square">
            <a:spAutoFit/>
          </a:bodyPr>
          <a:lstStyle/>
          <a:p>
            <a:r>
              <a:rPr lang="ru-RU" dirty="0" err="1"/>
              <a:t>Струнні</a:t>
            </a:r>
            <a:r>
              <a:rPr lang="ru-RU" dirty="0"/>
              <a:t> </a:t>
            </a:r>
            <a:r>
              <a:rPr lang="ru-RU" dirty="0" err="1"/>
              <a:t>інвертори</a:t>
            </a:r>
            <a:r>
              <a:rPr lang="ru-RU" dirty="0"/>
              <a:t> з нейтральною точкою без </a:t>
            </a:r>
            <a:r>
              <a:rPr lang="ru-RU" dirty="0" err="1"/>
              <a:t>ізоляції</a:t>
            </a:r>
            <a:r>
              <a:rPr lang="ru-RU" dirty="0"/>
              <a:t>: (a) 3L NPC, (b) T-типу і (c) 5L-HNPC</a:t>
            </a:r>
          </a:p>
        </p:txBody>
      </p:sp>
    </p:spTree>
    <p:extLst>
      <p:ext uri="{BB962C8B-B14F-4D97-AF65-F5344CB8AC3E}">
        <p14:creationId xmlns:p14="http://schemas.microsoft.com/office/powerpoint/2010/main" val="1825480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A722E0E-BFC9-4F8A-855A-D963BE1D2D42}"/>
              </a:ext>
            </a:extLst>
          </p:cNvPr>
          <p:cNvSpPr txBox="1"/>
          <p:nvPr/>
        </p:nvSpPr>
        <p:spPr>
          <a:xfrm>
            <a:off x="3046379" y="5211874"/>
            <a:ext cx="6099242" cy="646331"/>
          </a:xfrm>
          <a:prstGeom prst="rect">
            <a:avLst/>
          </a:prstGeom>
          <a:noFill/>
        </p:spPr>
        <p:txBody>
          <a:bodyPr wrap="square">
            <a:spAutoFit/>
          </a:bodyPr>
          <a:lstStyle/>
          <a:p>
            <a:r>
              <a:rPr lang="ru-RU" dirty="0" err="1"/>
              <a:t>Струнний</a:t>
            </a:r>
            <a:r>
              <a:rPr lang="ru-RU" dirty="0"/>
              <a:t> </a:t>
            </a:r>
            <a:r>
              <a:rPr lang="ru-RU" dirty="0" err="1"/>
              <a:t>інвертор</a:t>
            </a:r>
            <a:r>
              <a:rPr lang="ru-RU" dirty="0"/>
              <a:t> на </a:t>
            </a:r>
            <a:r>
              <a:rPr lang="ru-RU" dirty="0" err="1"/>
              <a:t>основі</a:t>
            </a:r>
            <a:r>
              <a:rPr lang="ru-RU" dirty="0"/>
              <a:t> каскадного Н-моста з </a:t>
            </a:r>
            <a:r>
              <a:rPr lang="ru-RU" dirty="0" err="1"/>
              <a:t>нерівними</a:t>
            </a:r>
            <a:r>
              <a:rPr lang="ru-RU" dirty="0"/>
              <a:t> </a:t>
            </a:r>
            <a:r>
              <a:rPr lang="ru-RU" dirty="0" err="1"/>
              <a:t>напругами</a:t>
            </a:r>
            <a:r>
              <a:rPr lang="ru-RU" dirty="0"/>
              <a:t> ланок </a:t>
            </a:r>
            <a:r>
              <a:rPr lang="ru-RU" dirty="0" err="1"/>
              <a:t>постійного</a:t>
            </a:r>
            <a:r>
              <a:rPr lang="ru-RU" dirty="0"/>
              <a:t> струму</a:t>
            </a:r>
          </a:p>
        </p:txBody>
      </p:sp>
      <p:pic>
        <p:nvPicPr>
          <p:cNvPr id="7" name="Рисунок 6">
            <a:extLst>
              <a:ext uri="{FF2B5EF4-FFF2-40B4-BE49-F238E27FC236}">
                <a16:creationId xmlns:a16="http://schemas.microsoft.com/office/drawing/2014/main" id="{FD48A3FF-A895-4BA0-8367-7B476464A1E0}"/>
              </a:ext>
            </a:extLst>
          </p:cNvPr>
          <p:cNvPicPr>
            <a:picLocks noChangeAspect="1"/>
          </p:cNvPicPr>
          <p:nvPr/>
        </p:nvPicPr>
        <p:blipFill>
          <a:blip r:embed="rId2"/>
          <a:stretch>
            <a:fillRect/>
          </a:stretch>
        </p:blipFill>
        <p:spPr>
          <a:xfrm>
            <a:off x="2716233" y="410665"/>
            <a:ext cx="5656065" cy="4589351"/>
          </a:xfrm>
          <a:prstGeom prst="rect">
            <a:avLst/>
          </a:prstGeom>
        </p:spPr>
      </p:pic>
    </p:spTree>
    <p:extLst>
      <p:ext uri="{BB962C8B-B14F-4D97-AF65-F5344CB8AC3E}">
        <p14:creationId xmlns:p14="http://schemas.microsoft.com/office/powerpoint/2010/main" val="3732682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1131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8327469-C64D-48A9-ABF6-2550B729BEE0}"/>
              </a:ext>
            </a:extLst>
          </p:cNvPr>
          <p:cNvSpPr txBox="1"/>
          <p:nvPr/>
        </p:nvSpPr>
        <p:spPr>
          <a:xfrm>
            <a:off x="462793" y="442238"/>
            <a:ext cx="11266414" cy="4247317"/>
          </a:xfrm>
          <a:prstGeom prst="rect">
            <a:avLst/>
          </a:prstGeom>
          <a:noFill/>
        </p:spPr>
        <p:txBody>
          <a:bodyPr wrap="square">
            <a:spAutoFit/>
          </a:bodyPr>
          <a:lstStyle/>
          <a:p>
            <a:pPr indent="457200" algn="just"/>
            <a:r>
              <a:rPr lang="uk-UA" dirty="0"/>
              <a:t>Огляд загального інтерфейсу силового перетворювача для підключених до мережі фотоелектричних систем показано на рисунку. Система включає в себе систему фотоелектричної генерації, яка може бути одним модулем, ланцюжком послідовно з'єднаних модулів або батареєю паралельно з'єднаних елементів. Після фотоелектричної системи встановлюється пасивний вхідний фільтр, як правило, конденсатор, який використовується для розділення вхідної напруги і струму від наступних каскадів живлення шляхом зменшення пульсацій струму і напруги (і, отже, потужності) на стороні фотоелектричних модулів. За вхідним фільтром може слідувати каскад DC-DC, який зазвичай використовується для виконання MPPT фотоелектричної системи, підвищення її вихідної напруги, а в деяких випадках також для забезпечення гальванічної розв'язки (при використанні DC-DC перетворювачів з високочастотними (ВЧ) трансформаторами).</a:t>
            </a:r>
          </a:p>
          <a:p>
            <a:pPr indent="457200" algn="just"/>
            <a:r>
              <a:rPr lang="uk-UA" dirty="0"/>
              <a:t>Деякі фотоелектричні системи включають кілька DC-DC перетворювачів для розподілу перетворення і керування на стороні постійного струму. Каскад постійного струму (або вхідний фільтр, якщо каскад постійного струму не використовується) підключається через лінію постійного струму до мережевого перетворювача постійного струму в змінний струм, який зазвичай називають </a:t>
            </a:r>
            <a:r>
              <a:rPr lang="uk-UA" b="1" i="1" dirty="0"/>
              <a:t>фотоелектричним інвертором</a:t>
            </a:r>
            <a:r>
              <a:rPr lang="uk-UA" dirty="0"/>
              <a:t>. У фотоелектричних системах, де не використовується каскад постійного струму, вхідний фільтр еквівалентний конденсатору ланки постійного струму.</a:t>
            </a:r>
          </a:p>
        </p:txBody>
      </p:sp>
    </p:spTree>
    <p:extLst>
      <p:ext uri="{BB962C8B-B14F-4D97-AF65-F5344CB8AC3E}">
        <p14:creationId xmlns:p14="http://schemas.microsoft.com/office/powerpoint/2010/main" val="1471328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a:extLst>
              <a:ext uri="{FF2B5EF4-FFF2-40B4-BE49-F238E27FC236}">
                <a16:creationId xmlns:a16="http://schemas.microsoft.com/office/drawing/2014/main" id="{4833BCF2-98C0-4637-9FB4-CDF7E9EDDA30}"/>
              </a:ext>
            </a:extLst>
          </p:cNvPr>
          <p:cNvPicPr>
            <a:picLocks noChangeAspect="1"/>
          </p:cNvPicPr>
          <p:nvPr/>
        </p:nvPicPr>
        <p:blipFill>
          <a:blip r:embed="rId2"/>
          <a:stretch>
            <a:fillRect/>
          </a:stretch>
        </p:blipFill>
        <p:spPr>
          <a:xfrm>
            <a:off x="929647" y="1018214"/>
            <a:ext cx="9896475" cy="3886200"/>
          </a:xfrm>
          <a:prstGeom prst="rect">
            <a:avLst/>
          </a:prstGeom>
        </p:spPr>
      </p:pic>
    </p:spTree>
    <p:extLst>
      <p:ext uri="{BB962C8B-B14F-4D97-AF65-F5344CB8AC3E}">
        <p14:creationId xmlns:p14="http://schemas.microsoft.com/office/powerpoint/2010/main" val="1625312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6DEFFCE-C48A-46DC-B6AD-31C49FB5E7D6}"/>
              </a:ext>
            </a:extLst>
          </p:cNvPr>
          <p:cNvSpPr txBox="1"/>
          <p:nvPr/>
        </p:nvSpPr>
        <p:spPr>
          <a:xfrm>
            <a:off x="307596" y="268733"/>
            <a:ext cx="11576808" cy="6463308"/>
          </a:xfrm>
          <a:prstGeom prst="rect">
            <a:avLst/>
          </a:prstGeom>
          <a:noFill/>
        </p:spPr>
        <p:txBody>
          <a:bodyPr wrap="square">
            <a:spAutoFit/>
          </a:bodyPr>
          <a:lstStyle/>
          <a:p>
            <a:pPr indent="457200" algn="just"/>
            <a:r>
              <a:rPr lang="uk-UA" b="1" dirty="0"/>
              <a:t>Фотоелектричний інвертор </a:t>
            </a:r>
            <a:r>
              <a:rPr lang="uk-UA" dirty="0"/>
              <a:t>підключається до мережі через вихідний фільтр, зазвичай виготовлений з комбінації котушок індуктивності (L) і конденсаторів (C), як правило, в конфігураціях L, LC або LCL. Фільтр змінного струму забезпечує пом'якшення </a:t>
            </a:r>
            <a:r>
              <a:rPr lang="uk-UA" dirty="0" err="1"/>
              <a:t>гармонік</a:t>
            </a:r>
            <a:r>
              <a:rPr lang="uk-UA" dirty="0"/>
              <a:t> і допомагає керувати інтерфейсом між перетворювачем і мережею. Залежно від вимог фотоелектричної системи та наявного підключення до мережі, низькочастотний трансформатор (НЧ) використовується для підвищення напруги та забезпечення ізоляції (це не є необхідним, якщо використовується ізольований каскад DC-DC).</a:t>
            </a:r>
          </a:p>
          <a:p>
            <a:pPr indent="457200" algn="just"/>
            <a:r>
              <a:rPr lang="uk-UA" dirty="0"/>
              <a:t>Мережевий перетворювач також включає блок моніторингу та взаємодії з мережею (з автоматичним вимикачем і запобіжником) для відключення системи в разі потреби, наприклад, вночі, при </a:t>
            </a:r>
            <a:r>
              <a:rPr lang="uk-UA" dirty="0" err="1"/>
              <a:t>несправностях</a:t>
            </a:r>
            <a:r>
              <a:rPr lang="uk-UA" dirty="0"/>
              <a:t> в мережі або в режимі ізольованої роботи. Зворотний зв'язок системи керування складається з декількох датчиків струму та напруги на вході фотоелектричних модулів (для </a:t>
            </a:r>
            <a:r>
              <a:rPr lang="it-IT" b="1" dirty="0"/>
              <a:t>MPPT </a:t>
            </a:r>
            <a:r>
              <a:rPr lang="it-IT" b="1" i="0" dirty="0">
                <a:solidFill>
                  <a:srgbClr val="333333"/>
                </a:solidFill>
                <a:effectLst/>
                <a:latin typeface="Helvetica Neue"/>
              </a:rPr>
              <a:t>Maximum Power Point Tracking </a:t>
            </a:r>
            <a:r>
              <a:rPr lang="uk-UA" b="1" i="0" dirty="0">
                <a:solidFill>
                  <a:srgbClr val="333333"/>
                </a:solidFill>
                <a:effectLst/>
                <a:latin typeface="Helvetica Neue"/>
              </a:rPr>
              <a:t>відстежування точки максимальної потужності</a:t>
            </a:r>
            <a:r>
              <a:rPr lang="uk-UA" dirty="0"/>
              <a:t>), каскаду постійного струму (для керування напругою постійного струму) та з боку мережі (для синхронізації з мережею та керування активною/реактивною потужністю). Система керування також складається з аналого-цифрових перетворювачів сигналів, цифрових мікропроцесорів (або еквівалентних) і приводів вентилів для керування напівпровідниковими пристроями різних каскадів потужності.</a:t>
            </a:r>
          </a:p>
          <a:p>
            <a:pPr indent="457200" algn="just"/>
            <a:r>
              <a:rPr lang="uk-UA" dirty="0"/>
              <a:t>Мережеві фільтри можуть значно відрізнятися за розміром і потужністю - від невеликих (один модуль потужністю кілька сотень ват) до великих електростанцій (наразі до 290 МВт). Вони також можуть бути розташовані в різних конфігураціях і підключені до різних доступних мереж (однофазних або трифазних, 50 або 60 </a:t>
            </a:r>
            <a:r>
              <a:rPr lang="uk-UA" dirty="0" err="1"/>
              <a:t>Гц</a:t>
            </a:r>
            <a:r>
              <a:rPr lang="uk-UA" dirty="0"/>
              <a:t>, низької напруги (НН) або середньої напруги (СН) в точці загального приєднання (ТПС) і </a:t>
            </a:r>
            <a:r>
              <a:rPr lang="uk-UA" dirty="0" err="1"/>
              <a:t>т.д</a:t>
            </a:r>
            <a:r>
              <a:rPr lang="uk-UA" dirty="0"/>
              <a:t>.). </a:t>
            </a:r>
          </a:p>
          <a:p>
            <a:pPr indent="457200" algn="just"/>
            <a:r>
              <a:rPr lang="uk-UA" dirty="0"/>
              <a:t>Різні конфігурації створені для кращого пристосування до потреб кожної фотоелектричної системи. </a:t>
            </a:r>
          </a:p>
          <a:p>
            <a:pPr indent="457200" algn="just"/>
            <a:r>
              <a:rPr lang="uk-UA" dirty="0"/>
              <a:t>Для мережевих фотоелектричних систем застосовуються топології </a:t>
            </a:r>
            <a:r>
              <a:rPr lang="it-IT" dirty="0"/>
              <a:t>DC-DC </a:t>
            </a:r>
            <a:r>
              <a:rPr lang="uk-UA" dirty="0"/>
              <a:t>і </a:t>
            </a:r>
            <a:r>
              <a:rPr lang="it-IT" dirty="0"/>
              <a:t>DC-AC </a:t>
            </a:r>
            <a:r>
              <a:rPr lang="uk-UA" dirty="0"/>
              <a:t>перетворювачів. Додаткові концепції фотоелектричних систем, такі як виявлення острівного режиму, точка максимальної потужності (</a:t>
            </a:r>
            <a:r>
              <a:rPr lang="it-IT" dirty="0"/>
              <a:t>MPP) </a:t>
            </a:r>
            <a:r>
              <a:rPr lang="uk-UA" dirty="0"/>
              <a:t>і різні методи </a:t>
            </a:r>
            <a:r>
              <a:rPr lang="it-IT" dirty="0"/>
              <a:t>MPPT. </a:t>
            </a:r>
            <a:endParaRPr lang="uk-UA" dirty="0"/>
          </a:p>
        </p:txBody>
      </p:sp>
    </p:spTree>
    <p:extLst>
      <p:ext uri="{BB962C8B-B14F-4D97-AF65-F5344CB8AC3E}">
        <p14:creationId xmlns:p14="http://schemas.microsoft.com/office/powerpoint/2010/main" val="666229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34C094E-FC37-445C-B4A0-560C07D9A39B}"/>
              </a:ext>
            </a:extLst>
          </p:cNvPr>
          <p:cNvSpPr txBox="1"/>
          <p:nvPr/>
        </p:nvSpPr>
        <p:spPr>
          <a:xfrm>
            <a:off x="514175" y="259140"/>
            <a:ext cx="11163649" cy="2031325"/>
          </a:xfrm>
          <a:prstGeom prst="rect">
            <a:avLst/>
          </a:prstGeom>
          <a:noFill/>
        </p:spPr>
        <p:txBody>
          <a:bodyPr wrap="square">
            <a:spAutoFit/>
          </a:bodyPr>
          <a:lstStyle/>
          <a:p>
            <a:pPr indent="457200" algn="just"/>
            <a:r>
              <a:rPr lang="uk-UA" b="1" dirty="0"/>
              <a:t>Конфігурації фотоелектричних систем, підключених до мережі</a:t>
            </a:r>
          </a:p>
          <a:p>
            <a:pPr indent="457200" algn="just"/>
            <a:r>
              <a:rPr lang="uk-UA" dirty="0"/>
              <a:t>Підключені до мережі фотоелектричні системи перетворення енергії можна згрупувати в чотири різні типи конфігурацій:</a:t>
            </a:r>
          </a:p>
          <a:p>
            <a:pPr marL="342900" indent="-342900" algn="just">
              <a:buFont typeface="+mj-lt"/>
              <a:buAutoNum type="arabicPeriod"/>
            </a:pPr>
            <a:r>
              <a:rPr lang="uk-UA" b="1" dirty="0"/>
              <a:t>Централізована </a:t>
            </a:r>
            <a:r>
              <a:rPr lang="uk-UA" dirty="0"/>
              <a:t>конфігурація</a:t>
            </a:r>
            <a:r>
              <a:rPr lang="uk-UA" b="1" dirty="0"/>
              <a:t> </a:t>
            </a:r>
            <a:r>
              <a:rPr lang="uk-UA" dirty="0"/>
              <a:t>для великих фотоелектричних станцій (трифазна),</a:t>
            </a:r>
          </a:p>
          <a:p>
            <a:pPr marL="342900" indent="-342900" algn="just">
              <a:buFont typeface="+mj-lt"/>
              <a:buAutoNum type="arabicPeriod"/>
            </a:pPr>
            <a:r>
              <a:rPr lang="uk-UA" b="1" dirty="0"/>
              <a:t>Послідовна</a:t>
            </a:r>
            <a:r>
              <a:rPr lang="uk-UA" dirty="0"/>
              <a:t> (</a:t>
            </a:r>
            <a:r>
              <a:rPr lang="uk-UA" dirty="0" err="1"/>
              <a:t>стрингова</a:t>
            </a:r>
            <a:r>
              <a:rPr lang="uk-UA" dirty="0"/>
              <a:t>) конфігурація для малих і середніх фотоелектричних систем (однофазна і трифазна), </a:t>
            </a:r>
          </a:p>
          <a:p>
            <a:pPr marL="342900" indent="-342900" algn="just">
              <a:buFont typeface="+mj-lt"/>
              <a:buAutoNum type="arabicPeriod"/>
            </a:pPr>
            <a:r>
              <a:rPr lang="uk-UA" b="1" dirty="0"/>
              <a:t>Багаторядкова</a:t>
            </a:r>
            <a:r>
              <a:rPr lang="uk-UA" dirty="0"/>
              <a:t> (</a:t>
            </a:r>
            <a:r>
              <a:rPr lang="uk-UA" dirty="0" err="1"/>
              <a:t>мультистрингова</a:t>
            </a:r>
            <a:r>
              <a:rPr lang="uk-UA" dirty="0"/>
              <a:t>) конфігурація для малих і великих систем (однофазна і трифазна)</a:t>
            </a:r>
          </a:p>
          <a:p>
            <a:pPr marL="342900" indent="-342900" algn="just">
              <a:buFont typeface="+mj-lt"/>
              <a:buAutoNum type="arabicPeriod"/>
            </a:pPr>
            <a:r>
              <a:rPr lang="uk-UA" dirty="0"/>
              <a:t>Конфігурація з </a:t>
            </a:r>
            <a:r>
              <a:rPr lang="uk-UA" b="1" dirty="0"/>
              <a:t>модулів змінного струму </a:t>
            </a:r>
            <a:r>
              <a:rPr lang="uk-UA" dirty="0"/>
              <a:t>для малих систем (як правило, однофазна)</a:t>
            </a:r>
          </a:p>
        </p:txBody>
      </p:sp>
      <p:sp>
        <p:nvSpPr>
          <p:cNvPr id="11" name="TextBox 10">
            <a:extLst>
              <a:ext uri="{FF2B5EF4-FFF2-40B4-BE49-F238E27FC236}">
                <a16:creationId xmlns:a16="http://schemas.microsoft.com/office/drawing/2014/main" id="{90A2B779-9E58-4FBB-8E67-4584836CA17C}"/>
              </a:ext>
            </a:extLst>
          </p:cNvPr>
          <p:cNvSpPr txBox="1"/>
          <p:nvPr/>
        </p:nvSpPr>
        <p:spPr>
          <a:xfrm>
            <a:off x="1394670" y="6094022"/>
            <a:ext cx="6094602" cy="369332"/>
          </a:xfrm>
          <a:prstGeom prst="rect">
            <a:avLst/>
          </a:prstGeom>
          <a:noFill/>
        </p:spPr>
        <p:txBody>
          <a:bodyPr wrap="square">
            <a:spAutoFit/>
          </a:bodyPr>
          <a:lstStyle/>
          <a:p>
            <a:r>
              <a:rPr lang="uk-UA" dirty="0"/>
              <a:t>централізована конфігурація</a:t>
            </a:r>
            <a:endParaRPr lang="ru-RU" dirty="0"/>
          </a:p>
        </p:txBody>
      </p:sp>
      <p:sp>
        <p:nvSpPr>
          <p:cNvPr id="13" name="TextBox 12">
            <a:extLst>
              <a:ext uri="{FF2B5EF4-FFF2-40B4-BE49-F238E27FC236}">
                <a16:creationId xmlns:a16="http://schemas.microsoft.com/office/drawing/2014/main" id="{6EAA254D-DF22-4E13-BFC2-3DC879DA6E28}"/>
              </a:ext>
            </a:extLst>
          </p:cNvPr>
          <p:cNvSpPr txBox="1"/>
          <p:nvPr/>
        </p:nvSpPr>
        <p:spPr>
          <a:xfrm>
            <a:off x="6185420" y="6057439"/>
            <a:ext cx="6094602" cy="369332"/>
          </a:xfrm>
          <a:prstGeom prst="rect">
            <a:avLst/>
          </a:prstGeom>
          <a:noFill/>
        </p:spPr>
        <p:txBody>
          <a:bodyPr wrap="square">
            <a:spAutoFit/>
          </a:bodyPr>
          <a:lstStyle/>
          <a:p>
            <a:r>
              <a:rPr lang="uk-UA" dirty="0"/>
              <a:t>послідовна конфігурація</a:t>
            </a:r>
            <a:endParaRPr lang="ru-RU" dirty="0"/>
          </a:p>
        </p:txBody>
      </p:sp>
      <p:pic>
        <p:nvPicPr>
          <p:cNvPr id="15" name="Рисунок 14">
            <a:extLst>
              <a:ext uri="{FF2B5EF4-FFF2-40B4-BE49-F238E27FC236}">
                <a16:creationId xmlns:a16="http://schemas.microsoft.com/office/drawing/2014/main" id="{285E199C-7B58-479F-A4E1-E4985969246D}"/>
              </a:ext>
            </a:extLst>
          </p:cNvPr>
          <p:cNvPicPr>
            <a:picLocks noChangeAspect="1"/>
          </p:cNvPicPr>
          <p:nvPr/>
        </p:nvPicPr>
        <p:blipFill>
          <a:blip r:embed="rId2"/>
          <a:stretch>
            <a:fillRect/>
          </a:stretch>
        </p:blipFill>
        <p:spPr>
          <a:xfrm>
            <a:off x="1331971" y="2506439"/>
            <a:ext cx="3504762" cy="3657143"/>
          </a:xfrm>
          <a:prstGeom prst="rect">
            <a:avLst/>
          </a:prstGeom>
        </p:spPr>
      </p:pic>
      <p:pic>
        <p:nvPicPr>
          <p:cNvPr id="17" name="Рисунок 16">
            <a:extLst>
              <a:ext uri="{FF2B5EF4-FFF2-40B4-BE49-F238E27FC236}">
                <a16:creationId xmlns:a16="http://schemas.microsoft.com/office/drawing/2014/main" id="{9EA470FD-8667-4BEF-8543-B581EF6CF834}"/>
              </a:ext>
            </a:extLst>
          </p:cNvPr>
          <p:cNvPicPr>
            <a:picLocks noChangeAspect="1"/>
          </p:cNvPicPr>
          <p:nvPr/>
        </p:nvPicPr>
        <p:blipFill>
          <a:blip r:embed="rId3"/>
          <a:stretch>
            <a:fillRect/>
          </a:stretch>
        </p:blipFill>
        <p:spPr>
          <a:xfrm>
            <a:off x="5761707" y="2506439"/>
            <a:ext cx="4000000" cy="3647619"/>
          </a:xfrm>
          <a:prstGeom prst="rect">
            <a:avLst/>
          </a:prstGeom>
        </p:spPr>
      </p:pic>
    </p:spTree>
    <p:extLst>
      <p:ext uri="{BB962C8B-B14F-4D97-AF65-F5344CB8AC3E}">
        <p14:creationId xmlns:p14="http://schemas.microsoft.com/office/powerpoint/2010/main" val="2150935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727BA347-CE06-404B-9527-15B1754CBD4E}"/>
              </a:ext>
            </a:extLst>
          </p:cNvPr>
          <p:cNvSpPr txBox="1"/>
          <p:nvPr/>
        </p:nvSpPr>
        <p:spPr>
          <a:xfrm>
            <a:off x="1026730" y="4360141"/>
            <a:ext cx="6094602" cy="369332"/>
          </a:xfrm>
          <a:prstGeom prst="rect">
            <a:avLst/>
          </a:prstGeom>
          <a:noFill/>
        </p:spPr>
        <p:txBody>
          <a:bodyPr wrap="square">
            <a:spAutoFit/>
          </a:bodyPr>
          <a:lstStyle/>
          <a:p>
            <a:r>
              <a:rPr lang="uk-UA" dirty="0"/>
              <a:t>багаторядкова конфігурація</a:t>
            </a:r>
            <a:endParaRPr lang="ru-RU" dirty="0"/>
          </a:p>
        </p:txBody>
      </p:sp>
      <p:sp>
        <p:nvSpPr>
          <p:cNvPr id="13" name="TextBox 12">
            <a:extLst>
              <a:ext uri="{FF2B5EF4-FFF2-40B4-BE49-F238E27FC236}">
                <a16:creationId xmlns:a16="http://schemas.microsoft.com/office/drawing/2014/main" id="{EF0F925A-C69C-412F-AD6E-420E51232A6D}"/>
              </a:ext>
            </a:extLst>
          </p:cNvPr>
          <p:cNvSpPr txBox="1"/>
          <p:nvPr/>
        </p:nvSpPr>
        <p:spPr>
          <a:xfrm>
            <a:off x="6419675" y="4363309"/>
            <a:ext cx="6094602" cy="369332"/>
          </a:xfrm>
          <a:prstGeom prst="rect">
            <a:avLst/>
          </a:prstGeom>
          <a:noFill/>
        </p:spPr>
        <p:txBody>
          <a:bodyPr wrap="square">
            <a:spAutoFit/>
          </a:bodyPr>
          <a:lstStyle/>
          <a:p>
            <a:r>
              <a:rPr lang="uk-UA" dirty="0"/>
              <a:t>конфігурація з модулів змінного струму</a:t>
            </a:r>
            <a:endParaRPr lang="ru-RU" dirty="0"/>
          </a:p>
        </p:txBody>
      </p:sp>
      <p:pic>
        <p:nvPicPr>
          <p:cNvPr id="15" name="Рисунок 14">
            <a:extLst>
              <a:ext uri="{FF2B5EF4-FFF2-40B4-BE49-F238E27FC236}">
                <a16:creationId xmlns:a16="http://schemas.microsoft.com/office/drawing/2014/main" id="{6256D5E1-C7D2-4C2B-BA97-6E0A24E2FFD1}"/>
              </a:ext>
            </a:extLst>
          </p:cNvPr>
          <p:cNvPicPr>
            <a:picLocks noChangeAspect="1"/>
          </p:cNvPicPr>
          <p:nvPr/>
        </p:nvPicPr>
        <p:blipFill>
          <a:blip r:embed="rId2"/>
          <a:stretch>
            <a:fillRect/>
          </a:stretch>
        </p:blipFill>
        <p:spPr>
          <a:xfrm>
            <a:off x="571712" y="655002"/>
            <a:ext cx="4085714" cy="3685714"/>
          </a:xfrm>
          <a:prstGeom prst="rect">
            <a:avLst/>
          </a:prstGeom>
        </p:spPr>
      </p:pic>
      <p:pic>
        <p:nvPicPr>
          <p:cNvPr id="17" name="Рисунок 16">
            <a:extLst>
              <a:ext uri="{FF2B5EF4-FFF2-40B4-BE49-F238E27FC236}">
                <a16:creationId xmlns:a16="http://schemas.microsoft.com/office/drawing/2014/main" id="{4DB9B3EB-D2C5-4220-8480-42B9B0C3E436}"/>
              </a:ext>
            </a:extLst>
          </p:cNvPr>
          <p:cNvPicPr>
            <a:picLocks noChangeAspect="1"/>
          </p:cNvPicPr>
          <p:nvPr/>
        </p:nvPicPr>
        <p:blipFill>
          <a:blip r:embed="rId3"/>
          <a:stretch>
            <a:fillRect/>
          </a:stretch>
        </p:blipFill>
        <p:spPr>
          <a:xfrm>
            <a:off x="7317038" y="368770"/>
            <a:ext cx="2733333" cy="4028571"/>
          </a:xfrm>
          <a:prstGeom prst="rect">
            <a:avLst/>
          </a:prstGeom>
        </p:spPr>
      </p:pic>
    </p:spTree>
    <p:extLst>
      <p:ext uri="{BB962C8B-B14F-4D97-AF65-F5344CB8AC3E}">
        <p14:creationId xmlns:p14="http://schemas.microsoft.com/office/powerpoint/2010/main" val="3381646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69B9D1-C6F5-480B-8FFE-AC7320A0E532}"/>
              </a:ext>
            </a:extLst>
          </p:cNvPr>
          <p:cNvSpPr txBox="1"/>
          <p:nvPr/>
        </p:nvSpPr>
        <p:spPr>
          <a:xfrm>
            <a:off x="462792" y="329717"/>
            <a:ext cx="11266415" cy="6463308"/>
          </a:xfrm>
          <a:prstGeom prst="rect">
            <a:avLst/>
          </a:prstGeom>
          <a:noFill/>
        </p:spPr>
        <p:txBody>
          <a:bodyPr wrap="square">
            <a:spAutoFit/>
          </a:bodyPr>
          <a:lstStyle/>
          <a:p>
            <a:pPr indent="457200" algn="just"/>
            <a:r>
              <a:rPr lang="uk-UA" b="1" dirty="0"/>
              <a:t>Централізована топологія </a:t>
            </a:r>
            <a:r>
              <a:rPr lang="uk-UA" dirty="0"/>
              <a:t>має основною характеристикою використання одного трифазного інвертора джерела напруги (VSI) для підключення всієї ФЕС до мережі або її частини, якщо потужність ФЕС перевищує номінальну потужність існуючих центральних інверторів. Фотоелектрична система формується послідовним з'єднанням модулів (</a:t>
            </a:r>
            <a:r>
              <a:rPr lang="uk-UA" dirty="0" err="1"/>
              <a:t>стрінгів</a:t>
            </a:r>
            <a:r>
              <a:rPr lang="uk-UA" dirty="0"/>
              <a:t>) для досягнення бажаної напруги в ланці постійного струму та кількома паралельними з'єднаннями для досягнення номінальної потужності інвертора. Перевагами такої конфігурації є проста структура, один низькочастотний трансформатор і єдина система управління (єдиний набір датчиків, платформа управління і блок моніторингу мережі). Це досягається за рахунок зменшення генерації електроенергії через єдиний алгоритм MPPT для всієї фотоелектричної системи. Крім того, втрати провідності діодів вносять блокуючі діоди, що блокують рядки. В даний час центральна конфігурація є найбільш широко використовуваною топологією для великомасштабних фотоелектричних станцій.</a:t>
            </a:r>
          </a:p>
          <a:p>
            <a:pPr indent="457200" algn="just"/>
            <a:r>
              <a:rPr lang="uk-UA" b="1" dirty="0"/>
              <a:t>Послідовна конфігурація </a:t>
            </a:r>
            <a:r>
              <a:rPr lang="uk-UA" dirty="0"/>
              <a:t>«</a:t>
            </a:r>
            <a:r>
              <a:rPr lang="uk-UA" dirty="0" err="1"/>
              <a:t>стрінг</a:t>
            </a:r>
            <a:r>
              <a:rPr lang="uk-UA" dirty="0"/>
              <a:t>» використовує один інвертор на кожну фотоелектричну лінію. Отже, немає необхідності в послідовному блокувальному діоді. Крім того, для фотоелектричної станції, що складається з декількох </a:t>
            </a:r>
            <a:r>
              <a:rPr lang="uk-UA" dirty="0" err="1"/>
              <a:t>стрінгових</a:t>
            </a:r>
            <a:r>
              <a:rPr lang="uk-UA" dirty="0"/>
              <a:t> інверторів замість одного центрального інвертора, буде доступно більше індивідуальних </a:t>
            </a:r>
            <a:r>
              <a:rPr lang="it-IT" dirty="0"/>
              <a:t>MPPT, </a:t>
            </a:r>
            <a:r>
              <a:rPr lang="uk-UA" dirty="0"/>
              <a:t>що збільшує загальний вихід енергії. Часткове затінення і неузгодженість зменшуються на рівні </a:t>
            </a:r>
            <a:r>
              <a:rPr lang="uk-UA" dirty="0" err="1"/>
              <a:t>стрінгів</a:t>
            </a:r>
            <a:r>
              <a:rPr lang="uk-UA" dirty="0"/>
              <a:t>, а не на рівні масиву. Конфігурація </a:t>
            </a:r>
            <a:r>
              <a:rPr lang="uk-UA" dirty="0" err="1"/>
              <a:t>стрінгів</a:t>
            </a:r>
            <a:r>
              <a:rPr lang="uk-UA" dirty="0"/>
              <a:t> також підвищує модульність, оскільки до електростанції можна додавати додаткові фотоелектричні модулі та </a:t>
            </a:r>
            <a:r>
              <a:rPr lang="uk-UA" dirty="0" err="1"/>
              <a:t>стрінгові</a:t>
            </a:r>
            <a:r>
              <a:rPr lang="uk-UA" dirty="0"/>
              <a:t> інвертори, не впливаючи на існуючі </a:t>
            </a:r>
            <a:r>
              <a:rPr lang="uk-UA" dirty="0" err="1"/>
              <a:t>стрінги</a:t>
            </a:r>
            <a:r>
              <a:rPr lang="uk-UA" dirty="0"/>
              <a:t>. </a:t>
            </a:r>
            <a:r>
              <a:rPr lang="uk-UA" dirty="0" err="1"/>
              <a:t>Однако</a:t>
            </a:r>
            <a:r>
              <a:rPr lang="uk-UA" dirty="0"/>
              <a:t>, порівняно з центральним інвертором, послідовна конфігурація має більшу кількість компонентів, кілька низькочастотних, або високочастотних трансформаторів, якщо потрібна ізоляція, а також потребу в декількох індивідуальних системах керування мережею (датчики, платформа управління, блоки моніторингу мережі тощо) для електростанції одного розміру. Для великих фотоелектричних станцій інвестиційні витрати на конфігурацію послідовного інвертора можуть досягати до 60% вище, ніж на конфігурацію центрального інвертора. Тому </a:t>
            </a:r>
            <a:r>
              <a:rPr lang="uk-UA" dirty="0" err="1"/>
              <a:t>стрінгова</a:t>
            </a:r>
            <a:r>
              <a:rPr lang="uk-UA" dirty="0"/>
              <a:t> топологія широко використовується для малих і середніх фотоелектричних систем, таких як дахові та домашні системи.</a:t>
            </a:r>
          </a:p>
        </p:txBody>
      </p:sp>
    </p:spTree>
    <p:extLst>
      <p:ext uri="{BB962C8B-B14F-4D97-AF65-F5344CB8AC3E}">
        <p14:creationId xmlns:p14="http://schemas.microsoft.com/office/powerpoint/2010/main" val="4263071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1FBDAFC-EB76-4B34-8E9A-3F9FBF0202AD}"/>
              </a:ext>
            </a:extLst>
          </p:cNvPr>
          <p:cNvSpPr txBox="1"/>
          <p:nvPr/>
        </p:nvSpPr>
        <p:spPr>
          <a:xfrm>
            <a:off x="444617" y="128056"/>
            <a:ext cx="11518084" cy="6463308"/>
          </a:xfrm>
          <a:prstGeom prst="rect">
            <a:avLst/>
          </a:prstGeom>
          <a:noFill/>
        </p:spPr>
        <p:txBody>
          <a:bodyPr wrap="square">
            <a:spAutoFit/>
          </a:bodyPr>
          <a:lstStyle/>
          <a:p>
            <a:pPr indent="457200" algn="just"/>
            <a:r>
              <a:rPr lang="uk-UA" b="1" dirty="0"/>
              <a:t>Багаторядкова конфігурація </a:t>
            </a:r>
            <a:r>
              <a:rPr lang="uk-UA" dirty="0"/>
              <a:t>поєднує переваги централізованої та </a:t>
            </a:r>
            <a:r>
              <a:rPr lang="uk-UA" dirty="0" err="1"/>
              <a:t>багатоланцюгової</a:t>
            </a:r>
            <a:r>
              <a:rPr lang="uk-UA" dirty="0"/>
              <a:t> систем. Вона вводить розподілену можливість MPPT струнної конфігурації через окремі DC-DC перетворювачі, що з'єднують кожну струну з централізованим інвертором. Каскад DC-DC може також слугувати для підвищення напруги та ізоляції, якщо використовуються ВЧ-ізольовані DC-DC перетворювачі. Таким чином, система отримує вищий вихід енергії та модульність порівняно з центральною топологією, зберігаючи при цьому свої основні переваги (проста структура та єдина система керування на стороні мережі). З точки зору кількості компонентів, багатострунна конфігурація є вищою за центральну топологію через додаткові DC-DC перетворювачі, і нижчою за </a:t>
            </a:r>
            <a:r>
              <a:rPr lang="uk-UA" dirty="0" err="1"/>
              <a:t>стрінговий</a:t>
            </a:r>
            <a:r>
              <a:rPr lang="uk-UA" dirty="0"/>
              <a:t> інвертор, оскільки каскад постійного струму вимагає меншої кількості компонентів порівняно з мережевими інверторами. Серед недоліків - більші втрати в кабелях постійного струму, які необхідні для підключення менших частин фотоелектричної системи та DC-DC перетворювачів до центрального інвертора. </a:t>
            </a:r>
            <a:r>
              <a:rPr lang="uk-UA" dirty="0" err="1"/>
              <a:t>Багатоланцюгова</a:t>
            </a:r>
            <a:r>
              <a:rPr lang="uk-UA" dirty="0"/>
              <a:t> конфігурація популярна для малих і середніх фотоелектричних систем, наприклад, для дахових. Вона також стала використовуватися для великих і комунальних СЕС.</a:t>
            </a:r>
          </a:p>
          <a:p>
            <a:pPr indent="457200" algn="just"/>
            <a:r>
              <a:rPr lang="uk-UA" b="1" dirty="0"/>
              <a:t>Конфігурація модулів змінного струму</a:t>
            </a:r>
            <a:r>
              <a:rPr lang="uk-UA" dirty="0"/>
              <a:t>, або </a:t>
            </a:r>
            <a:r>
              <a:rPr lang="uk-UA" dirty="0" err="1"/>
              <a:t>модульно</a:t>
            </a:r>
            <a:r>
              <a:rPr lang="uk-UA" dirty="0"/>
              <a:t>-інтегрована топологія, яку зазвичай називають </a:t>
            </a:r>
            <a:r>
              <a:rPr lang="uk-UA" b="1" dirty="0" err="1"/>
              <a:t>мікроінвертором</a:t>
            </a:r>
            <a:r>
              <a:rPr lang="it-IT" dirty="0"/>
              <a:t>, </a:t>
            </a:r>
            <a:r>
              <a:rPr lang="uk-UA" dirty="0"/>
              <a:t>є найбільш розподіленою архітектурою перетворювача енергії для мережевих фотоелектричних систем, оскільки вона має один інвертор на кожен фотоелектричний модуль. Тому вона має найкращі можливості </a:t>
            </a:r>
            <a:r>
              <a:rPr lang="it-IT" dirty="0"/>
              <a:t>MPPT </a:t>
            </a:r>
            <a:r>
              <a:rPr lang="uk-UA" dirty="0"/>
              <a:t>з усіх конфігурацій. Оскільки фотоелектричні модулі зазвичай генерують низьку напругу (&lt;50 В), для підключення до мережі цієї конфігурації потрібне підвищення напруги. Тому топології модулів змінного струму зазвичай включають </a:t>
            </a:r>
            <a:r>
              <a:rPr lang="uk-UA" dirty="0" err="1"/>
              <a:t>підвищуючий</a:t>
            </a:r>
            <a:r>
              <a:rPr lang="uk-UA" dirty="0"/>
              <a:t> каскад постійного струму для підвищення напруги модуля. У більшості випадків каскад </a:t>
            </a:r>
            <a:r>
              <a:rPr lang="it-IT" dirty="0"/>
              <a:t>DC-DC </a:t>
            </a:r>
            <a:r>
              <a:rPr lang="uk-UA" dirty="0"/>
              <a:t>також включає високочастотний розділовий трансформатор для забезпечення гальванічної розв'язки. У такій конфігурації всі силові електронні пристрої, компоненти, фільтри, система керування тощо розподілені між усіма модулями установки, а тому це може призвести до збільшення вартості та зниження ККД перетворювача (за винятком ККД </a:t>
            </a:r>
            <a:r>
              <a:rPr lang="it-IT" dirty="0"/>
              <a:t>MPPT, </a:t>
            </a:r>
            <a:r>
              <a:rPr lang="uk-UA" dirty="0"/>
              <a:t>який є вищим). Тому ця топологія призначена для невеликих фотоелектричних систем і більш побутового використання.</a:t>
            </a:r>
          </a:p>
        </p:txBody>
      </p:sp>
    </p:spTree>
    <p:extLst>
      <p:ext uri="{BB962C8B-B14F-4D97-AF65-F5344CB8AC3E}">
        <p14:creationId xmlns:p14="http://schemas.microsoft.com/office/powerpoint/2010/main" val="4077862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E2F5483F-F965-4158-9AFF-ECE890E51B80}"/>
              </a:ext>
            </a:extLst>
          </p:cNvPr>
          <p:cNvPicPr>
            <a:picLocks noChangeAspect="1"/>
          </p:cNvPicPr>
          <p:nvPr/>
        </p:nvPicPr>
        <p:blipFill>
          <a:blip r:embed="rId2"/>
          <a:stretch>
            <a:fillRect/>
          </a:stretch>
        </p:blipFill>
        <p:spPr>
          <a:xfrm>
            <a:off x="673596" y="776280"/>
            <a:ext cx="10844808" cy="3737354"/>
          </a:xfrm>
          <a:prstGeom prst="rect">
            <a:avLst/>
          </a:prstGeom>
        </p:spPr>
      </p:pic>
      <p:sp>
        <p:nvSpPr>
          <p:cNvPr id="5" name="TextBox 4">
            <a:extLst>
              <a:ext uri="{FF2B5EF4-FFF2-40B4-BE49-F238E27FC236}">
                <a16:creationId xmlns:a16="http://schemas.microsoft.com/office/drawing/2014/main" id="{B5E453A5-2905-4A3B-8837-42AD6FE6412B}"/>
              </a:ext>
            </a:extLst>
          </p:cNvPr>
          <p:cNvSpPr txBox="1"/>
          <p:nvPr/>
        </p:nvSpPr>
        <p:spPr>
          <a:xfrm>
            <a:off x="823608" y="4513634"/>
            <a:ext cx="10544783" cy="369332"/>
          </a:xfrm>
          <a:prstGeom prst="rect">
            <a:avLst/>
          </a:prstGeom>
          <a:noFill/>
        </p:spPr>
        <p:txBody>
          <a:bodyPr wrap="square">
            <a:spAutoFit/>
          </a:bodyPr>
          <a:lstStyle/>
          <a:p>
            <a:r>
              <a:rPr lang="uk-UA" dirty="0"/>
              <a:t>Типова конфігурація центрального інвертора на основі дворівневого інвертора джерела напруги</a:t>
            </a:r>
          </a:p>
        </p:txBody>
      </p:sp>
    </p:spTree>
    <p:extLst>
      <p:ext uri="{BB962C8B-B14F-4D97-AF65-F5344CB8AC3E}">
        <p14:creationId xmlns:p14="http://schemas.microsoft.com/office/powerpoint/2010/main" val="29910996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539</TotalTime>
  <Words>1410</Words>
  <Application>Microsoft Office PowerPoint</Application>
  <PresentationFormat>Широкоэкранный</PresentationFormat>
  <Paragraphs>31</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Calibri</vt:lpstr>
      <vt:lpstr>Calibri Light</vt:lpstr>
      <vt:lpstr>Helvetica Neue</vt:lpstr>
      <vt:lpstr>Тема Office</vt:lpstr>
      <vt:lpstr>Сонячні інвертори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root</dc:creator>
  <cp:lastModifiedBy>root</cp:lastModifiedBy>
  <cp:revision>10</cp:revision>
  <dcterms:created xsi:type="dcterms:W3CDTF">2024-10-25T06:12:43Z</dcterms:created>
  <dcterms:modified xsi:type="dcterms:W3CDTF">2024-11-06T08:40:23Z</dcterms:modified>
</cp:coreProperties>
</file>