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3" r:id="rId2"/>
  </p:sldMasterIdLst>
  <p:notesMasterIdLst>
    <p:notesMasterId r:id="rId74"/>
  </p:notesMasterIdLst>
  <p:sldIdLst>
    <p:sldId id="263" r:id="rId3"/>
    <p:sldId id="268" r:id="rId4"/>
    <p:sldId id="294" r:id="rId5"/>
    <p:sldId id="367" r:id="rId6"/>
    <p:sldId id="371" r:id="rId7"/>
    <p:sldId id="295" r:id="rId8"/>
    <p:sldId id="316" r:id="rId9"/>
    <p:sldId id="317" r:id="rId10"/>
    <p:sldId id="297" r:id="rId11"/>
    <p:sldId id="298" r:id="rId12"/>
    <p:sldId id="372" r:id="rId13"/>
    <p:sldId id="373" r:id="rId14"/>
    <p:sldId id="299" r:id="rId15"/>
    <p:sldId id="368" r:id="rId16"/>
    <p:sldId id="296" r:id="rId17"/>
    <p:sldId id="374" r:id="rId18"/>
    <p:sldId id="303" r:id="rId19"/>
    <p:sldId id="304" r:id="rId20"/>
    <p:sldId id="305" r:id="rId21"/>
    <p:sldId id="308" r:id="rId22"/>
    <p:sldId id="315" r:id="rId23"/>
    <p:sldId id="309" r:id="rId24"/>
    <p:sldId id="310" r:id="rId25"/>
    <p:sldId id="314" r:id="rId26"/>
    <p:sldId id="365" r:id="rId27"/>
    <p:sldId id="321" r:id="rId28"/>
    <p:sldId id="322" r:id="rId29"/>
    <p:sldId id="323" r:id="rId30"/>
    <p:sldId id="324" r:id="rId31"/>
    <p:sldId id="325" r:id="rId32"/>
    <p:sldId id="326" r:id="rId33"/>
    <p:sldId id="366" r:id="rId34"/>
    <p:sldId id="327" r:id="rId35"/>
    <p:sldId id="329" r:id="rId36"/>
    <p:sldId id="330" r:id="rId37"/>
    <p:sldId id="331" r:id="rId38"/>
    <p:sldId id="332" r:id="rId39"/>
    <p:sldId id="333" r:id="rId40"/>
    <p:sldId id="334" r:id="rId41"/>
    <p:sldId id="335" r:id="rId42"/>
    <p:sldId id="336" r:id="rId43"/>
    <p:sldId id="337" r:id="rId44"/>
    <p:sldId id="338" r:id="rId45"/>
    <p:sldId id="377" r:id="rId46"/>
    <p:sldId id="378" r:id="rId47"/>
    <p:sldId id="379" r:id="rId48"/>
    <p:sldId id="381" r:id="rId49"/>
    <p:sldId id="382" r:id="rId50"/>
    <p:sldId id="383" r:id="rId51"/>
    <p:sldId id="384" r:id="rId52"/>
    <p:sldId id="385" r:id="rId53"/>
    <p:sldId id="386" r:id="rId54"/>
    <p:sldId id="387" r:id="rId55"/>
    <p:sldId id="388" r:id="rId56"/>
    <p:sldId id="389" r:id="rId57"/>
    <p:sldId id="390" r:id="rId58"/>
    <p:sldId id="391" r:id="rId59"/>
    <p:sldId id="392" r:id="rId60"/>
    <p:sldId id="393" r:id="rId61"/>
    <p:sldId id="394" r:id="rId62"/>
    <p:sldId id="395" r:id="rId63"/>
    <p:sldId id="396" r:id="rId64"/>
    <p:sldId id="397" r:id="rId65"/>
    <p:sldId id="398" r:id="rId66"/>
    <p:sldId id="399" r:id="rId67"/>
    <p:sldId id="400" r:id="rId68"/>
    <p:sldId id="401" r:id="rId69"/>
    <p:sldId id="402" r:id="rId70"/>
    <p:sldId id="403" r:id="rId71"/>
    <p:sldId id="404" r:id="rId72"/>
    <p:sldId id="405" r:id="rId73"/>
  </p:sldIdLst>
  <p:sldSz cx="9144000" cy="5143500" type="screen16x9"/>
  <p:notesSz cx="9928225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61D"/>
    <a:srgbClr val="42BAF7"/>
    <a:srgbClr val="0072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2634" autoAdjust="0"/>
  </p:normalViewPr>
  <p:slideViewPr>
    <p:cSldViewPr>
      <p:cViewPr varScale="1">
        <p:scale>
          <a:sx n="89" d="100"/>
          <a:sy n="89" d="100"/>
        </p:scale>
        <p:origin x="924" y="78"/>
      </p:cViewPr>
      <p:guideLst>
        <p:guide orient="horz" pos="189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2C197-182C-4736-91B3-C62916E7FE89}" type="datetimeFigureOut">
              <a:rPr lang="uk-UA" smtClean="0"/>
              <a:t>29.11.2023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A0C62-CEA3-46C5-B4F7-E10C92A59F2F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64288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349995-F4CB-4441-AC70-E7522AFD04CF}" type="slidenum">
              <a:rPr lang="ru-RU" altLang="ru-RU" smtClean="0"/>
              <a:pPr/>
              <a:t>10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94806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349995-F4CB-4441-AC70-E7522AFD04CF}" type="slidenum">
              <a:rPr lang="ru-RU" altLang="ru-RU" smtClean="0"/>
              <a:pPr/>
              <a:t>11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15611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349995-F4CB-4441-AC70-E7522AFD04CF}" type="slidenum">
              <a:rPr lang="ru-RU" altLang="ru-RU" smtClean="0"/>
              <a:pPr/>
              <a:t>12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231120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uk-UA" dirty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3B8EC0-CDBD-4184-928B-AEE0A010ABFF}" type="slidenum">
              <a:rPr lang="ru-RU" altLang="uk-UA" smtClean="0"/>
              <a:pPr/>
              <a:t>16</a:t>
            </a:fld>
            <a:endParaRPr lang="ru-RU" altLang="uk-UA" dirty="0"/>
          </a:p>
        </p:txBody>
      </p:sp>
    </p:spTree>
    <p:extLst>
      <p:ext uri="{BB962C8B-B14F-4D97-AF65-F5344CB8AC3E}">
        <p14:creationId xmlns:p14="http://schemas.microsoft.com/office/powerpoint/2010/main" val="3704061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altLang="uk-UA" dirty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3B8EC0-CDBD-4184-928B-AEE0A010ABFF}" type="slidenum">
              <a:rPr lang="ru-RU" altLang="uk-UA" smtClean="0"/>
              <a:pPr/>
              <a:t>17</a:t>
            </a:fld>
            <a:endParaRPr lang="ru-RU" altLang="uk-UA" dirty="0"/>
          </a:p>
        </p:txBody>
      </p:sp>
    </p:spTree>
    <p:extLst>
      <p:ext uri="{BB962C8B-B14F-4D97-AF65-F5344CB8AC3E}">
        <p14:creationId xmlns:p14="http://schemas.microsoft.com/office/powerpoint/2010/main" val="806150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uk-UA" altLang="uk-UA" i="1" dirty="0"/>
              <a:t>Засоби реалізації</a:t>
            </a:r>
            <a:r>
              <a:rPr lang="uk-UA" altLang="uk-UA" dirty="0"/>
              <a:t> – це сукупність методів для досягнення бажаного результату. У </a:t>
            </a:r>
            <a:r>
              <a:rPr lang="uk-UA" altLang="uk-UA" dirty="0" err="1"/>
              <a:t>проєкті</a:t>
            </a:r>
            <a:r>
              <a:rPr lang="uk-UA" altLang="uk-UA" dirty="0"/>
              <a:t> їх може бути до 7. Кожен з цих методів виступає як спосіб вирішення більш вузьких поточних задач.</a:t>
            </a: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3F06B8-FB58-42ED-963D-529FCB042C0C}" type="slidenum">
              <a:rPr lang="ru-RU" altLang="uk-UA" smtClean="0"/>
              <a:pPr/>
              <a:t>18</a:t>
            </a:fld>
            <a:endParaRPr lang="ru-RU" altLang="uk-UA" dirty="0"/>
          </a:p>
        </p:txBody>
      </p:sp>
    </p:spTree>
    <p:extLst>
      <p:ext uri="{BB962C8B-B14F-4D97-AF65-F5344CB8AC3E}">
        <p14:creationId xmlns:p14="http://schemas.microsoft.com/office/powerpoint/2010/main" val="2784038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uk-UA" altLang="uk-UA" dirty="0" err="1"/>
              <a:t>проєкт</a:t>
            </a:r>
            <a:r>
              <a:rPr lang="uk-UA" altLang="uk-UA" dirty="0"/>
              <a:t> є засобом стратегічного розвитку (див. рис. 1.2). Ціль здійснює опис того, що ми бажаємо досягти. Звідси стратегія – констатація того, яким чином ми збираємося дані цілі досягати. Тому, проєкти перетворюють стратегії у дії, а цілі в реальність. Таким чином, кожна робота, яку виконує деякий працівник, прив’язується до досягнення стратегічних цілей організацій.</a:t>
            </a:r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2782C92-ADF4-41AE-94D8-66F18BAEA546}" type="slidenum">
              <a:rPr lang="ru-RU" altLang="uk-UA" smtClean="0"/>
              <a:pPr/>
              <a:t>19</a:t>
            </a:fld>
            <a:endParaRPr lang="ru-RU" altLang="uk-UA" dirty="0"/>
          </a:p>
        </p:txBody>
      </p:sp>
    </p:spTree>
    <p:extLst>
      <p:ext uri="{BB962C8B-B14F-4D97-AF65-F5344CB8AC3E}">
        <p14:creationId xmlns:p14="http://schemas.microsoft.com/office/powerpoint/2010/main" val="33536360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uk-UA" altLang="uk-UA" dirty="0"/>
              <a:t>Головною задачею </a:t>
            </a:r>
            <a:r>
              <a:rPr lang="uk-UA" altLang="uk-UA" dirty="0" err="1"/>
              <a:t>проєкту</a:t>
            </a:r>
            <a:r>
              <a:rPr lang="uk-UA" altLang="uk-UA" dirty="0"/>
              <a:t> є досягнення визначеної бізнес-цілі. При цьому необхідно дотримуватися правила «залізного трикутника» (див. </a:t>
            </a:r>
            <a:br>
              <a:rPr lang="uk-UA" altLang="uk-UA" dirty="0"/>
            </a:br>
            <a:r>
              <a:rPr lang="uk-UA" altLang="uk-UA" dirty="0"/>
              <a:t>рис. 1.3). Це означає, що не один із кутів трикутника не може бути змінений  без здійснення впливу на інші. Так, наприклад, для того щоб зменшити час виконання потрібно збільшити вартість або зменшити зміст.</a:t>
            </a:r>
          </a:p>
          <a:p>
            <a:endParaRPr lang="uk-UA" altLang="uk-UA" dirty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1D13314-FFB2-4018-9A03-2784BD31DDE2}" type="slidenum">
              <a:rPr lang="ru-RU" altLang="uk-UA" smtClean="0"/>
              <a:pPr/>
              <a:t>22</a:t>
            </a:fld>
            <a:endParaRPr lang="ru-RU" altLang="uk-UA" dirty="0"/>
          </a:p>
        </p:txBody>
      </p:sp>
    </p:spTree>
    <p:extLst>
      <p:ext uri="{BB962C8B-B14F-4D97-AF65-F5344CB8AC3E}">
        <p14:creationId xmlns:p14="http://schemas.microsoft.com/office/powerpoint/2010/main" val="2199952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>
            <a:extLst>
              <a:ext uri="{FF2B5EF4-FFF2-40B4-BE49-F238E27FC236}">
                <a16:creationId xmlns:a16="http://schemas.microsoft.com/office/drawing/2014/main" id="{AC70CFEC-0AFB-FB76-CD2D-2958AC28BA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>
            <a:extLst>
              <a:ext uri="{FF2B5EF4-FFF2-40B4-BE49-F238E27FC236}">
                <a16:creationId xmlns:a16="http://schemas.microsoft.com/office/drawing/2014/main" id="{8E8129A0-71EA-68FF-2311-413D2671CBF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uk-UA" dirty="0"/>
          </a:p>
        </p:txBody>
      </p:sp>
      <p:sp>
        <p:nvSpPr>
          <p:cNvPr id="17412" name="Номер слайда 3">
            <a:extLst>
              <a:ext uri="{FF2B5EF4-FFF2-40B4-BE49-F238E27FC236}">
                <a16:creationId xmlns:a16="http://schemas.microsoft.com/office/drawing/2014/main" id="{9429787F-C674-5A26-66FD-8DCCEBC171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0B1101C-50EC-46FF-A794-82DDA78DAD67}" type="slidenum">
              <a:rPr lang="ru-RU" altLang="uk-UA"/>
              <a:pPr>
                <a:spcBef>
                  <a:spcPct val="0"/>
                </a:spcBef>
              </a:pPr>
              <a:t>45</a:t>
            </a:fld>
            <a:endParaRPr lang="ru-RU" alt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D64F4E-0F6D-6B00-6363-2AE5C12B1DA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054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>
            <a:extLst>
              <a:ext uri="{FF2B5EF4-FFF2-40B4-BE49-F238E27FC236}">
                <a16:creationId xmlns:a16="http://schemas.microsoft.com/office/drawing/2014/main" id="{876579DE-84EF-AE73-6E3F-36863E9A4D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>
            <a:extLst>
              <a:ext uri="{FF2B5EF4-FFF2-40B4-BE49-F238E27FC236}">
                <a16:creationId xmlns:a16="http://schemas.microsoft.com/office/drawing/2014/main" id="{3ABEA99B-E2D2-22DA-2F61-7A60DB1896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uk-UA" dirty="0"/>
          </a:p>
        </p:txBody>
      </p:sp>
      <p:sp>
        <p:nvSpPr>
          <p:cNvPr id="24580" name="Номер слайда 3">
            <a:extLst>
              <a:ext uri="{FF2B5EF4-FFF2-40B4-BE49-F238E27FC236}">
                <a16:creationId xmlns:a16="http://schemas.microsoft.com/office/drawing/2014/main" id="{5ACF4148-EDB1-CB2D-94C7-37E54978E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FCC08A2-B44F-47F5-AEC1-CFE14FE26CED}" type="slidenum">
              <a:rPr lang="ru-RU" altLang="uk-UA"/>
              <a:pPr>
                <a:spcBef>
                  <a:spcPct val="0"/>
                </a:spcBef>
              </a:pPr>
              <a:t>47</a:t>
            </a:fld>
            <a:endParaRPr lang="ru-RU" alt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454B59-F23C-FD36-668F-287EB418082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3166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>
            <a:extLst>
              <a:ext uri="{FF2B5EF4-FFF2-40B4-BE49-F238E27FC236}">
                <a16:creationId xmlns:a16="http://schemas.microsoft.com/office/drawing/2014/main" id="{BD8DAE68-5B6C-3D42-FD4E-36B0E8FB98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>
            <a:extLst>
              <a:ext uri="{FF2B5EF4-FFF2-40B4-BE49-F238E27FC236}">
                <a16:creationId xmlns:a16="http://schemas.microsoft.com/office/drawing/2014/main" id="{49F45E87-53C0-D94B-8540-19AEAA5ABA0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uk-UA" dirty="0"/>
          </a:p>
        </p:txBody>
      </p:sp>
      <p:sp>
        <p:nvSpPr>
          <p:cNvPr id="26628" name="Номер слайда 3">
            <a:extLst>
              <a:ext uri="{FF2B5EF4-FFF2-40B4-BE49-F238E27FC236}">
                <a16:creationId xmlns:a16="http://schemas.microsoft.com/office/drawing/2014/main" id="{0BA2AC5E-F7D9-CB47-D3C6-64404F82C3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94AC37E-7AAC-4A55-882F-F98D7A353908}" type="slidenum">
              <a:rPr lang="ru-RU" altLang="uk-UA"/>
              <a:pPr>
                <a:spcBef>
                  <a:spcPct val="0"/>
                </a:spcBef>
              </a:pPr>
              <a:t>48</a:t>
            </a:fld>
            <a:endParaRPr lang="ru-RU" alt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AE12D8-CF08-F181-FBCD-66C603049C1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71869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>
            <a:extLst>
              <a:ext uri="{FF2B5EF4-FFF2-40B4-BE49-F238E27FC236}">
                <a16:creationId xmlns:a16="http://schemas.microsoft.com/office/drawing/2014/main" id="{89B72B31-AB36-0422-23AE-421272B782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>
            <a:extLst>
              <a:ext uri="{FF2B5EF4-FFF2-40B4-BE49-F238E27FC236}">
                <a16:creationId xmlns:a16="http://schemas.microsoft.com/office/drawing/2014/main" id="{B355AD95-CEE2-C25F-3AE7-053299378D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uk-UA" dirty="0"/>
          </a:p>
        </p:txBody>
      </p:sp>
      <p:sp>
        <p:nvSpPr>
          <p:cNvPr id="28676" name="Номер слайда 3">
            <a:extLst>
              <a:ext uri="{FF2B5EF4-FFF2-40B4-BE49-F238E27FC236}">
                <a16:creationId xmlns:a16="http://schemas.microsoft.com/office/drawing/2014/main" id="{A3B2D8EC-B58F-1D7D-122E-EB61BB6700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DC7C47-711C-44C3-A482-9E01E526890B}" type="slidenum">
              <a:rPr lang="ru-RU" altLang="uk-UA"/>
              <a:pPr>
                <a:spcBef>
                  <a:spcPct val="0"/>
                </a:spcBef>
              </a:pPr>
              <a:t>49</a:t>
            </a:fld>
            <a:endParaRPr lang="ru-RU" alt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7CA92F-9D3B-8056-99DB-DFD8837A9BF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9216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>
            <a:extLst>
              <a:ext uri="{FF2B5EF4-FFF2-40B4-BE49-F238E27FC236}">
                <a16:creationId xmlns:a16="http://schemas.microsoft.com/office/drawing/2014/main" id="{F69261FA-839A-A2FD-28F2-FF836D09B8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>
            <a:extLst>
              <a:ext uri="{FF2B5EF4-FFF2-40B4-BE49-F238E27FC236}">
                <a16:creationId xmlns:a16="http://schemas.microsoft.com/office/drawing/2014/main" id="{5B648ECE-529F-383C-7A2F-346E3817DA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uk-UA" dirty="0"/>
          </a:p>
        </p:txBody>
      </p:sp>
      <p:sp>
        <p:nvSpPr>
          <p:cNvPr id="33796" name="Номер слайда 3">
            <a:extLst>
              <a:ext uri="{FF2B5EF4-FFF2-40B4-BE49-F238E27FC236}">
                <a16:creationId xmlns:a16="http://schemas.microsoft.com/office/drawing/2014/main" id="{69A0F0B6-62FF-F305-15B2-2A503C5A60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B982BAC-98D9-46C3-86AE-B6107A18D191}" type="slidenum">
              <a:rPr lang="ru-RU" altLang="uk-UA"/>
              <a:pPr>
                <a:spcBef>
                  <a:spcPct val="0"/>
                </a:spcBef>
              </a:pPr>
              <a:t>53</a:t>
            </a:fld>
            <a:endParaRPr lang="ru-RU" alt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6E206A-D5A5-DD79-78C6-514D24FE11C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1968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>
            <a:extLst>
              <a:ext uri="{FF2B5EF4-FFF2-40B4-BE49-F238E27FC236}">
                <a16:creationId xmlns:a16="http://schemas.microsoft.com/office/drawing/2014/main" id="{0753B4BF-EFEE-E5CA-BAB4-36414DEF04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>
            <a:extLst>
              <a:ext uri="{FF2B5EF4-FFF2-40B4-BE49-F238E27FC236}">
                <a16:creationId xmlns:a16="http://schemas.microsoft.com/office/drawing/2014/main" id="{F8400E67-B3DB-AA46-85CE-324D885A0B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uk-UA" dirty="0"/>
          </a:p>
        </p:txBody>
      </p:sp>
      <p:sp>
        <p:nvSpPr>
          <p:cNvPr id="40964" name="Номер слайда 3">
            <a:extLst>
              <a:ext uri="{FF2B5EF4-FFF2-40B4-BE49-F238E27FC236}">
                <a16:creationId xmlns:a16="http://schemas.microsoft.com/office/drawing/2014/main" id="{B79292D2-BABF-02CA-2573-9E086DFC39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861E3A-EBE6-43AC-9D30-806D5FBAC5FE}" type="slidenum">
              <a:rPr lang="ru-RU" altLang="uk-UA"/>
              <a:pPr>
                <a:spcBef>
                  <a:spcPct val="0"/>
                </a:spcBef>
              </a:pPr>
              <a:t>59</a:t>
            </a:fld>
            <a:endParaRPr lang="ru-RU" alt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F948E4-CC39-65B9-C101-5AAB37D085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46767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>
            <a:extLst>
              <a:ext uri="{FF2B5EF4-FFF2-40B4-BE49-F238E27FC236}">
                <a16:creationId xmlns:a16="http://schemas.microsoft.com/office/drawing/2014/main" id="{C543F536-B7A8-0E67-2219-4A9FDC5C22D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>
            <a:extLst>
              <a:ext uri="{FF2B5EF4-FFF2-40B4-BE49-F238E27FC236}">
                <a16:creationId xmlns:a16="http://schemas.microsoft.com/office/drawing/2014/main" id="{A92A8772-7886-FF29-C3AB-77CEA0A336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uk-UA" dirty="0"/>
          </a:p>
        </p:txBody>
      </p:sp>
      <p:sp>
        <p:nvSpPr>
          <p:cNvPr id="43012" name="Номер слайда 3">
            <a:extLst>
              <a:ext uri="{FF2B5EF4-FFF2-40B4-BE49-F238E27FC236}">
                <a16:creationId xmlns:a16="http://schemas.microsoft.com/office/drawing/2014/main" id="{E9D9F86B-7583-E671-F845-4FF626504C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A2BB20-1A9D-4087-94EB-B8DFA2503363}" type="slidenum">
              <a:rPr lang="ru-RU" altLang="uk-UA"/>
              <a:pPr>
                <a:spcBef>
                  <a:spcPct val="0"/>
                </a:spcBef>
              </a:pPr>
              <a:t>60</a:t>
            </a:fld>
            <a:endParaRPr lang="ru-RU" alt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D45E89-3BAE-779E-4F15-7BAF3FD980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1270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>
            <a:extLst>
              <a:ext uri="{FF2B5EF4-FFF2-40B4-BE49-F238E27FC236}">
                <a16:creationId xmlns:a16="http://schemas.microsoft.com/office/drawing/2014/main" id="{BDB8E5F2-56A7-8A4F-659C-CBA17AFE0C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>
            <a:extLst>
              <a:ext uri="{FF2B5EF4-FFF2-40B4-BE49-F238E27FC236}">
                <a16:creationId xmlns:a16="http://schemas.microsoft.com/office/drawing/2014/main" id="{516510C8-F9FE-C2E4-BD86-F2A7DDD62A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uk-UA" sz="1100" dirty="0"/>
          </a:p>
        </p:txBody>
      </p:sp>
      <p:sp>
        <p:nvSpPr>
          <p:cNvPr id="45060" name="Номер слайда 3">
            <a:extLst>
              <a:ext uri="{FF2B5EF4-FFF2-40B4-BE49-F238E27FC236}">
                <a16:creationId xmlns:a16="http://schemas.microsoft.com/office/drawing/2014/main" id="{A6CDCE2B-2497-A6FD-9425-ABF6658AA7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826444-E312-4FF8-8287-AAB579B9BD61}" type="slidenum">
              <a:rPr lang="ru-RU" altLang="uk-UA"/>
              <a:pPr>
                <a:spcBef>
                  <a:spcPct val="0"/>
                </a:spcBef>
              </a:pPr>
              <a:t>61</a:t>
            </a:fld>
            <a:endParaRPr lang="ru-RU" alt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05207F-60C0-E07D-FB1F-5E621ECC250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09475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>
            <a:extLst>
              <a:ext uri="{FF2B5EF4-FFF2-40B4-BE49-F238E27FC236}">
                <a16:creationId xmlns:a16="http://schemas.microsoft.com/office/drawing/2014/main" id="{988026FA-B6ED-9C2C-C966-1A5C517DA7A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>
            <a:extLst>
              <a:ext uri="{FF2B5EF4-FFF2-40B4-BE49-F238E27FC236}">
                <a16:creationId xmlns:a16="http://schemas.microsoft.com/office/drawing/2014/main" id="{7284EB2E-C97E-5007-97A9-80BF8498D2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uk-UA" sz="1100" dirty="0"/>
          </a:p>
        </p:txBody>
      </p:sp>
      <p:sp>
        <p:nvSpPr>
          <p:cNvPr id="47108" name="Номер слайда 3">
            <a:extLst>
              <a:ext uri="{FF2B5EF4-FFF2-40B4-BE49-F238E27FC236}">
                <a16:creationId xmlns:a16="http://schemas.microsoft.com/office/drawing/2014/main" id="{7C98FAC4-9B51-C0A3-3DB9-B3C681D8F6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89A79E-7F1F-4DC6-A20F-46A1B53590DA}" type="slidenum">
              <a:rPr lang="ru-RU" altLang="uk-UA"/>
              <a:pPr>
                <a:spcBef>
                  <a:spcPct val="0"/>
                </a:spcBef>
              </a:pPr>
              <a:t>62</a:t>
            </a:fld>
            <a:endParaRPr lang="ru-RU" alt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366032-64A3-743D-4E90-4DE1784A494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52292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>
            <a:extLst>
              <a:ext uri="{FF2B5EF4-FFF2-40B4-BE49-F238E27FC236}">
                <a16:creationId xmlns:a16="http://schemas.microsoft.com/office/drawing/2014/main" id="{278B1DAD-03BA-02E5-2A2C-AE9E3E3D8E9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>
            <a:extLst>
              <a:ext uri="{FF2B5EF4-FFF2-40B4-BE49-F238E27FC236}">
                <a16:creationId xmlns:a16="http://schemas.microsoft.com/office/drawing/2014/main" id="{E8F992D2-88E8-B22D-E639-65ABAE9D51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uk-UA" dirty="0"/>
          </a:p>
        </p:txBody>
      </p:sp>
      <p:sp>
        <p:nvSpPr>
          <p:cNvPr id="13316" name="Номер слайда 3">
            <a:extLst>
              <a:ext uri="{FF2B5EF4-FFF2-40B4-BE49-F238E27FC236}">
                <a16:creationId xmlns:a16="http://schemas.microsoft.com/office/drawing/2014/main" id="{99CBDD2D-4B76-F8FB-CE17-8F826B325F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9B945CD-0E20-4744-B657-E3AAD11713FE}" type="slidenum">
              <a:rPr lang="ru-RU" altLang="uk-UA"/>
              <a:pPr>
                <a:spcBef>
                  <a:spcPct val="0"/>
                </a:spcBef>
              </a:pPr>
              <a:t>70</a:t>
            </a:fld>
            <a:endParaRPr lang="ru-RU" alt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82927D-4BB5-F54D-18A2-ED57B4131AB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56732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>
            <a:extLst>
              <a:ext uri="{FF2B5EF4-FFF2-40B4-BE49-F238E27FC236}">
                <a16:creationId xmlns:a16="http://schemas.microsoft.com/office/drawing/2014/main" id="{278B1DAD-03BA-02E5-2A2C-AE9E3E3D8E9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>
            <a:extLst>
              <a:ext uri="{FF2B5EF4-FFF2-40B4-BE49-F238E27FC236}">
                <a16:creationId xmlns:a16="http://schemas.microsoft.com/office/drawing/2014/main" id="{E8F992D2-88E8-B22D-E639-65ABAE9D51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uk-UA" dirty="0"/>
          </a:p>
        </p:txBody>
      </p:sp>
      <p:sp>
        <p:nvSpPr>
          <p:cNvPr id="13316" name="Номер слайда 3">
            <a:extLst>
              <a:ext uri="{FF2B5EF4-FFF2-40B4-BE49-F238E27FC236}">
                <a16:creationId xmlns:a16="http://schemas.microsoft.com/office/drawing/2014/main" id="{99CBDD2D-4B76-F8FB-CE17-8F826B325F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9B945CD-0E20-4744-B657-E3AAD11713FE}" type="slidenum">
              <a:rPr lang="ru-RU" altLang="uk-UA"/>
              <a:pPr>
                <a:spcBef>
                  <a:spcPct val="0"/>
                </a:spcBef>
              </a:pPr>
              <a:t>71</a:t>
            </a:fld>
            <a:endParaRPr lang="ru-RU" alt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82927D-4BB5-F54D-18A2-ED57B4131AB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597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0" y="0"/>
            <a:ext cx="3203848" cy="51435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724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3723878"/>
            <a:ext cx="9144000" cy="1419622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888209" y="3040087"/>
            <a:ext cx="1367581" cy="136758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5537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63352" y="1491630"/>
            <a:ext cx="254653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297920" y="1491630"/>
            <a:ext cx="254653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132488" y="1491630"/>
            <a:ext cx="2546536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68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2304256"/>
            <a:ext cx="9144000" cy="1419622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880" y="1522821"/>
            <a:ext cx="2808312" cy="340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755527" y="1660969"/>
            <a:ext cx="1619609" cy="2501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8441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004047" y="1779661"/>
            <a:ext cx="3200431" cy="2410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6551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731124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4860032" y="1131590"/>
            <a:ext cx="4283968" cy="2880320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32704" y="0"/>
            <a:ext cx="33386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13215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347614"/>
            <a:ext cx="3049200" cy="20882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047400" y="1347614"/>
            <a:ext cx="3049200" cy="20882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094800" y="1347614"/>
            <a:ext cx="3049200" cy="20882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9185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119664" y="241759"/>
            <a:ext cx="288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64882" y="227329"/>
            <a:ext cx="2880000" cy="4674412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Rectangle 9"/>
          <p:cNvSpPr/>
          <p:nvPr userDrawn="1"/>
        </p:nvSpPr>
        <p:spPr>
          <a:xfrm flipH="1">
            <a:off x="6069538" y="227329"/>
            <a:ext cx="2880000" cy="4674412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119664" y="1815750"/>
            <a:ext cx="288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119664" y="3389741"/>
            <a:ext cx="288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0273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60440" y="267494"/>
            <a:ext cx="3294112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308472" y="1851670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742552" y="3435846"/>
            <a:ext cx="307792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960440" y="1851670"/>
            <a:ext cx="1728192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5742552" y="1851099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308472" y="267494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2672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472002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0" y="533400"/>
            <a:ext cx="1358900" cy="381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2" y="468082"/>
            <a:ext cx="6589199" cy="96066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6" y="1600200"/>
            <a:ext cx="6591985" cy="283321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0C1E8-9E8C-452C-90D4-C873430B60B7}" type="slidenum">
              <a:rPr lang="ru-RU" altLang="en-US"/>
              <a:pPr>
                <a:defRPr/>
              </a:pPr>
              <a:t>‹№›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42169715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0" y="533400"/>
            <a:ext cx="1358900" cy="381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uk-UA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468082"/>
            <a:ext cx="6589200" cy="96066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A6A1C-4CF4-4178-ABDC-8C6CF9281B60}" type="slidenum">
              <a:rPr lang="ru-RU" altLang="en-US"/>
              <a:pPr>
                <a:defRPr/>
              </a:pPr>
              <a:t>‹№›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3027142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07904" y="2211710"/>
            <a:ext cx="543609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707904" y="2787774"/>
            <a:ext cx="543609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0180199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08440"/>
            <a:ext cx="8229600" cy="854820"/>
          </a:xfrm>
          <a:prstGeom prst="rect">
            <a:avLst/>
          </a:prstGeom>
        </p:spPr>
        <p:txBody>
          <a:bodyPr lIns="90000" tIns="46800" rIns="90000" bIns="46800" anchor="ctr" anchorCtr="1">
            <a:noAutofit/>
          </a:bodyPr>
          <a:lstStyle>
            <a:lvl1pPr algn="ctr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lvl1pPr>
          </a:lstStyle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300" b="0" strike="noStrike" spc="-1">
              <a:solidFill>
                <a:srgbClr val="CCECFF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199880"/>
            <a:ext cx="4015800" cy="162081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199880"/>
            <a:ext cx="4015800" cy="162081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57200" y="2974860"/>
            <a:ext cx="4015800" cy="162081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674240" y="2974860"/>
            <a:ext cx="4015800" cy="162081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0627081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07904" y="2211710"/>
            <a:ext cx="543609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707904" y="2787774"/>
            <a:ext cx="543609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2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6" r:id="rId11"/>
    <p:sldLayoutId id="2147483675" r:id="rId12"/>
    <p:sldLayoutId id="2147483677" r:id="rId13"/>
    <p:sldLayoutId id="2147483656" r:id="rId14"/>
    <p:sldLayoutId id="2147483679" r:id="rId15"/>
    <p:sldLayoutId id="2147483680" r:id="rId16"/>
    <p:sldLayoutId id="2147483681" r:id="rId17"/>
    <p:sldLayoutId id="2147483683" r:id="rId1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79380" y="1419622"/>
            <a:ext cx="5436096" cy="23423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>
          <a:xfrm>
            <a:off x="3563888" y="1052174"/>
            <a:ext cx="5436096" cy="3391784"/>
          </a:xfrm>
        </p:spPr>
        <p:txBody>
          <a:bodyPr/>
          <a:lstStyle/>
          <a:p>
            <a:endParaRPr lang="en-US" altLang="ru-RU" b="1" i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uk-UA" altLang="ru-RU" sz="2800" b="1" i="1" dirty="0">
                <a:solidFill>
                  <a:schemeClr val="bg1"/>
                </a:solidFill>
              </a:rPr>
              <a:t>Тема 11</a:t>
            </a:r>
          </a:p>
          <a:p>
            <a:pPr algn="ctr"/>
            <a:r>
              <a:rPr lang="uk-UA" altLang="ru-RU" sz="2800" b="1" i="1" dirty="0">
                <a:solidFill>
                  <a:schemeClr val="bg1"/>
                </a:solidFill>
              </a:rPr>
              <a:t>Особливості розробки та </a:t>
            </a:r>
          </a:p>
          <a:p>
            <a:pPr algn="ctr"/>
            <a:r>
              <a:rPr lang="uk-UA" altLang="ru-RU" sz="2800" b="1" i="1" dirty="0">
                <a:solidFill>
                  <a:schemeClr val="bg1"/>
                </a:solidFill>
              </a:rPr>
              <a:t>управління проєктами </a:t>
            </a:r>
          </a:p>
          <a:p>
            <a:pPr algn="ctr"/>
            <a:r>
              <a:rPr lang="uk-UA" altLang="ru-RU" sz="2800" b="1" i="1" dirty="0">
                <a:solidFill>
                  <a:schemeClr val="bg1"/>
                </a:solidFill>
              </a:rPr>
              <a:t>і програмами </a:t>
            </a:r>
          </a:p>
          <a:p>
            <a:pPr algn="ctr"/>
            <a:r>
              <a:rPr lang="uk-UA" altLang="ru-RU" sz="2800" b="1" i="1" dirty="0">
                <a:solidFill>
                  <a:schemeClr val="bg1"/>
                </a:solidFill>
              </a:rPr>
              <a:t>в сучасних умовах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35836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altLang="ko-KR" b="1" dirty="0" err="1">
                <a:solidFill>
                  <a:schemeClr val="accent1"/>
                </a:solidFill>
              </a:rPr>
              <a:t>проєкт</a:t>
            </a:r>
            <a:r>
              <a:rPr lang="uk-UA" altLang="ko-KR" b="1" dirty="0">
                <a:solidFill>
                  <a:schemeClr val="accent1"/>
                </a:solidFill>
              </a:rPr>
              <a:t> - це</a:t>
            </a:r>
            <a:endParaRPr lang="ko-KR" altLang="en-US" b="1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7633" y="1105138"/>
            <a:ext cx="58246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uk-UA" altLang="ru-RU" sz="2000" dirty="0"/>
              <a:t>В «Кодексі знань щодо управління проєктами» </a:t>
            </a:r>
            <a:r>
              <a:rPr lang="uk-UA" altLang="ru-RU" sz="2000" b="1" i="1" u="sng" dirty="0" err="1">
                <a:ln/>
                <a:solidFill>
                  <a:schemeClr val="accent3"/>
                </a:solidFill>
              </a:rPr>
              <a:t>проєкт</a:t>
            </a:r>
            <a:r>
              <a:rPr lang="uk-UA" altLang="ru-RU" sz="2000" dirty="0"/>
              <a:t> – це деяка задача з визначеними </a:t>
            </a:r>
          </a:p>
          <a:p>
            <a:pPr>
              <a:defRPr/>
            </a:pPr>
            <a:r>
              <a:rPr lang="uk-UA" altLang="ru-RU" sz="2000" dirty="0"/>
              <a:t>вхідними даними та необхідними результатами, що обумовлюють засіб її вирішення.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2192" y="575234"/>
            <a:ext cx="5693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ko-KR" altLang="en-US" sz="60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12360" y="1491630"/>
            <a:ext cx="5693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ko-KR" altLang="en-US" sz="60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590" y="2381815"/>
            <a:ext cx="2946673" cy="294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19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b="1" dirty="0" err="1">
                <a:solidFill>
                  <a:schemeClr val="accent1"/>
                </a:solidFill>
              </a:rPr>
              <a:t>проєкт</a:t>
            </a:r>
            <a:r>
              <a:rPr lang="uk-UA" b="1" dirty="0">
                <a:solidFill>
                  <a:schemeClr val="accent1"/>
                </a:solidFill>
              </a:rPr>
              <a:t> - це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491630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uk-UA" altLang="ru-RU" sz="2400" b="1" u="sng" dirty="0" err="1">
                <a:ln/>
                <a:solidFill>
                  <a:schemeClr val="accent2">
                    <a:lumMod val="50000"/>
                  </a:schemeClr>
                </a:solidFill>
              </a:rPr>
              <a:t>проєктом</a:t>
            </a:r>
            <a:r>
              <a:rPr lang="uk-UA" alt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altLang="ru-RU" sz="2400" dirty="0"/>
              <a:t>називається сукупність розподілених в часі заходів або робіт, що спрямовані на </a:t>
            </a:r>
          </a:p>
          <a:p>
            <a:pPr algn="just">
              <a:defRPr/>
            </a:pPr>
            <a:r>
              <a:rPr lang="uk-UA" altLang="ru-RU" sz="2400" dirty="0"/>
              <a:t>досягнення поставленої мети</a:t>
            </a:r>
            <a:r>
              <a:rPr lang="ru-RU" altLang="ru-RU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721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b="1" dirty="0">
                <a:solidFill>
                  <a:schemeClr val="accent1"/>
                </a:solidFill>
              </a:rPr>
              <a:t>Приклади </a:t>
            </a:r>
            <a:r>
              <a:rPr lang="uk-UA" b="1" dirty="0" err="1">
                <a:solidFill>
                  <a:schemeClr val="accent1"/>
                </a:solidFill>
              </a:rPr>
              <a:t>проєктів</a:t>
            </a:r>
            <a:endParaRPr lang="uk-UA" b="1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987574"/>
            <a:ext cx="61926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000" dirty="0">
                <a:latin typeface="+mj-lt"/>
              </a:rPr>
              <a:t>спорудження атомної електростанції;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000" dirty="0">
                <a:latin typeface="+mj-lt"/>
              </a:rPr>
              <a:t>освоєння території;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+mj-lt"/>
              </a:rPr>
              <a:t>будівництво заводу або житлового будинку;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000" dirty="0">
                <a:latin typeface="+mj-lt"/>
              </a:rPr>
              <a:t>будівництво свиноферми або птахофабрики;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+mj-lt"/>
              </a:rPr>
              <a:t>розробка й виведення на ринок нової продукції або послуг;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+mj-lt"/>
              </a:rPr>
              <a:t>проведення досліджень;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+mj-lt"/>
              </a:rPr>
              <a:t>виборча кампанія кандидата в депутати.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1635646"/>
            <a:ext cx="1763117" cy="122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3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51520" y="195486"/>
            <a:ext cx="9144000" cy="576064"/>
          </a:xfrm>
        </p:spPr>
        <p:txBody>
          <a:bodyPr/>
          <a:lstStyle/>
          <a:p>
            <a:r>
              <a:rPr lang="uk-UA" b="1" dirty="0">
                <a:solidFill>
                  <a:schemeClr val="accent1"/>
                </a:solidFill>
              </a:rPr>
              <a:t>Наведи свій приклад </a:t>
            </a:r>
            <a:r>
              <a:rPr lang="uk-UA" b="1" dirty="0" err="1">
                <a:solidFill>
                  <a:schemeClr val="accent1"/>
                </a:solidFill>
              </a:rPr>
              <a:t>проєкту</a:t>
            </a:r>
            <a:endParaRPr lang="uk-UA" b="1" dirty="0">
              <a:solidFill>
                <a:schemeClr val="accent1"/>
              </a:solidFill>
            </a:endParaRPr>
          </a:p>
        </p:txBody>
      </p:sp>
      <p:pic>
        <p:nvPicPr>
          <p:cNvPr id="4" name="Рисунок 3" descr="Зображення, що містить текст, векторна графіка&#10;&#10;Автоматично згенерований опис">
            <a:extLst>
              <a:ext uri="{FF2B5EF4-FFF2-40B4-BE49-F238E27FC236}">
                <a16:creationId xmlns:a16="http://schemas.microsoft.com/office/drawing/2014/main" id="{AE20C0B8-EB2B-4717-9E3A-48B95B2D5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843558"/>
            <a:ext cx="3744416" cy="264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78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61"/>
          <p:cNvGrpSpPr>
            <a:grpSpLocks/>
          </p:cNvGrpSpPr>
          <p:nvPr/>
        </p:nvGrpSpPr>
        <p:grpSpPr bwMode="auto">
          <a:xfrm>
            <a:off x="131889" y="-12750"/>
            <a:ext cx="8986838" cy="5050889"/>
            <a:chOff x="175107" y="490717"/>
            <a:chExt cx="8986743" cy="6002909"/>
          </a:xfrm>
        </p:grpSpPr>
        <p:grpSp>
          <p:nvGrpSpPr>
            <p:cNvPr id="6" name="Группа 37"/>
            <p:cNvGrpSpPr>
              <a:grpSpLocks/>
            </p:cNvGrpSpPr>
            <p:nvPr/>
          </p:nvGrpSpPr>
          <p:grpSpPr bwMode="auto">
            <a:xfrm>
              <a:off x="175107" y="490717"/>
              <a:ext cx="8986743" cy="6002909"/>
              <a:chOff x="71863" y="1413659"/>
              <a:chExt cx="8986743" cy="4852294"/>
            </a:xfrm>
          </p:grpSpPr>
          <p:sp>
            <p:nvSpPr>
              <p:cNvPr id="8" name="Скругленный прямоугольник 7"/>
              <p:cNvSpPr/>
              <p:nvPr/>
            </p:nvSpPr>
            <p:spPr>
              <a:xfrm>
                <a:off x="357610" y="2138220"/>
                <a:ext cx="8497798" cy="392556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000000"/>
                </a:solidFill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uk-UA" altLang="ru-RU" i="1" dirty="0">
                    <a:latin typeface="Century Gothic" panose="020B0502020202020204" pitchFamily="34" charset="0"/>
                    <a:cs typeface="Times New Roman" panose="02020603050405020304" pitchFamily="18" charset="0"/>
                  </a:rPr>
                  <a:t>1.Зазвичай в </a:t>
                </a:r>
                <a:r>
                  <a:rPr lang="uk-UA" altLang="ru-RU" i="1" dirty="0" err="1">
                    <a:latin typeface="Century Gothic" panose="020B0502020202020204" pitchFamily="34" charset="0"/>
                    <a:cs typeface="Times New Roman" panose="02020603050405020304" pitchFamily="18" charset="0"/>
                  </a:rPr>
                  <a:t>проєкт</a:t>
                </a:r>
                <a:r>
                  <a:rPr lang="uk-UA" altLang="ru-RU" i="1" dirty="0">
                    <a:latin typeface="Century Gothic" panose="020B0502020202020204" pitchFamily="34" charset="0"/>
                    <a:cs typeface="Times New Roman" panose="02020603050405020304" pitchFamily="18" charset="0"/>
                  </a:rPr>
                  <a:t> залучено багато підрозділів організації</a:t>
                </a:r>
              </a:p>
            </p:txBody>
          </p:sp>
          <p:grpSp>
            <p:nvGrpSpPr>
              <p:cNvPr id="9" name="Группа 39"/>
              <p:cNvGrpSpPr>
                <a:grpSpLocks/>
              </p:cNvGrpSpPr>
              <p:nvPr/>
            </p:nvGrpSpPr>
            <p:grpSpPr bwMode="auto">
              <a:xfrm>
                <a:off x="71863" y="1413659"/>
                <a:ext cx="8986743" cy="4852294"/>
                <a:chOff x="71863" y="1413659"/>
                <a:chExt cx="8986743" cy="4852294"/>
              </a:xfrm>
            </p:grpSpPr>
            <p:sp>
              <p:nvSpPr>
                <p:cNvPr id="10" name="Шестиугольник 9"/>
                <p:cNvSpPr/>
                <p:nvPr/>
              </p:nvSpPr>
              <p:spPr>
                <a:xfrm>
                  <a:off x="200450" y="1413659"/>
                  <a:ext cx="8858156" cy="537877"/>
                </a:xfrm>
                <a:prstGeom prst="hexagon">
                  <a:avLst/>
                </a:prstGeom>
                <a:solidFill>
                  <a:schemeClr val="accent6">
                    <a:lumMod val="75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algn="ctr" eaLnBrk="1" hangingPunct="1">
                    <a:defRPr/>
                  </a:pPr>
                  <a:r>
                    <a:rPr lang="uk-UA" sz="2400" b="1" dirty="0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Особливості </a:t>
                  </a:r>
                  <a:r>
                    <a:rPr lang="uk-UA" sz="2400" b="1" dirty="0" err="1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проєктів</a:t>
                  </a:r>
                  <a:r>
                    <a:rPr lang="uk-UA" sz="2400" b="1" dirty="0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: </a:t>
                  </a:r>
                </a:p>
              </p:txBody>
            </p:sp>
            <p:sp>
              <p:nvSpPr>
                <p:cNvPr id="11" name="Скругленный прямоугольник 10"/>
                <p:cNvSpPr/>
                <p:nvPr/>
              </p:nvSpPr>
              <p:spPr>
                <a:xfrm>
                  <a:off x="373485" y="2649031"/>
                  <a:ext cx="8466049" cy="686973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i="1" dirty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2. Існує висока ймовірність конфліктів між керівником </a:t>
                  </a:r>
                  <a:r>
                    <a:rPr lang="uk-UA" altLang="ru-RU" i="1" dirty="0" err="1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проєкту</a:t>
                  </a:r>
                  <a:r>
                    <a:rPr lang="uk-UA" altLang="ru-RU" i="1" dirty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, вищим керівництвом, керівниками підрозділів та персоналом організації</a:t>
                  </a:r>
                  <a:r>
                    <a:rPr lang="ru-RU" altLang="ru-RU" i="1" dirty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  <p:sp>
              <p:nvSpPr>
                <p:cNvPr id="12" name="Скругленный прямоугольник 11"/>
                <p:cNvSpPr/>
                <p:nvPr/>
              </p:nvSpPr>
              <p:spPr>
                <a:xfrm>
                  <a:off x="389360" y="3706590"/>
                  <a:ext cx="8450174" cy="392556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i="1" dirty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3. Багато </a:t>
                  </a:r>
                  <a:r>
                    <a:rPr lang="uk-UA" altLang="ru-RU" i="1" dirty="0" err="1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проєктів</a:t>
                  </a:r>
                  <a:r>
                    <a:rPr lang="uk-UA" altLang="ru-RU" i="1" dirty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 мають колосальні бюджети</a:t>
                  </a:r>
                  <a:r>
                    <a:rPr lang="ru-RU" altLang="ru-RU" i="1" dirty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  <p:sp>
              <p:nvSpPr>
                <p:cNvPr id="13" name="Скругленный прямоугольник 12"/>
                <p:cNvSpPr/>
                <p:nvPr/>
              </p:nvSpPr>
              <p:spPr>
                <a:xfrm>
                  <a:off x="389360" y="4357297"/>
                  <a:ext cx="8450174" cy="392556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i="1" dirty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4. Розподіл на рівні ідеології замовника та виконавця</a:t>
                  </a:r>
                  <a:endParaRPr lang="ru-RU" altLang="ru-RU" i="1" dirty="0">
                    <a:latin typeface="Century Gothic" panose="020B05020202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Скругленный прямоугольник 13"/>
                <p:cNvSpPr/>
                <p:nvPr/>
              </p:nvSpPr>
              <p:spPr>
                <a:xfrm>
                  <a:off x="375073" y="4970784"/>
                  <a:ext cx="8451761" cy="392556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i="1" dirty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5. Відповідальність за результат </a:t>
                  </a:r>
                  <a:r>
                    <a:rPr lang="uk-UA" altLang="ru-RU" i="1" dirty="0" err="1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проєкту</a:t>
                  </a:r>
                  <a:r>
                    <a:rPr lang="uk-UA" altLang="ru-RU" i="1" dirty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 має «солідарний» характер</a:t>
                  </a:r>
                  <a:endParaRPr lang="ru-RU" altLang="ru-RU" i="1" dirty="0">
                    <a:latin typeface="Century Gothic" panose="020B05020202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Скругленный прямоугольник 14"/>
                <p:cNvSpPr/>
                <p:nvPr/>
              </p:nvSpPr>
              <p:spPr>
                <a:xfrm>
                  <a:off x="370310" y="5611693"/>
                  <a:ext cx="8469223" cy="654260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i="1" dirty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6. Д</a:t>
                  </a:r>
                  <a:r>
                    <a:rPr lang="uk-UA" altLang="ru-RU" sz="1600" i="1" dirty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осить часто реалізація </a:t>
                  </a:r>
                  <a:r>
                    <a:rPr lang="uk-UA" altLang="ru-RU" sz="1600" i="1" dirty="0" err="1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проєкту</a:t>
                  </a:r>
                  <a:r>
                    <a:rPr lang="uk-UA" altLang="ru-RU" sz="1600" i="1" dirty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 передбачає зміну існуючих організаційних структур на підприємстві</a:t>
                  </a:r>
                  <a:endParaRPr lang="ru-RU" altLang="ru-RU" sz="1600" i="1" dirty="0">
                    <a:latin typeface="Century Gothic" panose="020B050202020202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>
                  <a:off x="71863" y="1682597"/>
                  <a:ext cx="71437" cy="4367564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 стрелкой 16"/>
                <p:cNvCxnSpPr/>
                <p:nvPr/>
              </p:nvCxnSpPr>
              <p:spPr>
                <a:xfrm>
                  <a:off x="143300" y="2275549"/>
                  <a:ext cx="214310" cy="11551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 стрелкой 17"/>
                <p:cNvCxnSpPr/>
                <p:nvPr/>
              </p:nvCxnSpPr>
              <p:spPr>
                <a:xfrm>
                  <a:off x="143300" y="3073852"/>
                  <a:ext cx="214310" cy="2567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Прямая со стрелкой 18"/>
                <p:cNvCxnSpPr/>
                <p:nvPr/>
              </p:nvCxnSpPr>
              <p:spPr>
                <a:xfrm>
                  <a:off x="143300" y="3888839"/>
                  <a:ext cx="214310" cy="1284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Прямая со стрелкой 19"/>
                <p:cNvCxnSpPr/>
                <p:nvPr/>
              </p:nvCxnSpPr>
              <p:spPr>
                <a:xfrm>
                  <a:off x="143300" y="4529278"/>
                  <a:ext cx="214310" cy="1283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Прямая со стрелкой 20"/>
                <p:cNvCxnSpPr/>
                <p:nvPr/>
              </p:nvCxnSpPr>
              <p:spPr>
                <a:xfrm>
                  <a:off x="143300" y="5286511"/>
                  <a:ext cx="214310" cy="1283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 стрелкой 21"/>
                <p:cNvCxnSpPr/>
                <p:nvPr/>
              </p:nvCxnSpPr>
              <p:spPr>
                <a:xfrm>
                  <a:off x="167112" y="6042460"/>
                  <a:ext cx="214311" cy="1284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7" name="Прямая соединительная линия 6"/>
            <p:cNvCxnSpPr>
              <a:endCxn id="10" idx="3"/>
            </p:cNvCxnSpPr>
            <p:nvPr/>
          </p:nvCxnSpPr>
          <p:spPr>
            <a:xfrm>
              <a:off x="175107" y="812312"/>
              <a:ext cx="128587" cy="1111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8407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351599"/>
            <a:ext cx="6912768" cy="96066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6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Основні властивості </a:t>
            </a:r>
            <a:r>
              <a:rPr lang="uk-UA" altLang="ru-RU" sz="36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проєкту</a:t>
            </a:r>
            <a:endParaRPr lang="ru-RU" altLang="ru-RU" sz="36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312267"/>
            <a:ext cx="6552728" cy="2833688"/>
          </a:xfrm>
        </p:spPr>
        <p:txBody>
          <a:bodyPr rtlCol="0">
            <a:normAutofit/>
          </a:bodyPr>
          <a:lstStyle/>
          <a:p>
            <a:pPr>
              <a:buFont typeface="Wingdings 3" charset="2"/>
              <a:buChar char=""/>
              <a:defRPr/>
            </a:pPr>
            <a:r>
              <a:rPr lang="uk-UA" altLang="ru-RU" sz="2000" dirty="0" err="1"/>
              <a:t>проєкт</a:t>
            </a:r>
            <a:r>
              <a:rPr lang="uk-UA" alt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altLang="ru-RU" sz="2000" b="1" i="1" dirty="0">
                <a:ln/>
                <a:solidFill>
                  <a:schemeClr val="accent3"/>
                </a:solidFill>
              </a:rPr>
              <a:t>виконується</a:t>
            </a:r>
            <a:r>
              <a:rPr lang="uk-UA" altLang="ru-RU" sz="2000" b="1" dirty="0">
                <a:ln/>
                <a:solidFill>
                  <a:schemeClr val="accent3"/>
                </a:solidFill>
              </a:rPr>
              <a:t> </a:t>
            </a:r>
            <a:r>
              <a:rPr lang="uk-UA" altLang="ru-RU" sz="2000" b="1" i="1" dirty="0">
                <a:ln/>
                <a:solidFill>
                  <a:schemeClr val="accent3"/>
                </a:solidFill>
              </a:rPr>
              <a:t>командою</a:t>
            </a:r>
            <a:r>
              <a:rPr lang="uk-UA" alt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uk-UA" altLang="ru-RU" sz="2000" dirty="0"/>
              <a:t>до складу якої входить керівник </a:t>
            </a:r>
            <a:r>
              <a:rPr lang="uk-UA" altLang="ru-RU" sz="2000" dirty="0" err="1"/>
              <a:t>проєкту</a:t>
            </a:r>
            <a:r>
              <a:rPr lang="uk-UA" altLang="ru-RU" sz="2000" dirty="0"/>
              <a:t>, менеджери, </a:t>
            </a:r>
            <a:endParaRPr lang="en-US" altLang="ru-RU" sz="2000" dirty="0"/>
          </a:p>
          <a:p>
            <a:pPr marL="0" indent="0">
              <a:buNone/>
              <a:defRPr/>
            </a:pPr>
            <a:r>
              <a:rPr lang="uk-UA" altLang="ru-RU" sz="2000" dirty="0"/>
              <a:t>виконавці.</a:t>
            </a:r>
            <a:endParaRPr lang="ru-RU" altLang="ru-RU" sz="2000" dirty="0"/>
          </a:p>
          <a:p>
            <a:pPr>
              <a:buFont typeface="Wingdings 3" charset="2"/>
              <a:buChar char=""/>
              <a:defRPr/>
            </a:pPr>
            <a:r>
              <a:rPr lang="uk-UA" altLang="ru-RU" sz="2000" dirty="0"/>
              <a:t>При реалізації </a:t>
            </a:r>
            <a:r>
              <a:rPr lang="uk-UA" altLang="ru-RU" sz="2000" dirty="0" err="1"/>
              <a:t>проєкту</a:t>
            </a:r>
            <a:r>
              <a:rPr lang="uk-UA" altLang="ru-RU" sz="2000" dirty="0"/>
              <a:t> </a:t>
            </a:r>
            <a:r>
              <a:rPr lang="uk-UA" altLang="ru-RU" sz="2000" b="1" i="1" dirty="0">
                <a:ln/>
                <a:solidFill>
                  <a:schemeClr val="accent3"/>
                </a:solidFill>
              </a:rPr>
              <a:t>використовуються</a:t>
            </a:r>
            <a:r>
              <a:rPr lang="uk-UA" altLang="ru-RU" sz="2000" b="1" dirty="0">
                <a:ln/>
                <a:solidFill>
                  <a:schemeClr val="accent3"/>
                </a:solidFill>
              </a:rPr>
              <a:t> </a:t>
            </a:r>
            <a:endParaRPr lang="en-US" altLang="ru-RU" sz="2000" b="1" dirty="0">
              <a:ln/>
              <a:solidFill>
                <a:schemeClr val="accent3"/>
              </a:solidFill>
            </a:endParaRPr>
          </a:p>
          <a:p>
            <a:pPr marL="0" indent="0">
              <a:buNone/>
              <a:defRPr/>
            </a:pPr>
            <a:r>
              <a:rPr lang="uk-UA" altLang="ru-RU" sz="2000" b="1" i="1" dirty="0">
                <a:ln/>
                <a:solidFill>
                  <a:schemeClr val="accent3"/>
                </a:solidFill>
              </a:rPr>
              <a:t>матеріальні</a:t>
            </a:r>
            <a:r>
              <a:rPr lang="uk-UA" altLang="ru-RU" sz="2000" b="1" dirty="0">
                <a:ln/>
                <a:solidFill>
                  <a:schemeClr val="accent3"/>
                </a:solidFill>
              </a:rPr>
              <a:t> </a:t>
            </a:r>
            <a:r>
              <a:rPr lang="uk-UA" altLang="ru-RU" sz="2000" b="1" i="1" dirty="0">
                <a:ln/>
                <a:solidFill>
                  <a:schemeClr val="accent3"/>
                </a:solidFill>
              </a:rPr>
              <a:t>ресурси</a:t>
            </a:r>
            <a:r>
              <a:rPr lang="uk-UA" alt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ru-RU" alt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 3" charset="2"/>
              <a:buChar char=""/>
              <a:defRPr/>
            </a:pPr>
            <a:r>
              <a:rPr lang="uk-UA" altLang="ru-RU" sz="2000" dirty="0" err="1"/>
              <a:t>проєкт</a:t>
            </a:r>
            <a:r>
              <a:rPr lang="uk-UA" altLang="ru-RU" sz="2000" dirty="0"/>
              <a:t> має свій </a:t>
            </a:r>
            <a:r>
              <a:rPr lang="uk-UA" altLang="ru-RU" sz="2000" b="1" i="1" dirty="0">
                <a:ln/>
                <a:solidFill>
                  <a:schemeClr val="accent3"/>
                </a:solidFill>
              </a:rPr>
              <a:t>бюджет</a:t>
            </a:r>
            <a:r>
              <a:rPr lang="uk-UA" alt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buFont typeface="Wingdings 3" charset="2"/>
              <a:buChar char=""/>
              <a:defRPr/>
            </a:pPr>
            <a:endParaRPr lang="ru-RU" alt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0180" name="Picture 5" descr="http://www.knuba.edu.ua/ukr/wp-content/uploads/2013/02/%D1%83%D0%BF%D1%80%D0%B0%D0%B2%D0%BB%D0%B5%D0%BD%D0%B8%D0%B5-%D0%BF%D1%80%D0%BE%D0%B5%D0%BA%D1%82%D0%B0%D0%BC%D0%B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247" y="2950369"/>
            <a:ext cx="1776413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90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665" y="468082"/>
            <a:ext cx="7056784" cy="807524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6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Основні властивості </a:t>
            </a:r>
            <a:r>
              <a:rPr lang="uk-UA" altLang="ru-RU" sz="36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проєкту</a:t>
            </a:r>
            <a:r>
              <a:rPr lang="ru-RU" altLang="ru-RU" sz="36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23529" y="1419622"/>
            <a:ext cx="8486674" cy="2959497"/>
          </a:xfrm>
        </p:spPr>
        <p:txBody>
          <a:bodyPr rtlCol="0">
            <a:normAutofit/>
          </a:bodyPr>
          <a:lstStyle/>
          <a:p>
            <a:pPr>
              <a:buFont typeface="Wingdings 3" charset="2"/>
              <a:buChar char=""/>
              <a:defRPr/>
            </a:pPr>
            <a:r>
              <a:rPr lang="uk-UA" altLang="ru-RU" sz="1950" dirty="0" err="1"/>
              <a:t>проєкт</a:t>
            </a:r>
            <a:r>
              <a:rPr lang="uk-UA" altLang="ru-RU" sz="1950" dirty="0"/>
              <a:t> завжди має </a:t>
            </a:r>
            <a:r>
              <a:rPr lang="uk-UA" altLang="ru-RU" sz="1950" b="1" i="1" dirty="0">
                <a:ln/>
                <a:solidFill>
                  <a:schemeClr val="accent3"/>
                </a:solidFill>
              </a:rPr>
              <a:t>чітко сформульовану мету</a:t>
            </a:r>
            <a:r>
              <a:rPr lang="uk-UA" altLang="ru-RU" sz="1950" dirty="0"/>
              <a:t>,</a:t>
            </a:r>
            <a:r>
              <a:rPr lang="uk-UA" altLang="ru-RU" sz="1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altLang="ru-RU" sz="1950" dirty="0"/>
              <a:t>яка виражається в отриманні певного результату.</a:t>
            </a:r>
            <a:endParaRPr lang="ru-RU" altLang="ru-RU" sz="1950" dirty="0"/>
          </a:p>
          <a:p>
            <a:pPr>
              <a:buFont typeface="Wingdings 3" charset="2"/>
              <a:buChar char=""/>
              <a:defRPr/>
            </a:pPr>
            <a:r>
              <a:rPr lang="uk-UA" altLang="ru-RU" sz="1950" dirty="0" err="1"/>
              <a:t>проєкт</a:t>
            </a:r>
            <a:r>
              <a:rPr lang="uk-UA" altLang="ru-RU" sz="1950" dirty="0"/>
              <a:t> має </a:t>
            </a:r>
            <a:r>
              <a:rPr lang="uk-UA" altLang="ru-RU" sz="1950" b="1" i="1" dirty="0">
                <a:ln/>
                <a:solidFill>
                  <a:schemeClr val="accent3"/>
                </a:solidFill>
              </a:rPr>
              <a:t>чітко визначений початок</a:t>
            </a:r>
            <a:r>
              <a:rPr lang="uk-UA" altLang="ru-RU" sz="1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uk-UA" altLang="ru-RU" sz="1950" dirty="0"/>
              <a:t>який збігається з початком першої роботи, спрямованої на досягнення поставленої мети.</a:t>
            </a:r>
            <a:endParaRPr lang="ru-RU" altLang="ru-RU" sz="1950" dirty="0"/>
          </a:p>
          <a:p>
            <a:pPr>
              <a:buFont typeface="Wingdings 3" charset="2"/>
              <a:buChar char=""/>
              <a:defRPr/>
            </a:pPr>
            <a:r>
              <a:rPr lang="uk-UA" altLang="ru-RU" sz="1950" dirty="0" err="1"/>
              <a:t>проєкт</a:t>
            </a:r>
            <a:r>
              <a:rPr lang="uk-UA" altLang="ru-RU" sz="1950" dirty="0"/>
              <a:t> має </a:t>
            </a:r>
            <a:r>
              <a:rPr lang="uk-UA" altLang="ru-RU" sz="1950" b="1" i="1" dirty="0">
                <a:ln/>
                <a:solidFill>
                  <a:schemeClr val="accent3"/>
                </a:solidFill>
              </a:rPr>
              <a:t>чітко обкреслений кінець</a:t>
            </a:r>
            <a:r>
              <a:rPr lang="uk-UA" altLang="ru-RU" sz="1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uk-UA" altLang="ru-RU" sz="1950" dirty="0"/>
              <a:t>який збігається з кінцем </a:t>
            </a:r>
          </a:p>
          <a:p>
            <a:pPr marL="0" indent="0">
              <a:buNone/>
              <a:defRPr/>
            </a:pPr>
            <a:r>
              <a:rPr lang="uk-UA" altLang="ru-RU" sz="1950" dirty="0"/>
              <a:t>останньої роботи, спрямованої на одержання заданого результату. </a:t>
            </a:r>
            <a:endParaRPr lang="ru-RU" altLang="ru-RU" sz="1950" dirty="0"/>
          </a:p>
        </p:txBody>
      </p:sp>
    </p:spTree>
    <p:extLst>
      <p:ext uri="{BB962C8B-B14F-4D97-AF65-F5344CB8AC3E}">
        <p14:creationId xmlns:p14="http://schemas.microsoft.com/office/powerpoint/2010/main" val="23801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6" y="195486"/>
            <a:ext cx="6984776" cy="99011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28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При реалізації</a:t>
            </a:r>
            <a:r>
              <a:rPr lang="en-US" altLang="ru-RU" sz="28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  <a:r>
              <a:rPr lang="uk-UA" altLang="ru-RU" sz="28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проєктів</a:t>
            </a:r>
            <a:r>
              <a:rPr lang="uk-UA" altLang="ru-RU" sz="28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, слід звернути </a:t>
            </a:r>
            <a:br>
              <a:rPr lang="uk-UA" altLang="ru-RU" sz="2800" b="1" dirty="0">
                <a:solidFill>
                  <a:schemeClr val="accent1"/>
                </a:solidFill>
                <a:ea typeface="+mn-ea"/>
                <a:cs typeface="Arial" pitchFamily="34" charset="0"/>
              </a:rPr>
            </a:br>
            <a:r>
              <a:rPr lang="uk-UA" altLang="ru-RU" sz="28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увагу, що: </a:t>
            </a:r>
            <a:endParaRPr lang="ru-RU" altLang="ru-RU" sz="28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275606"/>
            <a:ext cx="7488832" cy="3693319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uk-UA" altLang="ru-RU" sz="1800" dirty="0"/>
              <a:t>досить часто у компанії замовника одночасно виконуються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uk-UA" altLang="ru-RU" sz="1800" dirty="0"/>
              <a:t>декілька </a:t>
            </a:r>
            <a:r>
              <a:rPr lang="uk-UA" altLang="ru-RU" sz="1800" dirty="0" err="1"/>
              <a:t>проєктів</a:t>
            </a:r>
            <a:r>
              <a:rPr lang="uk-UA" altLang="ru-RU" sz="1800" dirty="0"/>
              <a:t>;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1800" dirty="0"/>
              <a:t>пріоритети виконання </a:t>
            </a:r>
            <a:r>
              <a:rPr lang="uk-UA" altLang="ru-RU" sz="1800" dirty="0" err="1"/>
              <a:t>проєктів</a:t>
            </a:r>
            <a:r>
              <a:rPr lang="uk-UA" altLang="ru-RU" sz="1800" dirty="0"/>
              <a:t> постійно коригуються;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1800" dirty="0"/>
              <a:t>у міру реалізації </a:t>
            </a:r>
            <a:r>
              <a:rPr lang="uk-UA" altLang="ru-RU" sz="1800" dirty="0" err="1"/>
              <a:t>проєктів</a:t>
            </a:r>
            <a:r>
              <a:rPr lang="uk-UA" altLang="ru-RU" sz="1800" dirty="0"/>
              <a:t> виконується уточнення та коригування вимог і змісту </a:t>
            </a:r>
            <a:r>
              <a:rPr lang="uk-UA" altLang="ru-RU" sz="1800" dirty="0" err="1"/>
              <a:t>проєктів</a:t>
            </a:r>
            <a:r>
              <a:rPr lang="uk-UA" altLang="ru-RU" sz="1800" dirty="0"/>
              <a:t>;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1800" dirty="0"/>
              <a:t>великий вплив людського чинника: терміни та якість виконання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uk-UA" altLang="ru-RU" sz="1800" dirty="0"/>
              <a:t> </a:t>
            </a:r>
            <a:r>
              <a:rPr lang="uk-UA" altLang="ru-RU" sz="1800" dirty="0" err="1"/>
              <a:t>проєкту</a:t>
            </a:r>
            <a:r>
              <a:rPr lang="uk-UA" altLang="ru-RU" sz="1800" dirty="0"/>
              <a:t> в основному залежать від безпосередніх виконавців і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uk-UA" altLang="ru-RU" sz="1800" dirty="0"/>
              <a:t>комунікації між ними;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1800" dirty="0"/>
              <a:t>кожен виконавець може брати участь в декількох </a:t>
            </a:r>
            <a:r>
              <a:rPr lang="uk-UA" altLang="ru-RU" sz="1800" dirty="0" err="1"/>
              <a:t>проєктах</a:t>
            </a:r>
            <a:r>
              <a:rPr lang="uk-UA" altLang="ru-RU" sz="1800" dirty="0"/>
              <a:t>;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1800" dirty="0"/>
              <a:t>відсутні єдині нормативи та стандарти;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1800" dirty="0"/>
              <a:t>зберігається підвищений рівень ризику, аж до непередбачуваності результатів; </a:t>
            </a:r>
          </a:p>
          <a:p>
            <a:pPr eaLnBrk="1" hangingPunct="1">
              <a:lnSpc>
                <a:spcPct val="80000"/>
              </a:lnSpc>
            </a:pPr>
            <a:r>
              <a:rPr lang="uk-UA" altLang="ru-RU" sz="1800" dirty="0"/>
              <a:t>відбувається постійне вдосконалення технології виконання робіт.</a:t>
            </a:r>
            <a:endParaRPr lang="ru-RU" altLang="ru-RU" sz="1800" dirty="0"/>
          </a:p>
        </p:txBody>
      </p:sp>
    </p:spTree>
    <p:extLst>
      <p:ext uri="{BB962C8B-B14F-4D97-AF65-F5344CB8AC3E}">
        <p14:creationId xmlns:p14="http://schemas.microsoft.com/office/powerpoint/2010/main" val="411171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6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66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229361"/>
              </p:ext>
            </p:extLst>
          </p:nvPr>
        </p:nvGraphicFramePr>
        <p:xfrm>
          <a:off x="1331640" y="771550"/>
          <a:ext cx="7344816" cy="4227934"/>
        </p:xfrm>
        <a:graphic>
          <a:graphicData uri="http://schemas.openxmlformats.org/drawingml/2006/table">
            <a:tbl>
              <a:tblPr/>
              <a:tblGrid>
                <a:gridCol w="3762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2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4352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Організаційні</a:t>
                      </a:r>
                      <a:r>
                        <a:rPr kumimoji="0" lang="uk-UA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97FD5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uk-UA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17B85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Технологічні</a:t>
                      </a:r>
                    </a:p>
                  </a:txBody>
                  <a:tcPr marL="17859" marR="1785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17B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832">
                <a:tc>
                  <a:txBody>
                    <a:bodyPr/>
                    <a:lstStyle>
                      <a:lvl1pPr marL="17463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17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занадто велика кількість </a:t>
                      </a:r>
                      <a:r>
                        <a:rPr kumimoji="0" lang="uk-UA" alt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проєктів</a:t>
                      </a:r>
                      <a:endParaRPr kumimoji="0" lang="uk-UA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неперевірена технологія</a:t>
                      </a:r>
                      <a:endParaRPr kumimoji="0" lang="uk-UA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729">
                <a:tc>
                  <a:txBody>
                    <a:bodyPr/>
                    <a:lstStyle>
                      <a:lvl1pPr marL="17463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17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обмежений штат</a:t>
                      </a:r>
                      <a:r>
                        <a:rPr kumimoji="0" lang="en-US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uk-UA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персоналу</a:t>
                      </a:r>
                      <a:endParaRPr kumimoji="0" lang="uk-UA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недооцінка технологічної складності</a:t>
                      </a:r>
                      <a:endParaRPr kumimoji="0" lang="uk-UA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788">
                <a:tc>
                  <a:txBody>
                    <a:bodyPr/>
                    <a:lstStyle>
                      <a:lvl1pPr marL="17463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1746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переоцінка складності</a:t>
                      </a:r>
                      <a:endParaRPr kumimoji="0" lang="uk-UA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uk-UA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складність інтеграції з існуючими системами</a:t>
                      </a: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883">
                <a:tc rowSpan="2">
                  <a:txBody>
                    <a:bodyPr/>
                    <a:lstStyle>
                      <a:lvl1pPr marL="20638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20638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недостатня увага та участь керівництва у такого роду </a:t>
                      </a:r>
                      <a:r>
                        <a:rPr kumimoji="0" lang="uk-UA" alt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проєктах</a:t>
                      </a:r>
                      <a:endParaRPr kumimoji="0" lang="uk-UA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Бізнес пріоритети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17B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1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нерозуміння потреб замовника або «звернення його не за </a:t>
                      </a:r>
                      <a:r>
                        <a:rPr kumimoji="0" lang="uk-UA" alt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адресою</a:t>
                      </a:r>
                      <a:r>
                        <a:rPr kumimoji="0" lang="uk-UA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»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593">
                <a:tc>
                  <a:txBody>
                    <a:bodyPr/>
                    <a:lstStyle>
                      <a:lvl1pPr marL="11113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11113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конфлікти між підрозділами щодо визначення пріоритетів</a:t>
                      </a:r>
                      <a:endParaRPr kumimoji="0" lang="uk-UA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583">
                <a:tc>
                  <a:txBody>
                    <a:bodyPr/>
                    <a:lstStyle>
                      <a:lvl1pPr marL="381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3810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брак часу на планування</a:t>
                      </a:r>
                      <a:endParaRPr kumimoji="0" lang="uk-UA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неможливість визначення ефективності вкладень.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491">
                <a:tc rowSpan="2">
                  <a:txBody>
                    <a:bodyPr/>
                    <a:lstStyle>
                      <a:lvl1pPr marL="444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4445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вузькопрофільність  кваліфікованих спеціалістів</a:t>
                      </a:r>
                      <a:endParaRPr kumimoji="0" lang="uk-UA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5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ru-RU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7859" marR="1785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123478"/>
            <a:ext cx="5618094" cy="486054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28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Причини невдач в </a:t>
            </a:r>
            <a:r>
              <a:rPr lang="uk-UA" altLang="ru-RU" sz="28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проєктах</a:t>
            </a:r>
            <a:endParaRPr lang="ru-RU" altLang="ru-RU" sz="28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99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623" y="195486"/>
            <a:ext cx="5618094" cy="486054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28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Що ще може стати причиною невдачі в </a:t>
            </a:r>
            <a:r>
              <a:rPr lang="uk-UA" altLang="ru-RU" sz="28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проєкті</a:t>
            </a:r>
            <a:r>
              <a:rPr lang="uk-UA" altLang="ru-RU" sz="28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?</a:t>
            </a:r>
            <a:endParaRPr lang="ru-RU" altLang="ru-RU" sz="28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AD61BA-FF86-8F8F-C374-7C46356D4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1275606"/>
            <a:ext cx="3456384" cy="342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32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623" y="195486"/>
            <a:ext cx="5618094" cy="486054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28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Управління</a:t>
            </a:r>
            <a:endParaRPr lang="ru-RU" altLang="ru-RU" sz="28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44ACEC-E476-ACD6-4752-C4F768269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771550"/>
            <a:ext cx="6081287" cy="39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3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411510"/>
            <a:ext cx="6589199" cy="960668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Управління проєктами</a:t>
            </a:r>
            <a:r>
              <a:rPr lang="ru-RU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11559" y="1491630"/>
            <a:ext cx="7597311" cy="2925366"/>
          </a:xfrm>
        </p:spPr>
        <p:txBody>
          <a:bodyPr rtlCol="0">
            <a:normAutofit/>
          </a:bodyPr>
          <a:lstStyle/>
          <a:p>
            <a:pPr>
              <a:buNone/>
              <a:defRPr/>
            </a:pPr>
            <a:r>
              <a:rPr lang="uk-UA" altLang="ru-RU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uk-UA" altLang="ru-RU" sz="2400" b="1" i="1" u="sng" dirty="0">
                <a:ln/>
                <a:solidFill>
                  <a:schemeClr val="accent3"/>
                </a:solidFill>
              </a:rPr>
              <a:t>Управління</a:t>
            </a:r>
            <a:r>
              <a:rPr lang="uk-UA" altLang="ru-RU" sz="2400" b="1" dirty="0">
                <a:ln/>
                <a:solidFill>
                  <a:schemeClr val="accent3"/>
                </a:solidFill>
              </a:rPr>
              <a:t> </a:t>
            </a:r>
            <a:r>
              <a:rPr lang="uk-UA" altLang="ru-RU" sz="2400" b="1" i="1" u="sng" dirty="0" err="1">
                <a:ln/>
                <a:solidFill>
                  <a:schemeClr val="accent3"/>
                </a:solidFill>
              </a:rPr>
              <a:t>проєктом</a:t>
            </a:r>
            <a:r>
              <a:rPr lang="uk-UA" altLang="ru-RU" sz="2400" b="1" dirty="0">
                <a:ln/>
                <a:solidFill>
                  <a:schemeClr val="accent3"/>
                </a:solidFill>
              </a:rPr>
              <a:t> –  </a:t>
            </a:r>
            <a:r>
              <a:rPr lang="ru-RU" altLang="ru-RU" sz="2400" dirty="0" err="1"/>
              <a:t>це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застосування</a:t>
            </a:r>
            <a:endParaRPr lang="ru-RU" altLang="ru-RU" sz="2400" dirty="0"/>
          </a:p>
          <a:p>
            <a:pPr>
              <a:buNone/>
              <a:defRPr/>
            </a:pPr>
            <a:r>
              <a:rPr lang="ru-RU" altLang="ru-RU" sz="2400" dirty="0"/>
              <a:t> процесів, методів, знань, навичок і досвіду для </a:t>
            </a:r>
          </a:p>
          <a:p>
            <a:pPr>
              <a:buNone/>
              <a:defRPr/>
            </a:pPr>
            <a:r>
              <a:rPr lang="ru-RU" altLang="ru-RU" sz="2400" dirty="0" err="1"/>
              <a:t>досягнення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цілей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проєкту</a:t>
            </a:r>
            <a:r>
              <a:rPr lang="ru-RU" altLang="ru-RU" sz="2400" dirty="0"/>
              <a:t>.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41403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0"/>
            <a:ext cx="7011937" cy="5143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703" y="3867894"/>
            <a:ext cx="31041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NewRomanPS-BoldMT"/>
              </a:rPr>
              <a:t>Рис. Схематичне </a:t>
            </a:r>
          </a:p>
          <a:p>
            <a:r>
              <a:rPr lang="ru-RU" sz="1600" b="1" dirty="0">
                <a:latin typeface="TimesNewRomanPS-BoldMT"/>
              </a:rPr>
              <a:t>зображення </a:t>
            </a:r>
          </a:p>
          <a:p>
            <a:r>
              <a:rPr lang="ru-RU" sz="1600" b="1" dirty="0">
                <a:latin typeface="TimesNewRomanPS-BoldMT"/>
              </a:rPr>
              <a:t>сутності </a:t>
            </a:r>
            <a:r>
              <a:rPr lang="ru-RU" sz="1600" b="1" dirty="0" err="1">
                <a:latin typeface="TimesNewRomanPS-BoldMT"/>
              </a:rPr>
              <a:t>управління</a:t>
            </a:r>
            <a:r>
              <a:rPr lang="ru-RU" sz="1600" b="1" dirty="0">
                <a:latin typeface="TimesNewRomanPS-BoldMT"/>
              </a:rPr>
              <a:t> проєктами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8642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3"/>
          <p:cNvGrpSpPr>
            <a:grpSpLocks/>
          </p:cNvGrpSpPr>
          <p:nvPr/>
        </p:nvGrpSpPr>
        <p:grpSpPr bwMode="auto">
          <a:xfrm>
            <a:off x="251520" y="16810"/>
            <a:ext cx="8747125" cy="4953433"/>
            <a:chOff x="190819" y="250803"/>
            <a:chExt cx="8746404" cy="5678527"/>
          </a:xfrm>
        </p:grpSpPr>
        <p:sp>
          <p:nvSpPr>
            <p:cNvPr id="6" name="Шестиугольник 5"/>
            <p:cNvSpPr/>
            <p:nvPr/>
          </p:nvSpPr>
          <p:spPr>
            <a:xfrm>
              <a:off x="221787" y="250803"/>
              <a:ext cx="8715436" cy="785818"/>
            </a:xfrm>
            <a:prstGeom prst="hexagon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altLang="ru-RU" sz="2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cs typeface="Arial" pitchFamily="34" charset="0"/>
                </a:rPr>
                <a:t>Підсистеми управління </a:t>
              </a:r>
              <a:r>
                <a:rPr lang="uk-UA" altLang="ru-RU" sz="2400" dirty="0" err="1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cs typeface="Arial" pitchFamily="34" charset="0"/>
                </a:rPr>
                <a:t>проєктом</a:t>
              </a:r>
              <a:r>
                <a:rPr lang="uk-UA" altLang="ru-RU" sz="2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cs typeface="Arial" pitchFamily="34" charset="0"/>
                </a:rPr>
                <a:t> включають: </a:t>
              </a:r>
              <a:endParaRPr lang="uk-U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905135" y="1236647"/>
              <a:ext cx="7843191" cy="57150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uk-UA" altLang="ru-RU" sz="2000" b="1" dirty="0">
                  <a:solidFill>
                    <a:schemeClr val="tx1"/>
                  </a:solidFill>
                  <a:cs typeface="Arial" pitchFamily="34" charset="0"/>
                </a:rPr>
                <a:t>Управління змістом і обсягами робіт</a:t>
              </a:r>
              <a:endParaRPr lang="uk-UA" sz="20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879246" y="1979602"/>
              <a:ext cx="7843191" cy="57150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uk-UA" altLang="ru-RU" sz="2000" b="1" dirty="0">
                  <a:solidFill>
                    <a:schemeClr val="tx1"/>
                  </a:solidFill>
                  <a:cs typeface="Arial" pitchFamily="34" charset="0"/>
                </a:rPr>
                <a:t>Управління часом, тривалістю, якістю</a:t>
              </a: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894024" y="2670170"/>
              <a:ext cx="7854303" cy="64294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uk-UA" altLang="ru-RU" sz="2000" b="1" dirty="0">
                  <a:solidFill>
                    <a:schemeClr val="tx1"/>
                  </a:solidFill>
                  <a:cs typeface="Arial" pitchFamily="34" charset="0"/>
                </a:rPr>
                <a:t>Управління закупівлями і поставками</a:t>
              </a:r>
              <a:endParaRPr lang="uk-UA" sz="20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917834" y="3498851"/>
              <a:ext cx="7830493" cy="64294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80000"/>
                </a:lnSpc>
                <a:defRPr/>
              </a:pPr>
              <a:r>
                <a:rPr lang="uk-UA" altLang="ru-RU" sz="2000" b="1" dirty="0">
                  <a:solidFill>
                    <a:schemeClr val="tx1"/>
                  </a:solidFill>
                  <a:cs typeface="Arial" pitchFamily="34" charset="0"/>
                </a:rPr>
                <a:t>Управління розподілом ресурсів, людськими ресурсами</a:t>
              </a:r>
              <a:endParaRPr lang="uk-UA" sz="20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928946" y="4289431"/>
              <a:ext cx="7819380" cy="66199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80000"/>
                </a:lnSpc>
                <a:defRPr/>
              </a:pPr>
              <a:r>
                <a:rPr lang="uk-UA" altLang="ru-RU" sz="2000" b="1" dirty="0">
                  <a:solidFill>
                    <a:schemeClr val="tx1"/>
                  </a:solidFill>
                  <a:cs typeface="Arial" pitchFamily="34" charset="0"/>
                </a:rPr>
                <a:t>Управління вартістю </a:t>
              </a:r>
              <a:r>
                <a:rPr lang="uk-UA" altLang="ru-RU" sz="2000" b="1" dirty="0" err="1">
                  <a:solidFill>
                    <a:schemeClr val="tx1"/>
                  </a:solidFill>
                  <a:cs typeface="Arial" pitchFamily="34" charset="0"/>
                </a:rPr>
                <a:t>проєкту</a:t>
              </a:r>
              <a:endParaRPr lang="uk-UA" sz="20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916247" y="5146687"/>
              <a:ext cx="7819380" cy="782643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80000"/>
                </a:lnSpc>
                <a:defRPr/>
              </a:pPr>
              <a:r>
                <a:rPr lang="uk-UA" altLang="ru-RU" sz="2000" b="1" dirty="0">
                  <a:solidFill>
                    <a:schemeClr val="tx1"/>
                  </a:solidFill>
                  <a:cs typeface="Arial" pitchFamily="34" charset="0"/>
                </a:rPr>
                <a:t>Інтеграційне управління, управління інформацією та комунікаціями</a:t>
              </a:r>
              <a:endParaRPr lang="uk-UA" sz="20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cxnSp>
          <p:nvCxnSpPr>
            <p:cNvPr id="13" name="Прямая соединительная линия 12"/>
            <p:cNvCxnSpPr>
              <a:stCxn id="6" idx="2"/>
            </p:cNvCxnSpPr>
            <p:nvPr/>
          </p:nvCxnSpPr>
          <p:spPr>
            <a:xfrm>
              <a:off x="222566" y="644506"/>
              <a:ext cx="6349" cy="4894296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>
              <a:endCxn id="7" idx="1"/>
            </p:cNvCxnSpPr>
            <p:nvPr/>
          </p:nvCxnSpPr>
          <p:spPr>
            <a:xfrm>
              <a:off x="190819" y="1522399"/>
              <a:ext cx="714316" cy="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>
              <a:off x="201931" y="2265354"/>
              <a:ext cx="714316" cy="1588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/>
            <p:nvPr/>
          </p:nvCxnSpPr>
          <p:spPr>
            <a:xfrm>
              <a:off x="222566" y="3008309"/>
              <a:ext cx="714316" cy="1588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>
              <a:off x="222566" y="3824290"/>
              <a:ext cx="714316" cy="1588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>
              <a:off x="201931" y="4621221"/>
              <a:ext cx="714316" cy="1588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>
            <a:xfrm>
              <a:off x="228916" y="5538802"/>
              <a:ext cx="715904" cy="1588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6505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1763688" y="467916"/>
            <a:ext cx="6408712" cy="960834"/>
          </a:xfrm>
        </p:spPr>
        <p:txBody>
          <a:bodyPr/>
          <a:lstStyle/>
          <a:p>
            <a:r>
              <a:rPr lang="uk-UA" altLang="uk-UA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Що на твою думку </a:t>
            </a:r>
            <a:br>
              <a:rPr lang="uk-UA" altLang="uk-UA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</a:br>
            <a:r>
              <a:rPr lang="uk-UA" altLang="uk-UA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управління через проєкти?</a:t>
            </a:r>
          </a:p>
        </p:txBody>
      </p:sp>
      <p:pic>
        <p:nvPicPr>
          <p:cNvPr id="2" name="Рисунок 1" descr="Зображення, що містить текст, векторна графіка&#10;&#10;Автоматично згенерований опис">
            <a:extLst>
              <a:ext uri="{FF2B5EF4-FFF2-40B4-BE49-F238E27FC236}">
                <a16:creationId xmlns:a16="http://schemas.microsoft.com/office/drawing/2014/main" id="{B77988CD-8838-11FC-F50E-424D2EF20B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779662"/>
            <a:ext cx="4254329" cy="300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2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1763688" y="467916"/>
            <a:ext cx="5780112" cy="960834"/>
          </a:xfrm>
        </p:spPr>
        <p:txBody>
          <a:bodyPr/>
          <a:lstStyle/>
          <a:p>
            <a:r>
              <a:rPr lang="uk-UA" altLang="uk-UA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Основні елементи </a:t>
            </a:r>
            <a:r>
              <a:rPr lang="uk-UA" altLang="uk-UA" sz="32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проєкту</a:t>
            </a:r>
            <a:endParaRPr lang="uk-UA" altLang="uk-UA" sz="32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pic>
        <p:nvPicPr>
          <p:cNvPr id="36867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27734"/>
            <a:ext cx="6821091" cy="1588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592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621630" y="1210160"/>
            <a:ext cx="6334746" cy="124420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altLang="ru-RU" sz="2100" b="1" i="1" u="sng" dirty="0">
                <a:ln/>
                <a:solidFill>
                  <a:schemeClr val="accent3"/>
                </a:solidFill>
              </a:rPr>
              <a:t>Задачі</a:t>
            </a:r>
            <a:r>
              <a:rPr lang="uk-UA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це конкретні дії, які призводять до досягнення мети. По суті, задача визначає «як» буде виконуватися </a:t>
            </a:r>
            <a:r>
              <a:rPr lang="uk-UA" alt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проєкт</a:t>
            </a:r>
            <a:r>
              <a:rPr lang="uk-UA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uk-UA" altLang="ru-RU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21630" y="3006869"/>
            <a:ext cx="6268641" cy="129659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altLang="ru-RU" sz="2100" b="1" i="1" u="sng" dirty="0">
                <a:ln/>
                <a:solidFill>
                  <a:schemeClr val="accent3"/>
                </a:solidFill>
              </a:rPr>
              <a:t>Засоби реалізації </a:t>
            </a:r>
            <a:r>
              <a:rPr lang="uk-UA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це сукупність методів для </a:t>
            </a:r>
          </a:p>
          <a:p>
            <a:pPr>
              <a:defRPr/>
            </a:pPr>
            <a:r>
              <a:rPr lang="uk-UA" alt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досягнення бажаного результату. </a:t>
            </a:r>
            <a:endParaRPr lang="ru-RU" alt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761" y="249492"/>
            <a:ext cx="4941899" cy="960668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Елементи </a:t>
            </a:r>
            <a:r>
              <a:rPr lang="uk-UA" altLang="ru-RU" sz="32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проєкту</a:t>
            </a:r>
            <a:r>
              <a:rPr lang="ru-RU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966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8740" y="106101"/>
            <a:ext cx="8064896" cy="96066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2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</a:t>
            </a: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як засіб стратегічного розвитку</a:t>
            </a:r>
            <a:r>
              <a:rPr lang="ru-RU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  <p:grpSp>
        <p:nvGrpSpPr>
          <p:cNvPr id="40963" name="Group 4"/>
          <p:cNvGrpSpPr>
            <a:grpSpLocks noChangeAspect="1"/>
          </p:cNvGrpSpPr>
          <p:nvPr/>
        </p:nvGrpSpPr>
        <p:grpSpPr bwMode="auto">
          <a:xfrm>
            <a:off x="3563888" y="1066769"/>
            <a:ext cx="1633538" cy="3726656"/>
            <a:chOff x="4221" y="2682"/>
            <a:chExt cx="2523" cy="5760"/>
          </a:xfrm>
        </p:grpSpPr>
        <p:sp>
          <p:nvSpPr>
            <p:cNvPr id="40964" name="AutoShape 5"/>
            <p:cNvSpPr>
              <a:spLocks noChangeAspect="1" noChangeArrowheads="1"/>
            </p:cNvSpPr>
            <p:nvPr/>
          </p:nvSpPr>
          <p:spPr bwMode="auto">
            <a:xfrm>
              <a:off x="4221" y="2682"/>
              <a:ext cx="2523" cy="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35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40965" name="Group 6"/>
            <p:cNvGrpSpPr>
              <a:grpSpLocks/>
            </p:cNvGrpSpPr>
            <p:nvPr/>
          </p:nvGrpSpPr>
          <p:grpSpPr bwMode="auto">
            <a:xfrm>
              <a:off x="4221" y="2682"/>
              <a:ext cx="2523" cy="5760"/>
              <a:chOff x="4221" y="2682"/>
              <a:chExt cx="2523" cy="5760"/>
            </a:xfrm>
          </p:grpSpPr>
          <p:sp>
            <p:nvSpPr>
              <p:cNvPr id="40966" name="AutoShape 7"/>
              <p:cNvSpPr>
                <a:spLocks noChangeArrowheads="1"/>
              </p:cNvSpPr>
              <p:nvPr/>
            </p:nvSpPr>
            <p:spPr bwMode="auto">
              <a:xfrm>
                <a:off x="4221" y="2682"/>
                <a:ext cx="2521" cy="54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Ціль</a:t>
                </a:r>
                <a:endParaRPr lang="uk-UA" altLang="ru-RU" sz="1500" b="1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67" name="AutoShape 8"/>
              <p:cNvSpPr>
                <a:spLocks noChangeArrowheads="1"/>
              </p:cNvSpPr>
              <p:nvPr/>
            </p:nvSpPr>
            <p:spPr bwMode="auto">
              <a:xfrm>
                <a:off x="4221" y="3762"/>
                <a:ext cx="2523" cy="54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Стратегія</a:t>
                </a:r>
                <a:endParaRPr lang="uk-UA" altLang="ru-RU" sz="1500" b="1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68" name="AutoShape 9"/>
              <p:cNvSpPr>
                <a:spLocks noChangeArrowheads="1"/>
              </p:cNvSpPr>
              <p:nvPr/>
            </p:nvSpPr>
            <p:spPr bwMode="auto">
              <a:xfrm>
                <a:off x="4221" y="4797"/>
                <a:ext cx="2523" cy="54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Портфель</a:t>
                </a:r>
                <a:endParaRPr lang="uk-UA" altLang="ru-RU" sz="1500" b="1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69" name="AutoShape 10"/>
              <p:cNvSpPr>
                <a:spLocks noChangeArrowheads="1"/>
              </p:cNvSpPr>
              <p:nvPr/>
            </p:nvSpPr>
            <p:spPr bwMode="auto">
              <a:xfrm>
                <a:off x="4221" y="5817"/>
                <a:ext cx="2523" cy="54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Програма</a:t>
                </a:r>
                <a:endParaRPr lang="uk-UA" altLang="ru-RU" sz="1500" b="1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0" name="AutoShape 11"/>
              <p:cNvSpPr>
                <a:spLocks noChangeArrowheads="1"/>
              </p:cNvSpPr>
              <p:nvPr/>
            </p:nvSpPr>
            <p:spPr bwMode="auto">
              <a:xfrm>
                <a:off x="4221" y="6822"/>
                <a:ext cx="2523" cy="54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проєкт</a:t>
                </a:r>
                <a:endParaRPr lang="uk-UA" altLang="ru-RU" sz="1500" b="1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1" name="AutoShape 12"/>
              <p:cNvSpPr>
                <a:spLocks noChangeArrowheads="1"/>
              </p:cNvSpPr>
              <p:nvPr/>
            </p:nvSpPr>
            <p:spPr bwMode="auto">
              <a:xfrm>
                <a:off x="5301" y="3297"/>
                <a:ext cx="360" cy="360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35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2" name="AutoShape 13"/>
              <p:cNvSpPr>
                <a:spLocks noChangeArrowheads="1"/>
              </p:cNvSpPr>
              <p:nvPr/>
            </p:nvSpPr>
            <p:spPr bwMode="auto">
              <a:xfrm>
                <a:off x="5302" y="4377"/>
                <a:ext cx="360" cy="360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35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3" name="AutoShape 14"/>
              <p:cNvSpPr>
                <a:spLocks noChangeArrowheads="1"/>
              </p:cNvSpPr>
              <p:nvPr/>
            </p:nvSpPr>
            <p:spPr bwMode="auto">
              <a:xfrm>
                <a:off x="5301" y="5382"/>
                <a:ext cx="360" cy="360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35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4" name="AutoShape 15"/>
              <p:cNvSpPr>
                <a:spLocks noChangeArrowheads="1"/>
              </p:cNvSpPr>
              <p:nvPr/>
            </p:nvSpPr>
            <p:spPr bwMode="auto">
              <a:xfrm>
                <a:off x="5301" y="6402"/>
                <a:ext cx="360" cy="360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35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5" name="AutoShape 16"/>
              <p:cNvSpPr>
                <a:spLocks noChangeArrowheads="1"/>
              </p:cNvSpPr>
              <p:nvPr/>
            </p:nvSpPr>
            <p:spPr bwMode="auto">
              <a:xfrm>
                <a:off x="5301" y="7440"/>
                <a:ext cx="360" cy="360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35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0976" name="Rectangle 17"/>
              <p:cNvSpPr>
                <a:spLocks noChangeArrowheads="1"/>
              </p:cNvSpPr>
              <p:nvPr/>
            </p:nvSpPr>
            <p:spPr bwMode="auto">
              <a:xfrm>
                <a:off x="4221" y="7902"/>
                <a:ext cx="2520" cy="540"/>
              </a:xfrm>
              <a:prstGeom prst="rect">
                <a:avLst/>
              </a:prstGeom>
              <a:solidFill>
                <a:srgbClr val="FFFFFF"/>
              </a:solidFill>
              <a:ln w="38100" cmpd="dbl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/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anose="05040102010807070707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anose="020B0502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uk-UA" altLang="ru-RU" sz="1500" b="1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Робота</a:t>
                </a:r>
                <a:endParaRPr lang="uk-UA" altLang="ru-RU" sz="1500" b="1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564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625204" y="1539478"/>
            <a:ext cx="6268640" cy="124301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 3" charset="2"/>
              <a:buChar char=""/>
              <a:defRPr/>
            </a:pPr>
            <a:r>
              <a:rPr lang="uk-UA" altLang="ru-RU" b="1" i="1" u="sng" dirty="0">
                <a:ln/>
                <a:solidFill>
                  <a:schemeClr val="accent3"/>
                </a:solidFill>
              </a:rPr>
              <a:t>Програма</a:t>
            </a:r>
            <a:r>
              <a:rPr lang="uk-UA" altLang="ru-RU" sz="2400" b="1" i="1" u="sng" dirty="0">
                <a:ln/>
                <a:solidFill>
                  <a:schemeClr val="accent3"/>
                </a:solidFill>
              </a:rPr>
              <a:t> </a:t>
            </a:r>
            <a:r>
              <a:rPr lang="uk-UA" altLang="ru-RU" sz="1500" dirty="0">
                <a:solidFill>
                  <a:schemeClr val="tx1"/>
                </a:solidFill>
              </a:rPr>
              <a:t>– ряд зв’язаних один з одним </a:t>
            </a:r>
            <a:r>
              <a:rPr lang="uk-UA" altLang="ru-RU" sz="1500" dirty="0" err="1">
                <a:solidFill>
                  <a:schemeClr val="tx1"/>
                </a:solidFill>
              </a:rPr>
              <a:t>проєктів</a:t>
            </a:r>
            <a:r>
              <a:rPr lang="uk-UA" altLang="ru-RU" sz="1500" dirty="0">
                <a:solidFill>
                  <a:schemeClr val="tx1"/>
                </a:solidFill>
              </a:rPr>
              <a:t>, управління якими координується для досягнення переваг і рівня управління, </a:t>
            </a:r>
          </a:p>
          <a:p>
            <a:pPr>
              <a:defRPr/>
            </a:pPr>
            <a:r>
              <a:rPr lang="uk-UA" altLang="ru-RU" sz="1500" dirty="0">
                <a:solidFill>
                  <a:schemeClr val="tx1"/>
                </a:solidFill>
              </a:rPr>
              <a:t>недоступних при управлінні ними окремо.</a:t>
            </a:r>
            <a:endParaRPr lang="ru-RU" altLang="ru-RU" sz="15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25204" y="3112294"/>
            <a:ext cx="6268640" cy="140374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 3" charset="2"/>
              <a:buChar char=""/>
              <a:defRPr/>
            </a:pPr>
            <a:r>
              <a:rPr lang="uk-UA" altLang="ru-RU" b="1" i="1" u="sng" dirty="0">
                <a:ln/>
                <a:solidFill>
                  <a:schemeClr val="accent3"/>
                </a:solidFill>
              </a:rPr>
              <a:t>Портфель</a:t>
            </a:r>
            <a:r>
              <a:rPr lang="uk-UA" altLang="ru-RU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altLang="ru-RU" sz="1500" dirty="0">
                <a:solidFill>
                  <a:schemeClr val="tx1"/>
                </a:solidFill>
              </a:rPr>
              <a:t>– це набір </a:t>
            </a:r>
            <a:r>
              <a:rPr lang="uk-UA" altLang="ru-RU" sz="1500" dirty="0" err="1">
                <a:solidFill>
                  <a:schemeClr val="tx1"/>
                </a:solidFill>
              </a:rPr>
              <a:t>проєктів</a:t>
            </a:r>
            <a:r>
              <a:rPr lang="uk-UA" altLang="ru-RU" sz="1500" dirty="0">
                <a:solidFill>
                  <a:schemeClr val="tx1"/>
                </a:solidFill>
              </a:rPr>
              <a:t> або програм та інших робіт, </a:t>
            </a:r>
          </a:p>
          <a:p>
            <a:pPr>
              <a:defRPr/>
            </a:pPr>
            <a:r>
              <a:rPr lang="uk-UA" altLang="ru-RU" sz="1500" dirty="0">
                <a:solidFill>
                  <a:schemeClr val="tx1"/>
                </a:solidFill>
              </a:rPr>
              <a:t>що об’єднані разом із ціллю ефективного управління даними</a:t>
            </a:r>
          </a:p>
          <a:p>
            <a:pPr>
              <a:defRPr/>
            </a:pPr>
            <a:r>
              <a:rPr lang="uk-UA" altLang="ru-RU" sz="1500" dirty="0">
                <a:solidFill>
                  <a:schemeClr val="tx1"/>
                </a:solidFill>
              </a:rPr>
              <a:t> роботами для досягнення стратегічних цілей.</a:t>
            </a:r>
            <a:endParaRPr lang="ru-RU" altLang="ru-RU" sz="1500" dirty="0">
              <a:solidFill>
                <a:schemeClr val="tx1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763688" y="233405"/>
            <a:ext cx="6220147" cy="960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altLang="ru-RU" sz="32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</a:t>
            </a: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як засіб стратегічного розвитку</a:t>
            </a:r>
            <a:endParaRPr lang="ru-RU" altLang="ru-RU" sz="32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71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Группа 1"/>
          <p:cNvGrpSpPr>
            <a:grpSpLocks/>
          </p:cNvGrpSpPr>
          <p:nvPr/>
        </p:nvGrpSpPr>
        <p:grpSpPr bwMode="auto">
          <a:xfrm>
            <a:off x="827584" y="1563638"/>
            <a:ext cx="7254900" cy="2484835"/>
            <a:chOff x="539750" y="1844675"/>
            <a:chExt cx="8424863" cy="3313113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1692275" y="1844675"/>
              <a:ext cx="6264275" cy="57626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altLang="ru-RU" b="1" dirty="0">
                <a:solidFill>
                  <a:schemeClr val="tx1"/>
                </a:solidFill>
                <a:cs typeface="Arial" pitchFamily="34" charset="0"/>
              </a:endParaRPr>
            </a:p>
            <a:p>
              <a:pPr algn="ctr">
                <a:defRPr/>
              </a:pPr>
              <a:r>
                <a:rPr lang="uk-UA" altLang="ru-RU" b="1" dirty="0" err="1">
                  <a:solidFill>
                    <a:schemeClr val="bg1"/>
                  </a:solidFill>
                  <a:cs typeface="Arial" pitchFamily="34" charset="0"/>
                </a:rPr>
                <a:t>проєкт</a:t>
              </a:r>
              <a:r>
                <a:rPr lang="uk-UA" altLang="ru-RU" b="1" dirty="0">
                  <a:solidFill>
                    <a:schemeClr val="bg1"/>
                  </a:solidFill>
                  <a:cs typeface="Arial" pitchFamily="34" charset="0"/>
                </a:rPr>
                <a:t> має обмеження </a:t>
              </a:r>
              <a:r>
                <a:rPr lang="uk-UA" altLang="ru-RU" b="1" i="1" dirty="0">
                  <a:ln/>
                  <a:solidFill>
                    <a:schemeClr val="bg1"/>
                  </a:solidFill>
                </a:rPr>
                <a:t>трьох</a:t>
              </a:r>
              <a:r>
                <a:rPr lang="uk-UA" altLang="ru-RU" b="1" dirty="0">
                  <a:solidFill>
                    <a:schemeClr val="bg1"/>
                  </a:solidFill>
                  <a:cs typeface="Arial" pitchFamily="34" charset="0"/>
                </a:rPr>
                <a:t> видів:</a:t>
              </a:r>
            </a:p>
            <a:p>
              <a:pPr algn="ctr">
                <a:defRPr/>
              </a:pPr>
              <a:endParaRPr lang="ru-RU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539750" y="2997200"/>
              <a:ext cx="2519363" cy="1079500"/>
            </a:xfrm>
            <a:prstGeom prst="ellipse">
              <a:avLst/>
            </a:prstGeom>
            <a:solidFill>
              <a:srgbClr val="0099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altLang="ru-RU" b="1" dirty="0">
                  <a:cs typeface="Arial" pitchFamily="34" charset="0"/>
                </a:rPr>
                <a:t>по бюджету</a:t>
              </a:r>
              <a:endParaRPr lang="ru-RU" b="1" dirty="0">
                <a:cs typeface="Arial" pitchFamily="34" charset="0"/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>
              <a:off x="5435600" y="2997200"/>
              <a:ext cx="3529013" cy="1449388"/>
            </a:xfrm>
            <a:prstGeom prst="ellipse">
              <a:avLst/>
            </a:prstGeom>
            <a:solidFill>
              <a:srgbClr val="0099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marL="3429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273844" lvl="1" indent="-136922" algn="ctr" defTabSz="136922">
                <a:tabLst>
                  <a:tab pos="136922" algn="l"/>
                </a:tabLst>
                <a:defRPr/>
              </a:pPr>
              <a:r>
                <a:rPr lang="uk-UA" altLang="ru-RU" b="1" dirty="0">
                  <a:solidFill>
                    <a:srgbClr val="FFFFF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За</a:t>
              </a:r>
            </a:p>
            <a:p>
              <a:pPr lvl="1" algn="ctr">
                <a:defRPr/>
              </a:pPr>
              <a:r>
                <a:rPr lang="uk-UA" altLang="ru-RU" b="1" dirty="0">
                  <a:solidFill>
                    <a:srgbClr val="FFFFF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ресурсами</a:t>
              </a:r>
            </a:p>
            <a:p>
              <a:pPr lvl="1" algn="ctr">
                <a:defRPr/>
              </a:pPr>
              <a:endParaRPr lang="uk-UA" altLang="ru-RU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3419475" y="4076700"/>
              <a:ext cx="2520950" cy="1081088"/>
            </a:xfrm>
            <a:prstGeom prst="ellipse">
              <a:avLst/>
            </a:prstGeom>
            <a:solidFill>
              <a:srgbClr val="0099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altLang="ru-RU" b="1" dirty="0">
                  <a:cs typeface="Arial" pitchFamily="34" charset="0"/>
                </a:rPr>
                <a:t>за часом</a:t>
              </a:r>
              <a:endParaRPr lang="ru-RU" b="1" dirty="0">
                <a:cs typeface="Arial" pitchFamily="34" charset="0"/>
              </a:endParaRPr>
            </a:p>
          </p:txBody>
        </p:sp>
        <p:cxnSp>
          <p:nvCxnSpPr>
            <p:cNvPr id="9" name="Прямая со стрелкой 8"/>
            <p:cNvCxnSpPr/>
            <p:nvPr/>
          </p:nvCxnSpPr>
          <p:spPr>
            <a:xfrm flipH="1">
              <a:off x="2051050" y="2420938"/>
              <a:ext cx="649288" cy="57626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>
              <a:endCxn id="6" idx="0"/>
            </p:cNvCxnSpPr>
            <p:nvPr/>
          </p:nvCxnSpPr>
          <p:spPr>
            <a:xfrm>
              <a:off x="7092950" y="2420938"/>
              <a:ext cx="107950" cy="57626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>
              <a:stCxn id="4" idx="2"/>
              <a:endCxn id="7" idx="0"/>
            </p:cNvCxnSpPr>
            <p:nvPr/>
          </p:nvCxnSpPr>
          <p:spPr>
            <a:xfrm flipH="1">
              <a:off x="4679950" y="2420938"/>
              <a:ext cx="144463" cy="165576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6" y="206741"/>
            <a:ext cx="6216293" cy="96066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Основні властивості </a:t>
            </a:r>
            <a:r>
              <a:rPr lang="uk-UA" altLang="ru-RU" sz="32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проєкту</a:t>
            </a:r>
            <a:endParaRPr lang="ru-RU" altLang="ru-RU" sz="32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352973"/>
            <a:ext cx="7200800" cy="634601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Правило «залізного трикутника»</a:t>
            </a:r>
            <a:endParaRPr lang="ru-RU" altLang="ru-RU" sz="32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59010" y="1347614"/>
            <a:ext cx="4750122" cy="3398044"/>
          </a:xfrm>
        </p:spPr>
        <p:txBody>
          <a:bodyPr rtlCol="0">
            <a:normAutofit/>
          </a:bodyPr>
          <a:lstStyle/>
          <a:p>
            <a:pPr>
              <a:buNone/>
              <a:defRPr/>
            </a:pPr>
            <a:r>
              <a:rPr lang="uk-UA" altLang="ru-RU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uk-UA" altLang="ru-RU" sz="2400" b="1" dirty="0">
                <a:ln/>
                <a:solidFill>
                  <a:schemeClr val="accent3"/>
                </a:solidFill>
              </a:rPr>
              <a:t>Не один із кутів трикутника не може бути змінений  без здійснення впливу на інші. </a:t>
            </a:r>
            <a:endParaRPr lang="uk-UA" altLang="ru-RU" sz="2800" b="1" dirty="0">
              <a:ln/>
              <a:solidFill>
                <a:schemeClr val="accent3"/>
              </a:solidFill>
            </a:endParaRPr>
          </a:p>
          <a:p>
            <a:pPr>
              <a:buNone/>
              <a:defRPr/>
            </a:pPr>
            <a:r>
              <a:rPr lang="uk-UA" altLang="ru-RU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uk-UA" altLang="ru-RU" sz="1800" dirty="0"/>
              <a:t>Так, наприклад, для того щоб </a:t>
            </a:r>
          </a:p>
          <a:p>
            <a:pPr algn="just">
              <a:buNone/>
              <a:defRPr/>
            </a:pPr>
            <a:r>
              <a:rPr lang="uk-UA" altLang="ru-RU" sz="1800" dirty="0"/>
              <a:t>зменшити час виконання потрібно </a:t>
            </a:r>
          </a:p>
          <a:p>
            <a:pPr algn="just">
              <a:buNone/>
              <a:defRPr/>
            </a:pPr>
            <a:r>
              <a:rPr lang="uk-UA" altLang="ru-RU" sz="1800" dirty="0"/>
              <a:t>збільшити вартість або зменшити зміст.</a:t>
            </a:r>
            <a:endParaRPr lang="ru-RU" altLang="ru-RU" sz="1800" dirty="0"/>
          </a:p>
        </p:txBody>
      </p:sp>
      <p:grpSp>
        <p:nvGrpSpPr>
          <p:cNvPr id="44036" name="Group 4"/>
          <p:cNvGrpSpPr>
            <a:grpSpLocks/>
          </p:cNvGrpSpPr>
          <p:nvPr/>
        </p:nvGrpSpPr>
        <p:grpSpPr bwMode="auto">
          <a:xfrm>
            <a:off x="5724128" y="1491630"/>
            <a:ext cx="2733576" cy="2808312"/>
            <a:chOff x="4106" y="3264"/>
            <a:chExt cx="3532" cy="3510"/>
          </a:xfrm>
        </p:grpSpPr>
        <p:sp>
          <p:nvSpPr>
            <p:cNvPr id="44037" name="Text Box 5"/>
            <p:cNvSpPr txBox="1">
              <a:spLocks noChangeArrowheads="1"/>
            </p:cNvSpPr>
            <p:nvPr/>
          </p:nvSpPr>
          <p:spPr bwMode="auto">
            <a:xfrm>
              <a:off x="5465" y="3264"/>
              <a:ext cx="805" cy="4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uk-UA" altLang="ru-RU" sz="12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Зміст</a:t>
              </a:r>
              <a:endParaRPr lang="uk-UA" altLang="ru-RU" sz="12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038" name="Text Box 6"/>
            <p:cNvSpPr txBox="1">
              <a:spLocks noChangeArrowheads="1"/>
            </p:cNvSpPr>
            <p:nvPr/>
          </p:nvSpPr>
          <p:spPr bwMode="auto">
            <a:xfrm>
              <a:off x="6959" y="6369"/>
              <a:ext cx="679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uk-UA" altLang="ru-RU" sz="12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Час</a:t>
              </a:r>
              <a:endParaRPr lang="uk-UA" altLang="ru-RU" sz="12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039" name="Text Box 7"/>
            <p:cNvSpPr txBox="1">
              <a:spLocks noChangeArrowheads="1"/>
            </p:cNvSpPr>
            <p:nvPr/>
          </p:nvSpPr>
          <p:spPr bwMode="auto">
            <a:xfrm>
              <a:off x="4106" y="6369"/>
              <a:ext cx="1087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uk-UA" altLang="ru-RU" sz="1125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Вартість</a:t>
              </a:r>
              <a:endParaRPr lang="uk-UA" altLang="ru-RU" sz="1125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040" name="AutoShape 8"/>
            <p:cNvSpPr>
              <a:spLocks noChangeArrowheads="1"/>
            </p:cNvSpPr>
            <p:nvPr/>
          </p:nvSpPr>
          <p:spPr bwMode="auto">
            <a:xfrm>
              <a:off x="4379" y="3669"/>
              <a:ext cx="2852" cy="270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ru-RU" altLang="ru-RU" sz="135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821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Группа 34"/>
          <p:cNvGrpSpPr>
            <a:grpSpLocks/>
          </p:cNvGrpSpPr>
          <p:nvPr/>
        </p:nvGrpSpPr>
        <p:grpSpPr bwMode="auto">
          <a:xfrm>
            <a:off x="1619672" y="443051"/>
            <a:ext cx="6922145" cy="4305749"/>
            <a:chOff x="332791" y="713373"/>
            <a:chExt cx="8653261" cy="4902878"/>
          </a:xfrm>
        </p:grpSpPr>
        <p:grpSp>
          <p:nvGrpSpPr>
            <p:cNvPr id="47107" name="Группа 30"/>
            <p:cNvGrpSpPr>
              <a:grpSpLocks/>
            </p:cNvGrpSpPr>
            <p:nvPr/>
          </p:nvGrpSpPr>
          <p:grpSpPr bwMode="auto">
            <a:xfrm>
              <a:off x="332791" y="713373"/>
              <a:ext cx="8653261" cy="4902878"/>
              <a:chOff x="285720" y="641365"/>
              <a:chExt cx="8653261" cy="4902878"/>
            </a:xfrm>
          </p:grpSpPr>
          <p:sp>
            <p:nvSpPr>
              <p:cNvPr id="28" name="Прямоугольник 27"/>
              <p:cNvSpPr/>
              <p:nvPr/>
            </p:nvSpPr>
            <p:spPr>
              <a:xfrm>
                <a:off x="785771" y="2101647"/>
                <a:ext cx="8143686" cy="367982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000000"/>
                </a:solidFill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uk-UA" altLang="ru-RU" sz="1500" b="1" i="1" dirty="0">
                    <a:latin typeface="Century Gothic" panose="020B0502020202020204" pitchFamily="34" charset="0"/>
                    <a:cs typeface="Times New Roman" panose="02020603050405020304" pitchFamily="18" charset="0"/>
                  </a:rPr>
                  <a:t>2. Види забезпечення </a:t>
                </a:r>
                <a:r>
                  <a:rPr lang="uk-UA" altLang="ru-RU" sz="1500" b="1" i="1" dirty="0" err="1">
                    <a:latin typeface="Century Gothic" panose="020B0502020202020204" pitchFamily="34" charset="0"/>
                    <a:cs typeface="Times New Roman" panose="02020603050405020304" pitchFamily="18" charset="0"/>
                  </a:rPr>
                  <a:t>проєктів</a:t>
                </a:r>
                <a:endParaRPr lang="uk-UA" altLang="ru-RU" sz="1500" b="1" i="1" dirty="0">
                  <a:latin typeface="Century Gothic" panose="020B050202020202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7111" name="Группа 29"/>
              <p:cNvGrpSpPr>
                <a:grpSpLocks/>
              </p:cNvGrpSpPr>
              <p:nvPr/>
            </p:nvGrpSpPr>
            <p:grpSpPr bwMode="auto">
              <a:xfrm>
                <a:off x="285720" y="641365"/>
                <a:ext cx="8653261" cy="4902878"/>
                <a:chOff x="285720" y="641365"/>
                <a:chExt cx="8653261" cy="4902878"/>
              </a:xfrm>
            </p:grpSpPr>
            <p:grpSp>
              <p:nvGrpSpPr>
                <p:cNvPr id="47112" name="Группа 14"/>
                <p:cNvGrpSpPr>
                  <a:grpSpLocks/>
                </p:cNvGrpSpPr>
                <p:nvPr/>
              </p:nvGrpSpPr>
              <p:grpSpPr bwMode="auto">
                <a:xfrm>
                  <a:off x="285720" y="641365"/>
                  <a:ext cx="8653261" cy="4902878"/>
                  <a:chOff x="285720" y="661363"/>
                  <a:chExt cx="8653261" cy="4902878"/>
                </a:xfrm>
              </p:grpSpPr>
              <p:cxnSp>
                <p:nvCxnSpPr>
                  <p:cNvPr id="16" name="Прямая соединительная линия 15"/>
                  <p:cNvCxnSpPr/>
                  <p:nvPr/>
                </p:nvCxnSpPr>
                <p:spPr>
                  <a:xfrm>
                    <a:off x="285720" y="927989"/>
                    <a:ext cx="0" cy="4468271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7115" name="Группа 16"/>
                  <p:cNvGrpSpPr>
                    <a:grpSpLocks/>
                  </p:cNvGrpSpPr>
                  <p:nvPr/>
                </p:nvGrpSpPr>
                <p:grpSpPr bwMode="auto">
                  <a:xfrm>
                    <a:off x="285720" y="661363"/>
                    <a:ext cx="8653261" cy="4902878"/>
                    <a:chOff x="285720" y="661363"/>
                    <a:chExt cx="8653261" cy="4902878"/>
                  </a:xfrm>
                </p:grpSpPr>
                <p:sp>
                  <p:nvSpPr>
                    <p:cNvPr id="18" name="Rectangle 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95295" y="2845594"/>
                      <a:ext cx="8143686" cy="367982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anchor="ctr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sz="1500" b="1" i="1" dirty="0"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 3. Область допустимих рішень </a:t>
                      </a:r>
                      <a:r>
                        <a:rPr lang="uk-UA" altLang="ru-RU" sz="1500" b="1" i="1" dirty="0" err="1"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проєкту</a:t>
                      </a:r>
                      <a:endParaRPr lang="uk-UA" altLang="ru-RU" sz="1500" b="1" i="1" dirty="0"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9" name="Rectangle 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00130" y="661363"/>
                      <a:ext cx="6572098" cy="420552"/>
                    </a:xfrm>
                    <a:prstGeom prst="rect">
                      <a:avLst/>
                    </a:prstGeom>
                    <a:solidFill>
                      <a:schemeClr val="accent6">
                        <a:lumMod val="75000"/>
                      </a:scheme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anchor="ctr">
                      <a:spAutoFit/>
                    </a:bodyPr>
                    <a:lstStyle/>
                    <a:p>
                      <a:pPr algn="ctr" eaLnBrk="1" hangingPunct="1">
                        <a:defRPr/>
                      </a:pPr>
                      <a:r>
                        <a:rPr lang="uk-UA" altLang="ru-RU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Додаткові елементи </a:t>
                      </a:r>
                      <a:r>
                        <a:rPr lang="uk-UA" altLang="ru-RU" b="1" dirty="0" err="1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проєктів</a:t>
                      </a:r>
                      <a:r>
                        <a:rPr lang="ru-RU" altLang="ru-RU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endParaRPr lang="uk-UA" altLang="ru-RU" b="1" dirty="0">
                        <a:solidFill>
                          <a:schemeClr val="bg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0" name="Прямоугольник 19"/>
                    <p:cNvSpPr/>
                    <p:nvPr/>
                  </p:nvSpPr>
                  <p:spPr>
                    <a:xfrm>
                      <a:off x="785771" y="5196259"/>
                      <a:ext cx="8143686" cy="367982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sz="1500" b="1" i="1" dirty="0"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6. Документація </a:t>
                      </a:r>
                      <a:r>
                        <a:rPr lang="uk-UA" altLang="ru-RU" sz="1500" b="1" i="1" dirty="0" err="1"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проєкту</a:t>
                      </a:r>
                      <a:endParaRPr lang="uk-UA" altLang="ru-RU" sz="1500" b="1" i="1" dirty="0"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1" name="Прямоугольник 20"/>
                    <p:cNvSpPr/>
                    <p:nvPr/>
                  </p:nvSpPr>
                  <p:spPr>
                    <a:xfrm>
                      <a:off x="785771" y="3578793"/>
                      <a:ext cx="8143686" cy="367982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sz="1500" b="1" i="1" dirty="0"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4. Оцінка різних альтернатив </a:t>
                      </a:r>
                      <a:r>
                        <a:rPr lang="uk-UA" altLang="ru-RU" sz="1500" b="1" i="1" dirty="0" err="1"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проєкту</a:t>
                      </a:r>
                      <a:endParaRPr lang="uk-UA" altLang="ru-RU" sz="1500" b="1" i="1" dirty="0"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2" name="Прямоугольник 21"/>
                    <p:cNvSpPr/>
                    <p:nvPr/>
                  </p:nvSpPr>
                  <p:spPr>
                    <a:xfrm>
                      <a:off x="795296" y="1364498"/>
                      <a:ext cx="8143685" cy="430834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sz="1500" b="1" i="1" dirty="0"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1. Початкові умови</a:t>
                      </a:r>
                    </a:p>
                  </p:txBody>
                </p:sp>
                <p:cxnSp>
                  <p:nvCxnSpPr>
                    <p:cNvPr id="23" name="Прямая соединительная линия 22"/>
                    <p:cNvCxnSpPr/>
                    <p:nvPr/>
                  </p:nvCxnSpPr>
                  <p:spPr>
                    <a:xfrm flipV="1">
                      <a:off x="285720" y="927989"/>
                      <a:ext cx="1214410" cy="0"/>
                    </a:xfrm>
                    <a:prstGeom prst="line">
                      <a:avLst/>
                    </a:prstGeom>
                    <a:ln w="222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" name="Прямая со стрелкой 23"/>
                    <p:cNvCxnSpPr/>
                    <p:nvPr/>
                  </p:nvCxnSpPr>
                  <p:spPr>
                    <a:xfrm>
                      <a:off x="285720" y="2318471"/>
                      <a:ext cx="500051" cy="1587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5" name="Прямая со стрелкой 24"/>
                    <p:cNvCxnSpPr/>
                    <p:nvPr/>
                  </p:nvCxnSpPr>
                  <p:spPr>
                    <a:xfrm>
                      <a:off x="295245" y="3058156"/>
                      <a:ext cx="500051" cy="1587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" name="Прямая со стрелкой 25"/>
                    <p:cNvCxnSpPr/>
                    <p:nvPr/>
                  </p:nvCxnSpPr>
                  <p:spPr>
                    <a:xfrm>
                      <a:off x="285720" y="4597845"/>
                      <a:ext cx="500051" cy="1587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Прямая со стрелкой 26"/>
                    <p:cNvCxnSpPr/>
                    <p:nvPr/>
                  </p:nvCxnSpPr>
                  <p:spPr>
                    <a:xfrm>
                      <a:off x="295245" y="5405784"/>
                      <a:ext cx="500051" cy="1588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9" name="Прямоугольник 28"/>
                <p:cNvSpPr/>
                <p:nvPr/>
              </p:nvSpPr>
              <p:spPr>
                <a:xfrm>
                  <a:off x="795295" y="4366734"/>
                  <a:ext cx="8143686" cy="367982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sz="1500" b="1" i="1" dirty="0"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5. Методи та техніка щодо управління проєктами</a:t>
                  </a:r>
                </a:p>
              </p:txBody>
            </p:sp>
          </p:grpSp>
        </p:grpSp>
        <p:cxnSp>
          <p:nvCxnSpPr>
            <p:cNvPr id="32" name="Прямая со стрелкой 31"/>
            <p:cNvCxnSpPr/>
            <p:nvPr/>
          </p:nvCxnSpPr>
          <p:spPr>
            <a:xfrm>
              <a:off x="332791" y="1635557"/>
              <a:ext cx="500051" cy="1588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/>
            <p:cNvCxnSpPr/>
            <p:nvPr/>
          </p:nvCxnSpPr>
          <p:spPr>
            <a:xfrm>
              <a:off x="332791" y="3856201"/>
              <a:ext cx="500051" cy="1587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2024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82399" y="90869"/>
            <a:ext cx="6207382" cy="96066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Основні властивості </a:t>
            </a:r>
            <a:r>
              <a:rPr lang="uk-UA" altLang="ru-RU" sz="32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проєкту</a:t>
            </a:r>
            <a:endParaRPr lang="ru-RU" altLang="ru-RU" sz="32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grpSp>
        <p:nvGrpSpPr>
          <p:cNvPr id="51204" name="Группа 31"/>
          <p:cNvGrpSpPr>
            <a:grpSpLocks/>
          </p:cNvGrpSpPr>
          <p:nvPr/>
        </p:nvGrpSpPr>
        <p:grpSpPr bwMode="auto">
          <a:xfrm>
            <a:off x="251520" y="1051537"/>
            <a:ext cx="8496944" cy="3943325"/>
            <a:chOff x="212822" y="1541136"/>
            <a:chExt cx="8876953" cy="4513365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6268898" y="3087396"/>
              <a:ext cx="2762142" cy="97792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sz="1500" b="1" dirty="0">
                  <a:solidFill>
                    <a:schemeClr val="tx1"/>
                  </a:solidFill>
                  <a:cs typeface="Arial" pitchFamily="34" charset="0"/>
                </a:rPr>
                <a:t>3. </a:t>
              </a:r>
              <a:r>
                <a:rPr lang="uk-UA" altLang="ru-RU" sz="1500" b="1" dirty="0">
                  <a:solidFill>
                    <a:schemeClr val="tx1"/>
                  </a:solidFill>
                  <a:cs typeface="Arial" pitchFamily="34" charset="0"/>
                </a:rPr>
                <a:t>життєздатність </a:t>
              </a:r>
              <a:r>
                <a:rPr lang="uk-UA" altLang="ru-RU" sz="1500" b="1" dirty="0" err="1">
                  <a:solidFill>
                    <a:schemeClr val="tx1"/>
                  </a:solidFill>
                  <a:cs typeface="Arial" pitchFamily="34" charset="0"/>
                </a:rPr>
                <a:t>проєкту</a:t>
              </a:r>
              <a:endParaRPr lang="uk-UA" sz="15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284257" y="3090571"/>
              <a:ext cx="2643084" cy="100014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sz="1500" b="1" dirty="0">
                  <a:solidFill>
                    <a:schemeClr val="tx1"/>
                  </a:solidFill>
                  <a:cs typeface="Arial" pitchFamily="34" charset="0"/>
                </a:rPr>
                <a:t>7.</a:t>
              </a:r>
              <a:r>
                <a:rPr lang="uk-UA" altLang="ru-RU" sz="1500" b="1" dirty="0">
                  <a:solidFill>
                    <a:schemeClr val="tx1"/>
                  </a:solidFill>
                  <a:cs typeface="Arial" pitchFamily="34" charset="0"/>
                </a:rPr>
                <a:t>конкурентоздатність</a:t>
              </a:r>
              <a:endParaRPr lang="uk-UA" sz="15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grpSp>
          <p:nvGrpSpPr>
            <p:cNvPr id="51207" name="Группа 30"/>
            <p:cNvGrpSpPr>
              <a:grpSpLocks/>
            </p:cNvGrpSpPr>
            <p:nvPr/>
          </p:nvGrpSpPr>
          <p:grpSpPr bwMode="auto">
            <a:xfrm>
              <a:off x="212822" y="1541136"/>
              <a:ext cx="8876953" cy="4513365"/>
              <a:chOff x="212822" y="1541136"/>
              <a:chExt cx="8876953" cy="4513365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2976552" y="5132143"/>
                <a:ext cx="2968509" cy="922358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uk-UA" sz="1500" b="1" dirty="0">
                    <a:solidFill>
                      <a:schemeClr val="tx1"/>
                    </a:solidFill>
                    <a:cs typeface="Arial" pitchFamily="34" charset="0"/>
                  </a:rPr>
                  <a:t>5. </a:t>
                </a:r>
                <a:r>
                  <a:rPr lang="uk-UA" altLang="ru-RU" sz="1500" b="1" dirty="0">
                    <a:solidFill>
                      <a:schemeClr val="tx1"/>
                    </a:solidFill>
                    <a:cs typeface="Arial" pitchFamily="34" charset="0"/>
                  </a:rPr>
                  <a:t>соціальна та суспільна</a:t>
                </a:r>
              </a:p>
              <a:p>
                <a:pPr algn="ctr">
                  <a:defRPr/>
                </a:pPr>
                <a:r>
                  <a:rPr lang="uk-UA" altLang="ru-RU" sz="1500" b="1" dirty="0">
                    <a:solidFill>
                      <a:schemeClr val="tx1"/>
                    </a:solidFill>
                    <a:cs typeface="Arial" pitchFamily="34" charset="0"/>
                  </a:rPr>
                  <a:t> цінність </a:t>
                </a:r>
                <a:r>
                  <a:rPr lang="uk-UA" altLang="ru-RU" sz="1500" b="1" dirty="0" err="1">
                    <a:solidFill>
                      <a:schemeClr val="tx1"/>
                    </a:solidFill>
                    <a:cs typeface="Arial" pitchFamily="34" charset="0"/>
                  </a:rPr>
                  <a:t>проєкту</a:t>
                </a:r>
                <a:endParaRPr lang="uk-UA" sz="1500" b="1" dirty="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grpSp>
            <p:nvGrpSpPr>
              <p:cNvPr id="51209" name="Группа 29"/>
              <p:cNvGrpSpPr>
                <a:grpSpLocks/>
              </p:cNvGrpSpPr>
              <p:nvPr/>
            </p:nvGrpSpPr>
            <p:grpSpPr bwMode="auto">
              <a:xfrm>
                <a:off x="212822" y="1541136"/>
                <a:ext cx="8876953" cy="4071277"/>
                <a:chOff x="211048" y="1572437"/>
                <a:chExt cx="8876953" cy="4071277"/>
              </a:xfrm>
            </p:grpSpPr>
            <p:grpSp>
              <p:nvGrpSpPr>
                <p:cNvPr id="51210" name="Группа 3"/>
                <p:cNvGrpSpPr>
                  <a:grpSpLocks/>
                </p:cNvGrpSpPr>
                <p:nvPr/>
              </p:nvGrpSpPr>
              <p:grpSpPr bwMode="auto">
                <a:xfrm>
                  <a:off x="211048" y="1572437"/>
                  <a:ext cx="8876953" cy="4071277"/>
                  <a:chOff x="79699" y="1989804"/>
                  <a:chExt cx="8876953" cy="3852631"/>
                </a:xfrm>
              </p:grpSpPr>
              <p:cxnSp>
                <p:nvCxnSpPr>
                  <p:cNvPr id="5" name="Прямая соединительная линия 4"/>
                  <p:cNvCxnSpPr/>
                  <p:nvPr/>
                </p:nvCxnSpPr>
                <p:spPr>
                  <a:xfrm>
                    <a:off x="2795806" y="3887181"/>
                    <a:ext cx="357173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" name="Прямая соединительная линия 5"/>
                  <p:cNvCxnSpPr/>
                  <p:nvPr/>
                </p:nvCxnSpPr>
                <p:spPr>
                  <a:xfrm rot="5400000" flipH="1" flipV="1">
                    <a:off x="4321943" y="3066938"/>
                    <a:ext cx="35754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Прямая соединительная линия 6"/>
                  <p:cNvCxnSpPr/>
                  <p:nvPr/>
                </p:nvCxnSpPr>
                <p:spPr>
                  <a:xfrm>
                    <a:off x="5780189" y="3936757"/>
                    <a:ext cx="357173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" name="Овал 7"/>
                  <p:cNvSpPr/>
                  <p:nvPr/>
                </p:nvSpPr>
                <p:spPr>
                  <a:xfrm>
                    <a:off x="3110119" y="3275754"/>
                    <a:ext cx="2714519" cy="1285950"/>
                  </a:xfrm>
                  <a:prstGeom prst="ellipse">
                    <a:avLst/>
                  </a:prstGeom>
                  <a:solidFill>
                    <a:srgbClr val="009999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altLang="ru-RU" b="1" dirty="0">
                        <a:cs typeface="Arial" pitchFamily="34" charset="0"/>
                      </a:rPr>
                      <a:t>техніко-</a:t>
                    </a:r>
                  </a:p>
                  <a:p>
                    <a:pPr algn="ctr">
                      <a:defRPr/>
                    </a:pPr>
                    <a:r>
                      <a:rPr lang="uk-UA" altLang="ru-RU" b="1" dirty="0">
                        <a:cs typeface="Arial" pitchFamily="34" charset="0"/>
                      </a:rPr>
                      <a:t>економічні </a:t>
                    </a:r>
                  </a:p>
                  <a:p>
                    <a:pPr algn="ctr">
                      <a:defRPr/>
                    </a:pPr>
                    <a:r>
                      <a:rPr lang="uk-UA" altLang="ru-RU" b="1" dirty="0">
                        <a:cs typeface="Arial" pitchFamily="34" charset="0"/>
                      </a:rPr>
                      <a:t>показники:</a:t>
                    </a:r>
                    <a:endParaRPr lang="uk-UA" b="1" dirty="0">
                      <a:cs typeface="Arial" pitchFamily="34" charset="0"/>
                    </a:endParaRPr>
                  </a:p>
                </p:txBody>
              </p:sp>
              <p:sp>
                <p:nvSpPr>
                  <p:cNvPr id="9" name="Прямоугольник 8"/>
                  <p:cNvSpPr/>
                  <p:nvPr/>
                </p:nvSpPr>
                <p:spPr>
                  <a:xfrm>
                    <a:off x="3172028" y="1989804"/>
                    <a:ext cx="2644672" cy="868317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1. 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якість</a:t>
                    </a:r>
                    <a:endParaRPr lang="uk-UA" sz="150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0" name="Прямоугольник 9"/>
                  <p:cNvSpPr/>
                  <p:nvPr/>
                </p:nvSpPr>
                <p:spPr>
                  <a:xfrm>
                    <a:off x="6000843" y="2285752"/>
                    <a:ext cx="2857388" cy="959956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2. 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комерційний ризик та надійність</a:t>
                    </a:r>
                    <a:endParaRPr lang="uk-UA" sz="150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1" name="Прямоугольник 10"/>
                  <p:cNvSpPr/>
                  <p:nvPr/>
                </p:nvSpPr>
                <p:spPr>
                  <a:xfrm>
                    <a:off x="357501" y="2267725"/>
                    <a:ext cx="2643084" cy="947938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8. 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обсяги робіт</a:t>
                    </a:r>
                    <a:endParaRPr lang="uk-UA" sz="150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2" name="Прямоугольник 11"/>
                  <p:cNvSpPr/>
                  <p:nvPr/>
                </p:nvSpPr>
                <p:spPr>
                  <a:xfrm>
                    <a:off x="79699" y="4842630"/>
                    <a:ext cx="2698645" cy="1000517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6.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 терміни виконання робіт</a:t>
                    </a:r>
                    <a:endParaRPr lang="uk-UA" sz="150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13" name="Прямоугольник 12"/>
                  <p:cNvSpPr/>
                  <p:nvPr/>
                </p:nvSpPr>
                <p:spPr>
                  <a:xfrm>
                    <a:off x="5923059" y="4863662"/>
                    <a:ext cx="3033593" cy="872824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uk-UA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4. </a:t>
                    </a: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вартість, витрати, </a:t>
                    </a:r>
                  </a:p>
                  <a:p>
                    <a:pPr algn="ctr">
                      <a:defRPr/>
                    </a:pPr>
                    <a:r>
                      <a:rPr lang="uk-UA" altLang="ru-RU" sz="1500" b="1" dirty="0">
                        <a:solidFill>
                          <a:schemeClr val="tx1"/>
                        </a:solidFill>
                        <a:cs typeface="Arial" pitchFamily="34" charset="0"/>
                      </a:rPr>
                      <a:t>собівартість, прибуток</a:t>
                    </a:r>
                    <a:endParaRPr lang="uk-UA" sz="1500" b="1" dirty="0">
                      <a:solidFill>
                        <a:schemeClr val="tx1"/>
                      </a:solidFill>
                      <a:cs typeface="Arial" pitchFamily="34" charset="0"/>
                    </a:endParaRPr>
                  </a:p>
                </p:txBody>
              </p:sp>
              <p:cxnSp>
                <p:nvCxnSpPr>
                  <p:cNvPr id="14" name="Прямая соединительная линия 13"/>
                  <p:cNvCxnSpPr>
                    <a:endCxn id="8" idx="3"/>
                  </p:cNvCxnSpPr>
                  <p:nvPr/>
                </p:nvCxnSpPr>
                <p:spPr>
                  <a:xfrm flipV="1">
                    <a:off x="2795806" y="4373919"/>
                    <a:ext cx="711172" cy="647482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Прямая соединительная линия 14"/>
                  <p:cNvCxnSpPr>
                    <a:stCxn id="8" idx="5"/>
                  </p:cNvCxnSpPr>
                  <p:nvPr/>
                </p:nvCxnSpPr>
                <p:spPr>
                  <a:xfrm>
                    <a:off x="5427778" y="4373919"/>
                    <a:ext cx="495281" cy="69856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3" name="Прямая соединительная линия 22"/>
                <p:cNvCxnSpPr/>
                <p:nvPr/>
              </p:nvCxnSpPr>
              <p:spPr>
                <a:xfrm flipV="1">
                  <a:off x="4533642" y="4344275"/>
                  <a:ext cx="0" cy="789005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Прямая соединительная линия 25"/>
                <p:cNvCxnSpPr>
                  <a:endCxn id="8" idx="1"/>
                </p:cNvCxnSpPr>
                <p:nvPr/>
              </p:nvCxnSpPr>
              <p:spPr>
                <a:xfrm>
                  <a:off x="3131934" y="2710700"/>
                  <a:ext cx="506393" cy="41911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/>
                <p:nvPr/>
              </p:nvCxnSpPr>
              <p:spPr>
                <a:xfrm flipH="1">
                  <a:off x="5463881" y="2610686"/>
                  <a:ext cx="668311" cy="466736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19314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07904" y="2029594"/>
            <a:ext cx="5436096" cy="23423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>
          <a:xfrm>
            <a:off x="3707904" y="2029594"/>
            <a:ext cx="5436096" cy="2270348"/>
          </a:xfrm>
        </p:spPr>
        <p:txBody>
          <a:bodyPr/>
          <a:lstStyle/>
          <a:p>
            <a:r>
              <a:rPr lang="uk-UA" altLang="ru-RU" b="1" i="1" dirty="0">
                <a:solidFill>
                  <a:schemeClr val="bg1"/>
                </a:solidFill>
              </a:rPr>
              <a:t>Класифікація </a:t>
            </a:r>
          </a:p>
          <a:p>
            <a:r>
              <a:rPr lang="uk-UA" altLang="ru-RU" b="1" i="1" dirty="0" err="1">
                <a:solidFill>
                  <a:schemeClr val="bg1"/>
                </a:solidFill>
              </a:rPr>
              <a:t>проєктів</a:t>
            </a:r>
            <a:endParaRPr lang="ko-KR" altLang="en-US" b="1" dirty="0">
              <a:solidFill>
                <a:schemeClr val="bg1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269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077458" y="164445"/>
            <a:ext cx="5456076" cy="96066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Класифікація </a:t>
            </a:r>
            <a:r>
              <a:rPr lang="uk-UA" altLang="ru-RU" sz="32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проєктів</a:t>
            </a:r>
            <a:r>
              <a:rPr lang="ru-RU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  <p:grpSp>
        <p:nvGrpSpPr>
          <p:cNvPr id="22531" name="Группа 33"/>
          <p:cNvGrpSpPr>
            <a:grpSpLocks/>
          </p:cNvGrpSpPr>
          <p:nvPr/>
        </p:nvGrpSpPr>
        <p:grpSpPr bwMode="auto">
          <a:xfrm>
            <a:off x="1115616" y="1006730"/>
            <a:ext cx="8028384" cy="3574412"/>
            <a:chOff x="361010" y="1783945"/>
            <a:chExt cx="8672886" cy="3407654"/>
          </a:xfrm>
        </p:grpSpPr>
        <p:grpSp>
          <p:nvGrpSpPr>
            <p:cNvPr id="22532" name="Группа 37"/>
            <p:cNvGrpSpPr>
              <a:grpSpLocks/>
            </p:cNvGrpSpPr>
            <p:nvPr/>
          </p:nvGrpSpPr>
          <p:grpSpPr bwMode="auto">
            <a:xfrm>
              <a:off x="361010" y="1783945"/>
              <a:ext cx="8672886" cy="3407654"/>
              <a:chOff x="59403" y="1138144"/>
              <a:chExt cx="9323335" cy="3374718"/>
            </a:xfrm>
          </p:grpSpPr>
          <p:sp>
            <p:nvSpPr>
              <p:cNvPr id="8" name="Скругленный прямоугольник 7"/>
              <p:cNvSpPr/>
              <p:nvPr/>
            </p:nvSpPr>
            <p:spPr>
              <a:xfrm>
                <a:off x="426261" y="1929025"/>
                <a:ext cx="8497477" cy="790877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000000"/>
                </a:solidFill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uk-UA" altLang="ru-RU" b="1" i="1" dirty="0" err="1">
                    <a:solidFill>
                      <a:schemeClr val="bg1"/>
                    </a:solidFill>
                    <a:latin typeface="+mj-lt"/>
                    <a:cs typeface="Times New Roman" panose="02020603050405020304" pitchFamily="18" charset="0"/>
                  </a:rPr>
                  <a:t>мегапроєкт</a:t>
                </a:r>
                <a:r>
                  <a:rPr lang="uk-UA" altLang="ru-RU" sz="1500" dirty="0"/>
                  <a:t> (це цільові програми, які включають в себе велику кількість взаємопов’язаних </a:t>
                </a:r>
                <a:r>
                  <a:rPr lang="uk-UA" altLang="ru-RU" sz="1500" dirty="0" err="1"/>
                  <a:t>проєктів</a:t>
                </a:r>
                <a:r>
                  <a:rPr lang="uk-UA" altLang="ru-RU" sz="1500" dirty="0"/>
                  <a:t>, що об’єднані єдиною метою, виділеними ресурсами та часом); </a:t>
                </a:r>
                <a:endParaRPr lang="uk-UA" altLang="ru-RU" sz="1500" i="1" dirty="0"/>
              </a:p>
            </p:txBody>
          </p:sp>
          <p:grpSp>
            <p:nvGrpSpPr>
              <p:cNvPr id="22535" name="Группа 39"/>
              <p:cNvGrpSpPr>
                <a:grpSpLocks/>
              </p:cNvGrpSpPr>
              <p:nvPr/>
            </p:nvGrpSpPr>
            <p:grpSpPr bwMode="auto">
              <a:xfrm>
                <a:off x="59403" y="1138144"/>
                <a:ext cx="9323335" cy="3374718"/>
                <a:chOff x="59403" y="1138144"/>
                <a:chExt cx="9323335" cy="3374718"/>
              </a:xfrm>
            </p:grpSpPr>
            <p:sp>
              <p:nvSpPr>
                <p:cNvPr id="10" name="Шестиугольник 9"/>
                <p:cNvSpPr/>
                <p:nvPr/>
              </p:nvSpPr>
              <p:spPr>
                <a:xfrm>
                  <a:off x="221503" y="1138144"/>
                  <a:ext cx="9161235" cy="419517"/>
                </a:xfrm>
                <a:prstGeom prst="hexagon">
                  <a:avLst/>
                </a:prstGeom>
                <a:solidFill>
                  <a:schemeClr val="accent6">
                    <a:lumMod val="75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lang="uk-UA" altLang="ru-RU" b="1" dirty="0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1. За складом та структурою </a:t>
                  </a:r>
                  <a:r>
                    <a:rPr lang="uk-UA" altLang="ru-RU" b="1" dirty="0" err="1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проєкту</a:t>
                  </a:r>
                  <a:r>
                    <a:rPr lang="uk-UA" altLang="ru-RU" b="1" dirty="0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:</a:t>
                  </a:r>
                </a:p>
              </p:txBody>
            </p:sp>
            <p:sp>
              <p:nvSpPr>
                <p:cNvPr id="12" name="Скругленный прямоугольник 11"/>
                <p:cNvSpPr/>
                <p:nvPr/>
              </p:nvSpPr>
              <p:spPr>
                <a:xfrm>
                  <a:off x="474038" y="3325605"/>
                  <a:ext cx="8449699" cy="356859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90000"/>
                    </a:lnSpc>
                    <a:defRPr/>
                  </a:pPr>
                  <a:r>
                    <a:rPr lang="uk-UA" altLang="ru-RU" b="1" i="1" dirty="0" err="1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мультипроєкт</a:t>
                  </a:r>
                  <a:r>
                    <a:rPr lang="uk-UA" altLang="ru-RU" sz="1500" dirty="0"/>
                    <a:t> (включає в себе </a:t>
                  </a:r>
                  <a:r>
                    <a:rPr lang="uk-UA" altLang="ru-RU" sz="1500" dirty="0" err="1"/>
                    <a:t>монопроєкти</a:t>
                  </a:r>
                  <a:r>
                    <a:rPr lang="uk-UA" altLang="ru-RU" sz="1500" dirty="0"/>
                    <a:t>); </a:t>
                  </a:r>
                  <a:endParaRPr lang="uk-UA" altLang="ru-RU" sz="1500" i="1" dirty="0"/>
                </a:p>
              </p:txBody>
            </p:sp>
            <p:sp>
              <p:nvSpPr>
                <p:cNvPr id="13" name="Скругленный прямоугольник 12"/>
                <p:cNvSpPr/>
                <p:nvPr/>
              </p:nvSpPr>
              <p:spPr>
                <a:xfrm>
                  <a:off x="523522" y="4156003"/>
                  <a:ext cx="8449699" cy="356859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90000"/>
                    </a:lnSpc>
                    <a:defRPr/>
                  </a:pPr>
                  <a:r>
                    <a:rPr lang="uk-UA" altLang="ru-RU" b="1" i="1" dirty="0" err="1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монопроєкт</a:t>
                  </a:r>
                  <a:r>
                    <a:rPr lang="uk-UA" altLang="ru-RU" sz="1500" dirty="0"/>
                    <a:t> (окремий </a:t>
                  </a:r>
                  <a:r>
                    <a:rPr lang="uk-UA" altLang="ru-RU" sz="1500" dirty="0" err="1"/>
                    <a:t>проєкт</a:t>
                  </a:r>
                  <a:r>
                    <a:rPr lang="uk-UA" altLang="ru-RU" sz="1500" dirty="0"/>
                    <a:t>).</a:t>
                  </a:r>
                  <a:endParaRPr lang="ru-RU" altLang="ru-RU" sz="1500" dirty="0"/>
                </a:p>
              </p:txBody>
            </p: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>
                  <a:off x="59403" y="1340826"/>
                  <a:ext cx="78491" cy="3047941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 стрелкой 16"/>
                <p:cNvCxnSpPr/>
                <p:nvPr/>
              </p:nvCxnSpPr>
              <p:spPr>
                <a:xfrm flipV="1">
                  <a:off x="143012" y="2343789"/>
                  <a:ext cx="331026" cy="28743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 стрелкой 17"/>
                <p:cNvCxnSpPr>
                  <a:endCxn id="12" idx="1"/>
                </p:cNvCxnSpPr>
                <p:nvPr/>
              </p:nvCxnSpPr>
              <p:spPr>
                <a:xfrm flipV="1">
                  <a:off x="119124" y="3504035"/>
                  <a:ext cx="354914" cy="6377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Прямая со стрелкой 19"/>
                <p:cNvCxnSpPr>
                  <a:endCxn id="13" idx="1"/>
                </p:cNvCxnSpPr>
                <p:nvPr/>
              </p:nvCxnSpPr>
              <p:spPr>
                <a:xfrm flipV="1">
                  <a:off x="137894" y="4334432"/>
                  <a:ext cx="385628" cy="54335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3" name="Прямая соединительная линия 32"/>
            <p:cNvCxnSpPr/>
            <p:nvPr/>
          </p:nvCxnSpPr>
          <p:spPr>
            <a:xfrm flipH="1">
              <a:off x="361010" y="1988605"/>
              <a:ext cx="15079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3025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2077458" y="164445"/>
            <a:ext cx="5456076" cy="96066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Класифікація </a:t>
            </a:r>
            <a:r>
              <a:rPr lang="uk-UA" altLang="ru-RU" sz="32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проєктів</a:t>
            </a:r>
            <a:r>
              <a:rPr lang="ru-RU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  <p:grpSp>
        <p:nvGrpSpPr>
          <p:cNvPr id="23555" name="Группа 1"/>
          <p:cNvGrpSpPr>
            <a:grpSpLocks/>
          </p:cNvGrpSpPr>
          <p:nvPr/>
        </p:nvGrpSpPr>
        <p:grpSpPr bwMode="auto">
          <a:xfrm>
            <a:off x="179512" y="1096806"/>
            <a:ext cx="8568952" cy="3779043"/>
            <a:chOff x="360363" y="1462407"/>
            <a:chExt cx="8674100" cy="5038724"/>
          </a:xfrm>
        </p:grpSpPr>
        <p:cxnSp>
          <p:nvCxnSpPr>
            <p:cNvPr id="31" name="Прямая со стрелкой 30"/>
            <p:cNvCxnSpPr/>
            <p:nvPr/>
          </p:nvCxnSpPr>
          <p:spPr bwMode="auto">
            <a:xfrm flipV="1">
              <a:off x="371475" y="3900488"/>
              <a:ext cx="350838" cy="4762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557" name="Группа 34"/>
            <p:cNvGrpSpPr>
              <a:grpSpLocks/>
            </p:cNvGrpSpPr>
            <p:nvPr/>
          </p:nvGrpSpPr>
          <p:grpSpPr bwMode="auto">
            <a:xfrm>
              <a:off x="360363" y="1462407"/>
              <a:ext cx="8674100" cy="5038724"/>
              <a:chOff x="361010" y="1462313"/>
              <a:chExt cx="8672886" cy="5039279"/>
            </a:xfrm>
          </p:grpSpPr>
          <p:grpSp>
            <p:nvGrpSpPr>
              <p:cNvPr id="23558" name="Группа 26"/>
              <p:cNvGrpSpPr>
                <a:grpSpLocks/>
              </p:cNvGrpSpPr>
              <p:nvPr/>
            </p:nvGrpSpPr>
            <p:grpSpPr bwMode="auto">
              <a:xfrm>
                <a:off x="361010" y="1462313"/>
                <a:ext cx="8672886" cy="5039279"/>
                <a:chOff x="361010" y="1318297"/>
                <a:chExt cx="8672886" cy="5039279"/>
              </a:xfrm>
            </p:grpSpPr>
            <p:grpSp>
              <p:nvGrpSpPr>
                <p:cNvPr id="23560" name="Группа 19"/>
                <p:cNvGrpSpPr>
                  <a:grpSpLocks/>
                </p:cNvGrpSpPr>
                <p:nvPr/>
              </p:nvGrpSpPr>
              <p:grpSpPr bwMode="auto">
                <a:xfrm>
                  <a:off x="361010" y="1318297"/>
                  <a:ext cx="8672886" cy="5039279"/>
                  <a:chOff x="471825" y="1318297"/>
                  <a:chExt cx="8672886" cy="5039279"/>
                </a:xfrm>
              </p:grpSpPr>
              <p:grpSp>
                <p:nvGrpSpPr>
                  <p:cNvPr id="23563" name="Группа 37"/>
                  <p:cNvGrpSpPr>
                    <a:grpSpLocks/>
                  </p:cNvGrpSpPr>
                  <p:nvPr/>
                </p:nvGrpSpPr>
                <p:grpSpPr bwMode="auto">
                  <a:xfrm>
                    <a:off x="471825" y="1318297"/>
                    <a:ext cx="8672886" cy="4762706"/>
                    <a:chOff x="98432" y="723610"/>
                    <a:chExt cx="9323335" cy="4159076"/>
                  </a:xfrm>
                </p:grpSpPr>
                <p:sp>
                  <p:nvSpPr>
                    <p:cNvPr id="7" name="Скругленный прямоугольник 6"/>
                    <p:cNvSpPr/>
                    <p:nvPr/>
                  </p:nvSpPr>
                  <p:spPr>
                    <a:xfrm>
                      <a:off x="426046" y="1929545"/>
                      <a:ext cx="8444578" cy="475831"/>
                    </a:xfrm>
                    <a:prstGeom prst="round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dirty="0">
                          <a:latin typeface="+mn-lt"/>
                        </a:rPr>
                        <a:t>технічний</a:t>
                      </a:r>
                      <a:endParaRPr lang="en-US" altLang="ru-RU" dirty="0">
                        <a:latin typeface="+mn-lt"/>
                      </a:endParaRPr>
                    </a:p>
                  </p:txBody>
                </p:sp>
                <p:grpSp>
                  <p:nvGrpSpPr>
                    <p:cNvPr id="23567" name="Группа 3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8432" y="723610"/>
                      <a:ext cx="9323335" cy="4159076"/>
                      <a:chOff x="98432" y="723610"/>
                      <a:chExt cx="9323335" cy="4159076"/>
                    </a:xfrm>
                  </p:grpSpPr>
                  <p:sp>
                    <p:nvSpPr>
                      <p:cNvPr id="9" name="Шестиугольник 8"/>
                      <p:cNvSpPr/>
                      <p:nvPr/>
                    </p:nvSpPr>
                    <p:spPr>
                      <a:xfrm>
                        <a:off x="260532" y="723610"/>
                        <a:ext cx="9161235" cy="920050"/>
                      </a:xfrm>
                      <a:prstGeom prst="hexagon">
                        <a:avLst/>
                      </a:prstGeom>
                      <a:solidFill>
                        <a:schemeClr val="accent6">
                          <a:lumMod val="75000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anchor="ctr">
                        <a:spAutoFit/>
                      </a:bodyPr>
                      <a:lstStyle/>
                      <a:p>
                        <a:pPr eaLnBrk="1" hangingPunct="1">
                          <a:defRPr/>
                        </a:pPr>
                        <a:r>
                          <a:rPr lang="uk-UA" altLang="ru-RU" b="1" dirty="0">
                            <a:solidFill>
                              <a:schemeClr val="bg1"/>
                            </a:solidFill>
                            <a:latin typeface="+mj-lt"/>
                            <a:cs typeface="Times New Roman" panose="02020603050405020304" pitchFamily="18" charset="0"/>
                          </a:rPr>
                          <a:t>2. За сферою діяльності, в якій виконується </a:t>
                        </a:r>
                        <a:r>
                          <a:rPr lang="uk-UA" altLang="ru-RU" b="1" dirty="0" err="1">
                            <a:solidFill>
                              <a:schemeClr val="bg1"/>
                            </a:solidFill>
                            <a:latin typeface="+mj-lt"/>
                            <a:cs typeface="Times New Roman" panose="02020603050405020304" pitchFamily="18" charset="0"/>
                          </a:rPr>
                          <a:t>проєкт</a:t>
                        </a:r>
                        <a:r>
                          <a:rPr lang="uk-UA" altLang="ru-RU" b="1" dirty="0">
                            <a:solidFill>
                              <a:schemeClr val="bg1"/>
                            </a:solidFill>
                            <a:latin typeface="+mj-lt"/>
                            <a:cs typeface="Times New Roman" panose="02020603050405020304" pitchFamily="18" charset="0"/>
                          </a:rPr>
                          <a:t> (типи </a:t>
                        </a:r>
                        <a:r>
                          <a:rPr lang="uk-UA" altLang="ru-RU" b="1" dirty="0" err="1">
                            <a:solidFill>
                              <a:schemeClr val="bg1"/>
                            </a:solidFill>
                            <a:latin typeface="+mj-lt"/>
                            <a:cs typeface="Times New Roman" panose="02020603050405020304" pitchFamily="18" charset="0"/>
                          </a:rPr>
                          <a:t>проєктів</a:t>
                        </a:r>
                        <a:r>
                          <a:rPr lang="uk-UA" altLang="ru-RU" b="1" dirty="0">
                            <a:solidFill>
                              <a:schemeClr val="bg1"/>
                            </a:solidFill>
                            <a:latin typeface="+mj-lt"/>
                            <a:cs typeface="Times New Roman" panose="02020603050405020304" pitchFamily="18" charset="0"/>
                          </a:rPr>
                          <a:t>): </a:t>
                        </a:r>
                        <a:endParaRPr lang="en-US" altLang="ru-RU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0" name="Скругленный прямоугольник 9"/>
                      <p:cNvSpPr/>
                      <p:nvPr/>
                    </p:nvSpPr>
                    <p:spPr>
                      <a:xfrm>
                        <a:off x="426046" y="2614452"/>
                        <a:ext cx="8449699" cy="475831"/>
                      </a:xfrm>
                      <a:prstGeom prst="roundRect">
                        <a:avLst/>
                      </a:prstGeom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pPr eaLnBrk="1" hangingPunct="1">
                          <a:defRPr/>
                        </a:pPr>
                        <a:r>
                          <a:rPr lang="uk-UA" altLang="ru-RU" dirty="0">
                            <a:latin typeface="+mn-lt"/>
                          </a:rPr>
                          <a:t>організаційний </a:t>
                        </a:r>
                        <a:endParaRPr lang="en-US" altLang="ru-RU" dirty="0">
                          <a:latin typeface="+mn-lt"/>
                        </a:endParaRPr>
                      </a:p>
                    </p:txBody>
                  </p:sp>
                  <p:sp>
                    <p:nvSpPr>
                      <p:cNvPr id="11" name="Скругленный прямоугольник 10"/>
                      <p:cNvSpPr/>
                      <p:nvPr/>
                    </p:nvSpPr>
                    <p:spPr>
                      <a:xfrm>
                        <a:off x="497711" y="3930193"/>
                        <a:ext cx="8372915" cy="475831"/>
                      </a:xfrm>
                      <a:prstGeom prst="roundRect">
                        <a:avLst/>
                      </a:prstGeom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pPr eaLnBrk="1" hangingPunct="1">
                          <a:defRPr/>
                        </a:pPr>
                        <a:r>
                          <a:rPr lang="uk-UA" altLang="ru-RU" dirty="0">
                            <a:latin typeface="+mn-lt"/>
                          </a:rPr>
                          <a:t>соціальний </a:t>
                        </a:r>
                        <a:endParaRPr lang="en-US" altLang="ru-RU" dirty="0">
                          <a:latin typeface="+mn-lt"/>
                        </a:endParaRPr>
                      </a:p>
                    </p:txBody>
                  </p:sp>
                  <p:cxnSp>
                    <p:nvCxnSpPr>
                      <p:cNvPr id="12" name="Прямая соединительная линия 11"/>
                      <p:cNvCxnSpPr/>
                      <p:nvPr/>
                    </p:nvCxnSpPr>
                    <p:spPr>
                      <a:xfrm>
                        <a:off x="98432" y="1183634"/>
                        <a:ext cx="73371" cy="3687960"/>
                      </a:xfrm>
                      <a:prstGeom prst="line">
                        <a:avLst/>
                      </a:prstGeom>
                      <a:ln w="2222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" name="Прямая со стрелкой 12"/>
                      <p:cNvCxnSpPr/>
                      <p:nvPr/>
                    </p:nvCxnSpPr>
                    <p:spPr>
                      <a:xfrm flipV="1">
                        <a:off x="98432" y="2179106"/>
                        <a:ext cx="377096" cy="4159"/>
                      </a:xfrm>
                      <a:prstGeom prst="straightConnector1">
                        <a:avLst/>
                      </a:prstGeom>
                      <a:ln w="22225"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" name="Прямая со стрелкой 14"/>
                      <p:cNvCxnSpPr/>
                      <p:nvPr/>
                    </p:nvCxnSpPr>
                    <p:spPr>
                      <a:xfrm flipV="1">
                        <a:off x="171803" y="4872980"/>
                        <a:ext cx="385628" cy="9706"/>
                      </a:xfrm>
                      <a:prstGeom prst="straightConnector1">
                        <a:avLst/>
                      </a:prstGeom>
                      <a:ln w="22225"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18" name="Скругленный прямоугольник 17"/>
                  <p:cNvSpPr/>
                  <p:nvPr/>
                </p:nvSpPr>
                <p:spPr bwMode="auto">
                  <a:xfrm>
                    <a:off x="806739" y="4201196"/>
                    <a:ext cx="7825281" cy="544891"/>
                  </a:xfrm>
                  <a:prstGeom prst="round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000000"/>
                    </a:solidFill>
                  </a:ln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r>
                      <a:rPr lang="uk-UA" altLang="ru-RU" dirty="0">
                        <a:latin typeface="+mn-lt"/>
                      </a:rPr>
                      <a:t>економічний </a:t>
                    </a:r>
                    <a:endParaRPr lang="en-US" altLang="ru-RU" dirty="0">
                      <a:latin typeface="+mn-lt"/>
                    </a:endParaRPr>
                  </a:p>
                </p:txBody>
              </p:sp>
              <p:sp>
                <p:nvSpPr>
                  <p:cNvPr id="19" name="Скругленный прямоугольник 18"/>
                  <p:cNvSpPr/>
                  <p:nvPr/>
                </p:nvSpPr>
                <p:spPr bwMode="auto">
                  <a:xfrm>
                    <a:off x="851184" y="5812685"/>
                    <a:ext cx="7780836" cy="544891"/>
                  </a:xfrm>
                  <a:prstGeom prst="round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000000"/>
                    </a:solidFill>
                  </a:ln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r>
                      <a:rPr lang="uk-UA" altLang="ru-RU" dirty="0">
                        <a:latin typeface="+mn-lt"/>
                      </a:rPr>
                      <a:t>змішаний </a:t>
                    </a:r>
                    <a:endParaRPr lang="ru-RU" altLang="ru-RU" dirty="0">
                      <a:latin typeface="+mn-lt"/>
                    </a:endParaRPr>
                  </a:p>
                </p:txBody>
              </p:sp>
            </p:grpSp>
            <p:cxnSp>
              <p:nvCxnSpPr>
                <p:cNvPr id="24" name="Прямая со стрелкой 23"/>
                <p:cNvCxnSpPr/>
                <p:nvPr/>
              </p:nvCxnSpPr>
              <p:spPr bwMode="auto">
                <a:xfrm flipV="1">
                  <a:off x="429262" y="4456811"/>
                  <a:ext cx="350789" cy="6351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Прямая со стрелкой 24"/>
                <p:cNvCxnSpPr/>
                <p:nvPr/>
              </p:nvCxnSpPr>
              <p:spPr bwMode="auto">
                <a:xfrm flipV="1">
                  <a:off x="438786" y="5293516"/>
                  <a:ext cx="350789" cy="6351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Прямая соединительная линия 32"/>
              <p:cNvCxnSpPr>
                <a:stCxn id="9" idx="2"/>
              </p:cNvCxnSpPr>
              <p:nvPr/>
            </p:nvCxnSpPr>
            <p:spPr>
              <a:xfrm flipH="1">
                <a:off x="361010" y="1989102"/>
                <a:ext cx="150791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61880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077458" y="164445"/>
            <a:ext cx="5456076" cy="96066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Класифікація </a:t>
            </a:r>
            <a:r>
              <a:rPr lang="uk-UA" altLang="ru-RU" sz="32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проєктів</a:t>
            </a:r>
            <a:r>
              <a:rPr lang="ru-RU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  <p:grpSp>
        <p:nvGrpSpPr>
          <p:cNvPr id="24579" name="Группа 39"/>
          <p:cNvGrpSpPr>
            <a:grpSpLocks/>
          </p:cNvGrpSpPr>
          <p:nvPr/>
        </p:nvGrpSpPr>
        <p:grpSpPr bwMode="auto">
          <a:xfrm>
            <a:off x="179512" y="1164908"/>
            <a:ext cx="7738145" cy="3828098"/>
            <a:chOff x="531161" y="1552595"/>
            <a:chExt cx="8493374" cy="5105469"/>
          </a:xfrm>
        </p:grpSpPr>
        <p:grpSp>
          <p:nvGrpSpPr>
            <p:cNvPr id="24580" name="Группа 19"/>
            <p:cNvGrpSpPr>
              <a:grpSpLocks/>
            </p:cNvGrpSpPr>
            <p:nvPr/>
          </p:nvGrpSpPr>
          <p:grpSpPr bwMode="auto">
            <a:xfrm>
              <a:off x="531161" y="1552595"/>
              <a:ext cx="8493374" cy="5105469"/>
              <a:chOff x="361010" y="1692698"/>
              <a:chExt cx="8493374" cy="5105469"/>
            </a:xfrm>
          </p:grpSpPr>
          <p:grpSp>
            <p:nvGrpSpPr>
              <p:cNvPr id="24582" name="Группа 20"/>
              <p:cNvGrpSpPr>
                <a:grpSpLocks/>
              </p:cNvGrpSpPr>
              <p:nvPr/>
            </p:nvGrpSpPr>
            <p:grpSpPr bwMode="auto">
              <a:xfrm>
                <a:off x="361010" y="1692698"/>
                <a:ext cx="8493374" cy="5105469"/>
                <a:chOff x="361010" y="1548682"/>
                <a:chExt cx="8493374" cy="5105469"/>
              </a:xfrm>
            </p:grpSpPr>
            <p:grpSp>
              <p:nvGrpSpPr>
                <p:cNvPr id="24584" name="Группа 22"/>
                <p:cNvGrpSpPr>
                  <a:grpSpLocks/>
                </p:cNvGrpSpPr>
                <p:nvPr/>
              </p:nvGrpSpPr>
              <p:grpSpPr bwMode="auto">
                <a:xfrm>
                  <a:off x="361010" y="1548682"/>
                  <a:ext cx="8493374" cy="5105469"/>
                  <a:chOff x="471825" y="1548682"/>
                  <a:chExt cx="8493374" cy="5105469"/>
                </a:xfrm>
              </p:grpSpPr>
              <p:grpSp>
                <p:nvGrpSpPr>
                  <p:cNvPr id="24587" name="Группа 37"/>
                  <p:cNvGrpSpPr>
                    <a:grpSpLocks/>
                  </p:cNvGrpSpPr>
                  <p:nvPr/>
                </p:nvGrpSpPr>
                <p:grpSpPr bwMode="auto">
                  <a:xfrm>
                    <a:off x="471825" y="1548682"/>
                    <a:ext cx="8493374" cy="4575739"/>
                    <a:chOff x="98432" y="924797"/>
                    <a:chExt cx="9130360" cy="3995805"/>
                  </a:xfrm>
                </p:grpSpPr>
                <p:sp>
                  <p:nvSpPr>
                    <p:cNvPr id="29" name="Скругленный прямоугольник 28"/>
                    <p:cNvSpPr/>
                    <p:nvPr/>
                  </p:nvSpPr>
                  <p:spPr>
                    <a:xfrm>
                      <a:off x="426101" y="1929573"/>
                      <a:ext cx="8444303" cy="475903"/>
                    </a:xfrm>
                    <a:prstGeom prst="round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dirty="0">
                          <a:latin typeface="+mn-lt"/>
                        </a:rPr>
                        <a:t>інвестиційні</a:t>
                      </a:r>
                      <a:endParaRPr lang="en-US" altLang="ru-RU" dirty="0">
                        <a:latin typeface="+mn-lt"/>
                      </a:endParaRPr>
                    </a:p>
                  </p:txBody>
                </p:sp>
                <p:grpSp>
                  <p:nvGrpSpPr>
                    <p:cNvPr id="24591" name="Группа 3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8432" y="924797"/>
                      <a:ext cx="9130360" cy="3995805"/>
                      <a:chOff x="98432" y="924797"/>
                      <a:chExt cx="9130360" cy="3995805"/>
                    </a:xfrm>
                  </p:grpSpPr>
                  <p:sp>
                    <p:nvSpPr>
                      <p:cNvPr id="31" name="Шестиугольник 30"/>
                      <p:cNvSpPr/>
                      <p:nvPr/>
                    </p:nvSpPr>
                    <p:spPr>
                      <a:xfrm>
                        <a:off x="260560" y="924797"/>
                        <a:ext cx="8968232" cy="517502"/>
                      </a:xfrm>
                      <a:prstGeom prst="hexagon">
                        <a:avLst/>
                      </a:prstGeom>
                      <a:solidFill>
                        <a:schemeClr val="accent6">
                          <a:lumMod val="75000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anchor="ctr">
                        <a:spAutoFit/>
                      </a:bodyPr>
                      <a:lstStyle/>
                      <a:p>
                        <a:pPr eaLnBrk="1" hangingPunct="1">
                          <a:defRPr/>
                        </a:pPr>
                        <a:r>
                          <a:rPr lang="uk-UA" altLang="ru-RU" b="1" dirty="0">
                            <a:solidFill>
                              <a:schemeClr val="bg1"/>
                            </a:solidFill>
                            <a:latin typeface="+mj-lt"/>
                            <a:cs typeface="Times New Roman" panose="02020603050405020304" pitchFamily="18" charset="0"/>
                          </a:rPr>
                          <a:t>3. За характером предметної області (види </a:t>
                        </a:r>
                        <a:r>
                          <a:rPr lang="uk-UA" altLang="ru-RU" b="1" dirty="0" err="1">
                            <a:solidFill>
                              <a:schemeClr val="bg1"/>
                            </a:solidFill>
                            <a:latin typeface="+mj-lt"/>
                            <a:cs typeface="Times New Roman" panose="02020603050405020304" pitchFamily="18" charset="0"/>
                          </a:rPr>
                          <a:t>проєктів</a:t>
                        </a:r>
                        <a:r>
                          <a:rPr lang="uk-UA" altLang="ru-RU" b="1" dirty="0">
                            <a:solidFill>
                              <a:schemeClr val="bg1"/>
                            </a:solidFill>
                            <a:latin typeface="+mj-lt"/>
                            <a:cs typeface="Times New Roman" panose="02020603050405020304" pitchFamily="18" charset="0"/>
                          </a:rPr>
                          <a:t>)</a:t>
                        </a:r>
                        <a:endParaRPr lang="en-US" altLang="ru-RU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32" name="Скругленный прямоугольник 31"/>
                      <p:cNvSpPr/>
                      <p:nvPr/>
                    </p:nvSpPr>
                    <p:spPr>
                      <a:xfrm>
                        <a:off x="473885" y="2620130"/>
                        <a:ext cx="8377746" cy="475903"/>
                      </a:xfrm>
                      <a:prstGeom prst="roundRect">
                        <a:avLst/>
                      </a:prstGeom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pPr eaLnBrk="1" hangingPunct="1">
                          <a:defRPr/>
                        </a:pPr>
                        <a:r>
                          <a:rPr lang="uk-UA" altLang="ru-RU" dirty="0">
                            <a:latin typeface="+mn-lt"/>
                          </a:rPr>
                          <a:t>інноваційні </a:t>
                        </a:r>
                        <a:endParaRPr lang="en-US" altLang="ru-RU" dirty="0">
                          <a:latin typeface="+mn-lt"/>
                        </a:endParaRPr>
                      </a:p>
                    </p:txBody>
                  </p:sp>
                  <p:sp>
                    <p:nvSpPr>
                      <p:cNvPr id="33" name="Скругленный прямоугольник 32"/>
                      <p:cNvSpPr/>
                      <p:nvPr/>
                    </p:nvSpPr>
                    <p:spPr>
                      <a:xfrm>
                        <a:off x="477300" y="3895859"/>
                        <a:ext cx="8374333" cy="475903"/>
                      </a:xfrm>
                      <a:prstGeom prst="roundRect">
                        <a:avLst/>
                      </a:prstGeom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000000"/>
                        </a:solidFill>
                      </a:ln>
                    </p:spPr>
                    <p:txBody>
                      <a:bodyPr>
                        <a:spAutoFit/>
                      </a:bodyPr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pPr eaLnBrk="1" hangingPunct="1">
                          <a:defRPr/>
                        </a:pPr>
                        <a:r>
                          <a:rPr lang="uk-UA" altLang="ru-RU" dirty="0">
                            <a:latin typeface="+mn-lt"/>
                          </a:rPr>
                          <a:t>комбіновані</a:t>
                        </a:r>
                        <a:endParaRPr lang="ru-RU" altLang="ru-RU" dirty="0">
                          <a:latin typeface="+mn-lt"/>
                        </a:endParaRPr>
                      </a:p>
                    </p:txBody>
                  </p:sp>
                  <p:cxnSp>
                    <p:nvCxnSpPr>
                      <p:cNvPr id="34" name="Прямая соединительная линия 33"/>
                      <p:cNvCxnSpPr/>
                      <p:nvPr/>
                    </p:nvCxnSpPr>
                    <p:spPr>
                      <a:xfrm>
                        <a:off x="98432" y="1183549"/>
                        <a:ext cx="81917" cy="3727347"/>
                      </a:xfrm>
                      <a:prstGeom prst="line">
                        <a:avLst/>
                      </a:prstGeom>
                      <a:ln w="2222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5" name="Прямая со стрелкой 34"/>
                      <p:cNvCxnSpPr/>
                      <p:nvPr/>
                    </p:nvCxnSpPr>
                    <p:spPr>
                      <a:xfrm flipV="1">
                        <a:off x="98432" y="2179172"/>
                        <a:ext cx="377161" cy="4160"/>
                      </a:xfrm>
                      <a:prstGeom prst="straightConnector1">
                        <a:avLst/>
                      </a:prstGeom>
                      <a:ln w="22225"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" name="Прямая со стрелкой 35"/>
                      <p:cNvCxnSpPr/>
                      <p:nvPr/>
                    </p:nvCxnSpPr>
                    <p:spPr>
                      <a:xfrm flipV="1">
                        <a:off x="171817" y="4910896"/>
                        <a:ext cx="385694" cy="9706"/>
                      </a:xfrm>
                      <a:prstGeom prst="straightConnector1">
                        <a:avLst/>
                      </a:prstGeom>
                      <a:ln w="22225"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27" name="Скругленный прямоугольник 26"/>
                  <p:cNvSpPr/>
                  <p:nvPr/>
                </p:nvSpPr>
                <p:spPr bwMode="auto">
                  <a:xfrm>
                    <a:off x="821085" y="4204631"/>
                    <a:ext cx="7823429" cy="544973"/>
                  </a:xfrm>
                  <a:prstGeom prst="round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000000"/>
                    </a:solidFill>
                  </a:ln>
                </p:spPr>
                <p:txBody>
                  <a:bodyPr>
                    <a:spAutoFit/>
                  </a:bodyPr>
                  <a:lstStyle/>
                  <a:p>
                    <a:pPr eaLnBrk="1" hangingPunct="1">
                      <a:defRPr/>
                    </a:pPr>
                    <a:r>
                      <a:rPr lang="uk-UA" altLang="ru-RU" dirty="0"/>
                      <a:t>навчально-освітні </a:t>
                    </a:r>
                    <a:endParaRPr lang="en-US" altLang="ru-RU" dirty="0"/>
                  </a:p>
                </p:txBody>
              </p:sp>
              <p:sp>
                <p:nvSpPr>
                  <p:cNvPr id="28" name="Скругленный прямоугольник 27"/>
                  <p:cNvSpPr/>
                  <p:nvPr/>
                </p:nvSpPr>
                <p:spPr bwMode="auto">
                  <a:xfrm>
                    <a:off x="898876" y="5700449"/>
                    <a:ext cx="7704363" cy="953702"/>
                  </a:xfrm>
                  <a:prstGeom prst="round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000000"/>
                    </a:solidFill>
                  </a:ln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r>
                      <a:rPr lang="uk-UA" altLang="ru-RU" dirty="0">
                        <a:latin typeface="+mn-lt"/>
                      </a:rPr>
                      <a:t>науково-дослідні (дослідження і розвиток)</a:t>
                    </a:r>
                    <a:endParaRPr lang="en-US" altLang="ru-RU" dirty="0">
                      <a:latin typeface="+mn-lt"/>
                    </a:endParaRPr>
                  </a:p>
                  <a:p>
                    <a:pPr eaLnBrk="1" hangingPunct="1">
                      <a:defRPr/>
                    </a:pPr>
                    <a:r>
                      <a:rPr lang="uk-UA" altLang="ru-RU" dirty="0">
                        <a:latin typeface="+mn-lt"/>
                      </a:rPr>
                      <a:t> </a:t>
                    </a:r>
                    <a:endParaRPr lang="ru-RU" altLang="ru-RU" dirty="0">
                      <a:latin typeface="+mn-lt"/>
                    </a:endParaRPr>
                  </a:p>
                </p:txBody>
              </p:sp>
            </p:grpSp>
            <p:cxnSp>
              <p:nvCxnSpPr>
                <p:cNvPr id="24" name="Прямая со стрелкой 23"/>
                <p:cNvCxnSpPr/>
                <p:nvPr/>
              </p:nvCxnSpPr>
              <p:spPr bwMode="auto">
                <a:xfrm flipV="1">
                  <a:off x="429275" y="4457109"/>
                  <a:ext cx="350847" cy="4764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Прямая со стрелкой 24"/>
                <p:cNvCxnSpPr/>
                <p:nvPr/>
              </p:nvCxnSpPr>
              <p:spPr bwMode="auto">
                <a:xfrm flipV="1">
                  <a:off x="437212" y="5205018"/>
                  <a:ext cx="350848" cy="4763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" name="Прямая соединительная линия 21"/>
              <p:cNvCxnSpPr>
                <a:stCxn id="31" idx="2"/>
              </p:cNvCxnSpPr>
              <p:nvPr/>
            </p:nvCxnSpPr>
            <p:spPr>
              <a:xfrm flipH="1" flipV="1">
                <a:off x="361010" y="1989004"/>
                <a:ext cx="272743" cy="29630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Прямая со стрелкой 37"/>
            <p:cNvCxnSpPr/>
            <p:nvPr/>
          </p:nvCxnSpPr>
          <p:spPr bwMode="auto">
            <a:xfrm flipV="1">
              <a:off x="540686" y="3743284"/>
              <a:ext cx="350848" cy="6352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36095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077458" y="164445"/>
            <a:ext cx="5456076" cy="96066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Класифікація </a:t>
            </a:r>
            <a:r>
              <a:rPr lang="uk-UA" altLang="ru-RU" sz="32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проєктів</a:t>
            </a:r>
            <a:r>
              <a:rPr lang="ru-RU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  <p:grpSp>
        <p:nvGrpSpPr>
          <p:cNvPr id="25603" name="Группа 26"/>
          <p:cNvGrpSpPr>
            <a:grpSpLocks/>
          </p:cNvGrpSpPr>
          <p:nvPr/>
        </p:nvGrpSpPr>
        <p:grpSpPr bwMode="auto">
          <a:xfrm>
            <a:off x="251521" y="1423275"/>
            <a:ext cx="7668518" cy="2375059"/>
            <a:chOff x="473817" y="1898423"/>
            <a:chExt cx="8562679" cy="3165988"/>
          </a:xfrm>
        </p:grpSpPr>
        <p:grpSp>
          <p:nvGrpSpPr>
            <p:cNvPr id="25604" name="Группа 37"/>
            <p:cNvGrpSpPr>
              <a:grpSpLocks/>
            </p:cNvGrpSpPr>
            <p:nvPr/>
          </p:nvGrpSpPr>
          <p:grpSpPr bwMode="auto">
            <a:xfrm>
              <a:off x="473817" y="1898423"/>
              <a:ext cx="8562679" cy="3165988"/>
              <a:chOff x="49216" y="1093291"/>
              <a:chExt cx="9204863" cy="3135387"/>
            </a:xfrm>
          </p:grpSpPr>
          <p:sp>
            <p:nvSpPr>
              <p:cNvPr id="8" name="Скругленный прямоугольник 7"/>
              <p:cNvSpPr/>
              <p:nvPr/>
            </p:nvSpPr>
            <p:spPr>
              <a:xfrm>
                <a:off x="426352" y="1911559"/>
                <a:ext cx="8496664" cy="539436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000000"/>
                </a:solidFill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uk-UA" altLang="ru-RU" i="1" dirty="0">
                    <a:latin typeface="+mn-lt"/>
                  </a:rPr>
                  <a:t>короткострокові</a:t>
                </a:r>
                <a:r>
                  <a:rPr lang="uk-UA" altLang="ru-RU" dirty="0">
                    <a:latin typeface="+mn-lt"/>
                  </a:rPr>
                  <a:t> (менше 3 років)</a:t>
                </a:r>
              </a:p>
            </p:txBody>
          </p:sp>
          <p:grpSp>
            <p:nvGrpSpPr>
              <p:cNvPr id="25607" name="Группа 39"/>
              <p:cNvGrpSpPr>
                <a:grpSpLocks/>
              </p:cNvGrpSpPr>
              <p:nvPr/>
            </p:nvGrpSpPr>
            <p:grpSpPr bwMode="auto">
              <a:xfrm>
                <a:off x="49216" y="1093291"/>
                <a:ext cx="9204863" cy="3135387"/>
                <a:chOff x="49216" y="1093291"/>
                <a:chExt cx="9204863" cy="3135387"/>
              </a:xfrm>
            </p:grpSpPr>
            <p:sp>
              <p:nvSpPr>
                <p:cNvPr id="10" name="Шестиугольник 9"/>
                <p:cNvSpPr/>
                <p:nvPr/>
              </p:nvSpPr>
              <p:spPr>
                <a:xfrm>
                  <a:off x="221572" y="1093291"/>
                  <a:ext cx="9032507" cy="591304"/>
                </a:xfrm>
                <a:prstGeom prst="hexagon">
                  <a:avLst/>
                </a:prstGeom>
                <a:solidFill>
                  <a:schemeClr val="accent6">
                    <a:lumMod val="75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lang="uk-UA" altLang="ru-RU" b="1" dirty="0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4. За складом та структурою </a:t>
                  </a:r>
                  <a:r>
                    <a:rPr lang="uk-UA" altLang="ru-RU" b="1" dirty="0" err="1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проєкту</a:t>
                  </a:r>
                  <a:r>
                    <a:rPr lang="uk-UA" altLang="ru-RU" b="1" dirty="0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:</a:t>
                  </a:r>
                </a:p>
              </p:txBody>
            </p:sp>
            <p:sp>
              <p:nvSpPr>
                <p:cNvPr id="11" name="Скругленный прямоугольник 10"/>
                <p:cNvSpPr/>
                <p:nvPr/>
              </p:nvSpPr>
              <p:spPr>
                <a:xfrm>
                  <a:off x="443418" y="2846768"/>
                  <a:ext cx="8450590" cy="539436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dirty="0">
                      <a:latin typeface="+mn-lt"/>
                    </a:rPr>
                    <a:t>середньострокові (3-5 років)</a:t>
                  </a:r>
                </a:p>
              </p:txBody>
            </p:sp>
            <p:sp>
              <p:nvSpPr>
                <p:cNvPr id="12" name="Скругленный прямоугольник 11"/>
                <p:cNvSpPr/>
                <p:nvPr/>
              </p:nvSpPr>
              <p:spPr>
                <a:xfrm>
                  <a:off x="474135" y="3689242"/>
                  <a:ext cx="8448883" cy="539436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dirty="0">
                      <a:latin typeface="+mn-lt"/>
                    </a:rPr>
                    <a:t>довгострокові</a:t>
                  </a:r>
                  <a:r>
                    <a:rPr lang="uk-UA" altLang="ru-RU" dirty="0"/>
                    <a:t> </a:t>
                  </a:r>
                  <a:r>
                    <a:rPr lang="uk-UA" altLang="ru-RU" dirty="0">
                      <a:latin typeface="+mn-lt"/>
                    </a:rPr>
                    <a:t>(більше 5 років)</a:t>
                  </a:r>
                  <a:endParaRPr lang="ru-RU" altLang="ru-RU" dirty="0">
                    <a:latin typeface="+mn-lt"/>
                  </a:endParaRPr>
                </a:p>
              </p:txBody>
            </p:sp>
            <p:cxnSp>
              <p:nvCxnSpPr>
                <p:cNvPr id="13" name="Прямая соединительная линия 12"/>
                <p:cNvCxnSpPr/>
                <p:nvPr/>
              </p:nvCxnSpPr>
              <p:spPr>
                <a:xfrm flipH="1">
                  <a:off x="49216" y="1339431"/>
                  <a:ext cx="10239" cy="2596581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 стрелкой 13"/>
                <p:cNvCxnSpPr>
                  <a:endCxn id="8" idx="1"/>
                </p:cNvCxnSpPr>
                <p:nvPr/>
              </p:nvCxnSpPr>
              <p:spPr>
                <a:xfrm>
                  <a:off x="49216" y="2164616"/>
                  <a:ext cx="377137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 стрелкой 14"/>
                <p:cNvCxnSpPr>
                  <a:endCxn id="11" idx="1"/>
                </p:cNvCxnSpPr>
                <p:nvPr/>
              </p:nvCxnSpPr>
              <p:spPr>
                <a:xfrm>
                  <a:off x="59455" y="3079392"/>
                  <a:ext cx="383963" cy="20433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 стрелкой 15"/>
                <p:cNvCxnSpPr>
                  <a:endCxn id="12" idx="1"/>
                </p:cNvCxnSpPr>
                <p:nvPr/>
              </p:nvCxnSpPr>
              <p:spPr>
                <a:xfrm>
                  <a:off x="85053" y="3936012"/>
                  <a:ext cx="389082" cy="6287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8" name="Прямая соединительная линия 17"/>
            <p:cNvCxnSpPr/>
            <p:nvPr/>
          </p:nvCxnSpPr>
          <p:spPr>
            <a:xfrm flipH="1">
              <a:off x="483342" y="2161249"/>
              <a:ext cx="150808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791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077458" y="164445"/>
            <a:ext cx="5456076" cy="96066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Класифікація </a:t>
            </a:r>
            <a:r>
              <a:rPr lang="uk-UA" altLang="ru-RU" sz="32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проєктів</a:t>
            </a:r>
            <a:r>
              <a:rPr lang="ru-RU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  <p:grpSp>
        <p:nvGrpSpPr>
          <p:cNvPr id="26627" name="Группа 18"/>
          <p:cNvGrpSpPr>
            <a:grpSpLocks/>
          </p:cNvGrpSpPr>
          <p:nvPr/>
        </p:nvGrpSpPr>
        <p:grpSpPr bwMode="auto">
          <a:xfrm>
            <a:off x="107505" y="1486973"/>
            <a:ext cx="7789912" cy="2574489"/>
            <a:chOff x="473762" y="1630954"/>
            <a:chExt cx="8538847" cy="3433472"/>
          </a:xfrm>
        </p:grpSpPr>
        <p:grpSp>
          <p:nvGrpSpPr>
            <p:cNvPr id="26628" name="Группа 37"/>
            <p:cNvGrpSpPr>
              <a:grpSpLocks/>
            </p:cNvGrpSpPr>
            <p:nvPr/>
          </p:nvGrpSpPr>
          <p:grpSpPr bwMode="auto">
            <a:xfrm>
              <a:off x="473762" y="1630954"/>
              <a:ext cx="8538847" cy="3433472"/>
              <a:chOff x="49157" y="828409"/>
              <a:chExt cx="9179243" cy="3400285"/>
            </a:xfrm>
          </p:grpSpPr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426363" y="1912040"/>
                <a:ext cx="8496518" cy="539693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000000"/>
                </a:solidFill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uk-UA" altLang="ru-RU" dirty="0">
                    <a:latin typeface="+mn-lt"/>
                  </a:rPr>
                  <a:t>прості</a:t>
                </a:r>
              </a:p>
            </p:txBody>
          </p:sp>
          <p:grpSp>
            <p:nvGrpSpPr>
              <p:cNvPr id="26631" name="Группа 39"/>
              <p:cNvGrpSpPr>
                <a:grpSpLocks/>
              </p:cNvGrpSpPr>
              <p:nvPr/>
            </p:nvGrpSpPr>
            <p:grpSpPr bwMode="auto">
              <a:xfrm>
                <a:off x="49157" y="828409"/>
                <a:ext cx="9179243" cy="3400285"/>
                <a:chOff x="49157" y="828409"/>
                <a:chExt cx="9179243" cy="3400285"/>
              </a:xfrm>
            </p:grpSpPr>
            <p:sp>
              <p:nvSpPr>
                <p:cNvPr id="24" name="Шестиугольник 23"/>
                <p:cNvSpPr/>
                <p:nvPr/>
              </p:nvSpPr>
              <p:spPr>
                <a:xfrm>
                  <a:off x="165220" y="828409"/>
                  <a:ext cx="9063180" cy="591586"/>
                </a:xfrm>
                <a:prstGeom prst="hexagon">
                  <a:avLst/>
                </a:prstGeom>
                <a:solidFill>
                  <a:schemeClr val="accent6">
                    <a:lumMod val="75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lang="uk-UA" altLang="ru-RU" b="1" dirty="0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5. За мірою складності виконання </a:t>
                  </a:r>
                  <a:r>
                    <a:rPr lang="uk-UA" altLang="ru-RU" b="1" dirty="0" err="1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проєктів</a:t>
                  </a:r>
                  <a:r>
                    <a:rPr lang="uk-UA" altLang="ru-RU" b="1" dirty="0">
                      <a:solidFill>
                        <a:schemeClr val="bg1"/>
                      </a:solidFill>
                      <a:latin typeface="+mj-lt"/>
                      <a:cs typeface="Times New Roman" panose="02020603050405020304" pitchFamily="18" charset="0"/>
                    </a:rPr>
                    <a:t>:</a:t>
                  </a:r>
                </a:p>
              </p:txBody>
            </p:sp>
            <p:sp>
              <p:nvSpPr>
                <p:cNvPr id="25" name="Скругленный прямоугольник 24"/>
                <p:cNvSpPr/>
                <p:nvPr/>
              </p:nvSpPr>
              <p:spPr>
                <a:xfrm>
                  <a:off x="443430" y="2846124"/>
                  <a:ext cx="8450433" cy="539693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dirty="0">
                      <a:latin typeface="+mn-lt"/>
                    </a:rPr>
                    <a:t>складні</a:t>
                  </a:r>
                </a:p>
              </p:txBody>
            </p:sp>
            <p:sp>
              <p:nvSpPr>
                <p:cNvPr id="26" name="Скругленный прямоугольник 25"/>
                <p:cNvSpPr/>
                <p:nvPr/>
              </p:nvSpPr>
              <p:spPr>
                <a:xfrm>
                  <a:off x="474153" y="3689001"/>
                  <a:ext cx="8448728" cy="539693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dirty="0">
                      <a:latin typeface="+mn-lt"/>
                    </a:rPr>
                    <a:t>дуже</a:t>
                  </a:r>
                  <a:r>
                    <a:rPr lang="uk-UA" altLang="ru-RU" dirty="0"/>
                    <a:t> </a:t>
                  </a:r>
                  <a:r>
                    <a:rPr lang="uk-UA" altLang="ru-RU" dirty="0">
                      <a:latin typeface="+mn-lt"/>
                    </a:rPr>
                    <a:t>складні</a:t>
                  </a:r>
                  <a:endParaRPr lang="ru-RU" altLang="ru-RU" dirty="0">
                    <a:latin typeface="+mn-lt"/>
                  </a:endParaRPr>
                </a:p>
              </p:txBody>
            </p:sp>
            <p:cxnSp>
              <p:nvCxnSpPr>
                <p:cNvPr id="27" name="Прямая соединительная линия 26"/>
                <p:cNvCxnSpPr/>
                <p:nvPr/>
              </p:nvCxnSpPr>
              <p:spPr>
                <a:xfrm>
                  <a:off x="49157" y="1124202"/>
                  <a:ext cx="0" cy="2811687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 стрелкой 27"/>
                <p:cNvCxnSpPr>
                  <a:endCxn id="22" idx="1"/>
                </p:cNvCxnSpPr>
                <p:nvPr/>
              </p:nvCxnSpPr>
              <p:spPr>
                <a:xfrm>
                  <a:off x="49157" y="2163645"/>
                  <a:ext cx="377205" cy="1573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Прямая со стрелкой 28"/>
                <p:cNvCxnSpPr>
                  <a:endCxn id="25" idx="1"/>
                </p:cNvCxnSpPr>
                <p:nvPr/>
              </p:nvCxnSpPr>
              <p:spPr>
                <a:xfrm>
                  <a:off x="59398" y="3078859"/>
                  <a:ext cx="384032" cy="20443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Прямая со стрелкой 29"/>
                <p:cNvCxnSpPr>
                  <a:endCxn id="26" idx="1"/>
                </p:cNvCxnSpPr>
                <p:nvPr/>
              </p:nvCxnSpPr>
              <p:spPr>
                <a:xfrm>
                  <a:off x="85000" y="3935889"/>
                  <a:ext cx="389153" cy="629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1" name="Прямая соединительная линия 20"/>
            <p:cNvCxnSpPr/>
            <p:nvPr/>
          </p:nvCxnSpPr>
          <p:spPr>
            <a:xfrm flipH="1">
              <a:off x="473762" y="1929634"/>
              <a:ext cx="150834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0000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077458" y="164445"/>
            <a:ext cx="5456076" cy="96066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Класифікація </a:t>
            </a:r>
            <a:r>
              <a:rPr lang="uk-UA" altLang="ru-RU" sz="32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проєктів</a:t>
            </a:r>
            <a:r>
              <a:rPr lang="ru-RU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  <p:grpSp>
        <p:nvGrpSpPr>
          <p:cNvPr id="27651" name="Группа 16"/>
          <p:cNvGrpSpPr>
            <a:grpSpLocks/>
          </p:cNvGrpSpPr>
          <p:nvPr/>
        </p:nvGrpSpPr>
        <p:grpSpPr bwMode="auto">
          <a:xfrm>
            <a:off x="179512" y="1267300"/>
            <a:ext cx="7739335" cy="2991803"/>
            <a:chOff x="361010" y="1690433"/>
            <a:chExt cx="8672886" cy="3988377"/>
          </a:xfrm>
        </p:grpSpPr>
        <p:grpSp>
          <p:nvGrpSpPr>
            <p:cNvPr id="27653" name="Группа 17"/>
            <p:cNvGrpSpPr>
              <a:grpSpLocks/>
            </p:cNvGrpSpPr>
            <p:nvPr/>
          </p:nvGrpSpPr>
          <p:grpSpPr bwMode="auto">
            <a:xfrm>
              <a:off x="361010" y="1690433"/>
              <a:ext cx="8672886" cy="3988377"/>
              <a:chOff x="361010" y="1546417"/>
              <a:chExt cx="8672886" cy="3988377"/>
            </a:xfrm>
          </p:grpSpPr>
          <p:grpSp>
            <p:nvGrpSpPr>
              <p:cNvPr id="27655" name="Группа 19"/>
              <p:cNvGrpSpPr>
                <a:grpSpLocks/>
              </p:cNvGrpSpPr>
              <p:nvPr/>
            </p:nvGrpSpPr>
            <p:grpSpPr bwMode="auto">
              <a:xfrm>
                <a:off x="361010" y="1546417"/>
                <a:ext cx="8672886" cy="3988377"/>
                <a:chOff x="471825" y="1546417"/>
                <a:chExt cx="8672886" cy="3988377"/>
              </a:xfrm>
            </p:grpSpPr>
            <p:grpSp>
              <p:nvGrpSpPr>
                <p:cNvPr id="27658" name="Группа 37"/>
                <p:cNvGrpSpPr>
                  <a:grpSpLocks/>
                </p:cNvGrpSpPr>
                <p:nvPr/>
              </p:nvGrpSpPr>
              <p:grpSpPr bwMode="auto">
                <a:xfrm>
                  <a:off x="471825" y="1546417"/>
                  <a:ext cx="8672886" cy="3988377"/>
                  <a:chOff x="98432" y="922819"/>
                  <a:chExt cx="9323335" cy="3482886"/>
                </a:xfrm>
              </p:grpSpPr>
              <p:sp>
                <p:nvSpPr>
                  <p:cNvPr id="26" name="Скругленный прямоугольник 25"/>
                  <p:cNvSpPr/>
                  <p:nvPr/>
                </p:nvSpPr>
                <p:spPr>
                  <a:xfrm>
                    <a:off x="426046" y="1928543"/>
                    <a:ext cx="8444578" cy="475696"/>
                  </a:xfrm>
                  <a:prstGeom prst="round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rgbClr val="000000"/>
                    </a:solidFill>
                  </a:ln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r>
                      <a:rPr lang="uk-UA" altLang="ru-RU" dirty="0">
                        <a:latin typeface="+mn-lt"/>
                      </a:rPr>
                      <a:t>малі</a:t>
                    </a:r>
                    <a:endParaRPr lang="en-US" altLang="ru-RU" dirty="0">
                      <a:latin typeface="+mn-lt"/>
                    </a:endParaRPr>
                  </a:p>
                </p:txBody>
              </p:sp>
              <p:grpSp>
                <p:nvGrpSpPr>
                  <p:cNvPr id="27661" name="Группа 39"/>
                  <p:cNvGrpSpPr>
                    <a:grpSpLocks/>
                  </p:cNvGrpSpPr>
                  <p:nvPr/>
                </p:nvGrpSpPr>
                <p:grpSpPr bwMode="auto">
                  <a:xfrm>
                    <a:off x="98432" y="922819"/>
                    <a:ext cx="9323335" cy="3482886"/>
                    <a:chOff x="98432" y="922819"/>
                    <a:chExt cx="9323335" cy="3482886"/>
                  </a:xfrm>
                </p:grpSpPr>
                <p:sp>
                  <p:nvSpPr>
                    <p:cNvPr id="28" name="Шестиугольник 27"/>
                    <p:cNvSpPr/>
                    <p:nvPr/>
                  </p:nvSpPr>
                  <p:spPr>
                    <a:xfrm>
                      <a:off x="260532" y="922819"/>
                      <a:ext cx="9161235" cy="521435"/>
                    </a:xfrm>
                    <a:prstGeom prst="hexagon">
                      <a:avLst/>
                    </a:prstGeom>
                    <a:solidFill>
                      <a:schemeClr val="accent6">
                        <a:lumMod val="75000"/>
                      </a:scheme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anchor="ctr">
                      <a:spAutoFit/>
                    </a:bodyPr>
                    <a:lstStyle/>
                    <a:p>
                      <a:pPr eaLnBrk="1" hangingPunct="1">
                        <a:defRPr/>
                      </a:pPr>
                      <a:r>
                        <a:rPr lang="uk-UA" altLang="ru-RU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6. За масштабами </a:t>
                      </a:r>
                      <a:r>
                        <a:rPr lang="uk-UA" altLang="ru-RU" b="1" dirty="0" err="1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проєкту</a:t>
                      </a:r>
                      <a:r>
                        <a:rPr lang="uk-UA" altLang="ru-RU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:</a:t>
                      </a:r>
                      <a:endParaRPr lang="en-US" altLang="ru-RU" b="1" dirty="0">
                        <a:solidFill>
                          <a:schemeClr val="bg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9" name="Скругленный прямоугольник 28"/>
                    <p:cNvSpPr/>
                    <p:nvPr/>
                  </p:nvSpPr>
                  <p:spPr>
                    <a:xfrm>
                      <a:off x="426046" y="2614642"/>
                      <a:ext cx="8449699" cy="475696"/>
                    </a:xfrm>
                    <a:prstGeom prst="round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dirty="0">
                          <a:latin typeface="+mn-lt"/>
                        </a:rPr>
                        <a:t>середні </a:t>
                      </a:r>
                      <a:endParaRPr lang="en-US" altLang="ru-RU" dirty="0">
                        <a:latin typeface="+mn-lt"/>
                      </a:endParaRPr>
                    </a:p>
                  </p:txBody>
                </p:sp>
                <p:sp>
                  <p:nvSpPr>
                    <p:cNvPr id="30" name="Скругленный прямоугольник 29"/>
                    <p:cNvSpPr/>
                    <p:nvPr/>
                  </p:nvSpPr>
                  <p:spPr>
                    <a:xfrm>
                      <a:off x="497711" y="3930009"/>
                      <a:ext cx="8372915" cy="475696"/>
                    </a:xfrm>
                    <a:prstGeom prst="round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1" hangingPunct="1">
                        <a:defRPr/>
                      </a:pPr>
                      <a:r>
                        <a:rPr lang="uk-UA" altLang="ru-RU" dirty="0">
                          <a:latin typeface="+mn-lt"/>
                        </a:rPr>
                        <a:t>дуже великі </a:t>
                      </a:r>
                      <a:endParaRPr lang="en-US" altLang="ru-RU" dirty="0">
                        <a:latin typeface="+mn-lt"/>
                      </a:endParaRPr>
                    </a:p>
                  </p:txBody>
                </p:sp>
                <p:cxnSp>
                  <p:nvCxnSpPr>
                    <p:cNvPr id="31" name="Прямая соединительная линия 30"/>
                    <p:cNvCxnSpPr/>
                    <p:nvPr/>
                  </p:nvCxnSpPr>
                  <p:spPr>
                    <a:xfrm>
                      <a:off x="98432" y="1182844"/>
                      <a:ext cx="73371" cy="3011904"/>
                    </a:xfrm>
                    <a:prstGeom prst="line">
                      <a:avLst/>
                    </a:prstGeom>
                    <a:ln w="222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" name="Прямая со стрелкой 31"/>
                    <p:cNvCxnSpPr/>
                    <p:nvPr/>
                  </p:nvCxnSpPr>
                  <p:spPr>
                    <a:xfrm flipV="1">
                      <a:off x="98432" y="2179420"/>
                      <a:ext cx="377096" cy="4158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4" name="Скругленный прямоугольник 23"/>
                <p:cNvSpPr/>
                <p:nvPr/>
              </p:nvSpPr>
              <p:spPr bwMode="auto">
                <a:xfrm>
                  <a:off x="806739" y="4201210"/>
                  <a:ext cx="7825281" cy="544736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uk-UA" altLang="ru-RU" dirty="0">
                      <a:latin typeface="+mn-lt"/>
                    </a:rPr>
                    <a:t>великі</a:t>
                  </a:r>
                  <a:r>
                    <a:rPr lang="uk-UA" altLang="ru-RU" dirty="0"/>
                    <a:t> </a:t>
                  </a:r>
                </a:p>
              </p:txBody>
            </p:sp>
          </p:grpSp>
          <p:cxnSp>
            <p:nvCxnSpPr>
              <p:cNvPr id="21" name="Прямая со стрелкой 20"/>
              <p:cNvCxnSpPr/>
              <p:nvPr/>
            </p:nvCxnSpPr>
            <p:spPr bwMode="auto">
              <a:xfrm flipV="1">
                <a:off x="429262" y="4456752"/>
                <a:ext cx="350789" cy="6349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 стрелкой 21"/>
              <p:cNvCxnSpPr/>
              <p:nvPr/>
            </p:nvCxnSpPr>
            <p:spPr bwMode="auto">
              <a:xfrm flipV="1">
                <a:off x="438786" y="5293220"/>
                <a:ext cx="350789" cy="6349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Прямая соединительная линия 18"/>
            <p:cNvCxnSpPr>
              <a:stCxn id="28" idx="2"/>
            </p:cNvCxnSpPr>
            <p:nvPr/>
          </p:nvCxnSpPr>
          <p:spPr>
            <a:xfrm flipH="1">
              <a:off x="361010" y="1988197"/>
              <a:ext cx="15079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70980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07904" y="2029594"/>
            <a:ext cx="5436096" cy="23423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>
          <a:xfrm>
            <a:off x="3707904" y="2029594"/>
            <a:ext cx="5436096" cy="2270348"/>
          </a:xfrm>
        </p:spPr>
        <p:txBody>
          <a:bodyPr/>
          <a:lstStyle/>
          <a:p>
            <a:r>
              <a:rPr lang="uk-UA" altLang="ru-RU" b="1" i="1" dirty="0">
                <a:solidFill>
                  <a:schemeClr val="bg1"/>
                </a:solidFill>
              </a:rPr>
              <a:t>Внутрішнє і зовнішнє середовище </a:t>
            </a:r>
            <a:r>
              <a:rPr lang="uk-UA" altLang="ru-RU" b="1" i="1" dirty="0" err="1">
                <a:solidFill>
                  <a:schemeClr val="bg1"/>
                </a:solidFill>
              </a:rPr>
              <a:t>проєктів</a:t>
            </a:r>
            <a:endParaRPr lang="ko-KR" altLang="en-US" b="1" dirty="0">
              <a:solidFill>
                <a:schemeClr val="bg1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6475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85738"/>
            <a:ext cx="4942284" cy="960834"/>
          </a:xfrm>
        </p:spPr>
        <p:txBody>
          <a:bodyPr/>
          <a:lstStyle/>
          <a:p>
            <a:pPr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Оточення </a:t>
            </a:r>
            <a:r>
              <a:rPr lang="uk-UA" altLang="ru-RU" sz="32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проєктів</a:t>
            </a:r>
            <a:r>
              <a:rPr lang="ru-RU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331640" y="978366"/>
            <a:ext cx="5654279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uk-UA" altLang="ru-RU" sz="2000" b="1" dirty="0"/>
              <a:t>Всі впливи на </a:t>
            </a:r>
            <a:r>
              <a:rPr lang="uk-UA" altLang="ru-RU" sz="2000" b="1" dirty="0" err="1"/>
              <a:t>проєкт</a:t>
            </a:r>
            <a:r>
              <a:rPr lang="uk-UA" altLang="ru-RU" sz="2000" b="1" dirty="0"/>
              <a:t> можна розділити на декілька категорій:</a:t>
            </a:r>
          </a:p>
        </p:txBody>
      </p:sp>
      <p:grpSp>
        <p:nvGrpSpPr>
          <p:cNvPr id="33796" name="Группа 22"/>
          <p:cNvGrpSpPr>
            <a:grpSpLocks/>
          </p:cNvGrpSpPr>
          <p:nvPr/>
        </p:nvGrpSpPr>
        <p:grpSpPr bwMode="auto">
          <a:xfrm>
            <a:off x="755576" y="1995686"/>
            <a:ext cx="7277522" cy="2857500"/>
            <a:chOff x="401539" y="2276872"/>
            <a:chExt cx="8593930" cy="3809461"/>
          </a:xfrm>
        </p:grpSpPr>
        <p:grpSp>
          <p:nvGrpSpPr>
            <p:cNvPr id="33797" name="Группа 3"/>
            <p:cNvGrpSpPr>
              <a:grpSpLocks/>
            </p:cNvGrpSpPr>
            <p:nvPr/>
          </p:nvGrpSpPr>
          <p:grpSpPr bwMode="auto">
            <a:xfrm>
              <a:off x="401539" y="2276872"/>
              <a:ext cx="8593930" cy="3809461"/>
              <a:chOff x="179205" y="3500955"/>
              <a:chExt cx="8594293" cy="2673866"/>
            </a:xfrm>
          </p:grpSpPr>
          <p:sp>
            <p:nvSpPr>
              <p:cNvPr id="8" name="Овал 7"/>
              <p:cNvSpPr/>
              <p:nvPr/>
            </p:nvSpPr>
            <p:spPr>
              <a:xfrm>
                <a:off x="2694143" y="3500955"/>
                <a:ext cx="3672381" cy="1284570"/>
              </a:xfrm>
              <a:prstGeom prst="ellipse">
                <a:avLst/>
              </a:prstGeom>
              <a:solidFill>
                <a:srgbClr val="00999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uk-UA" sz="3000" b="1" dirty="0" err="1">
                    <a:latin typeface="+mj-lt"/>
                    <a:cs typeface="Arial" pitchFamily="34" charset="0"/>
                  </a:rPr>
                  <a:t>проєкт</a:t>
                </a:r>
                <a:endParaRPr lang="uk-UA" sz="3000" b="1" dirty="0"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2465513" y="5589913"/>
                <a:ext cx="4177274" cy="584908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uk-UA" altLang="ru-RU" b="1" dirty="0">
                    <a:solidFill>
                      <a:schemeClr val="tx1"/>
                    </a:solidFill>
                    <a:cs typeface="Arial" pitchFamily="34" charset="0"/>
                  </a:rPr>
                  <a:t>міжнародно-політичне </a:t>
                </a:r>
              </a:p>
              <a:p>
                <a:pPr algn="ctr">
                  <a:defRPr/>
                </a:pPr>
                <a:r>
                  <a:rPr lang="uk-UA" altLang="ru-RU" b="1" dirty="0">
                    <a:solidFill>
                      <a:schemeClr val="tx1"/>
                    </a:solidFill>
                    <a:cs typeface="Arial" pitchFamily="34" charset="0"/>
                  </a:rPr>
                  <a:t>оточення</a:t>
                </a:r>
                <a:endParaRPr lang="uk-UA" b="1" dirty="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179205" y="4844573"/>
                <a:ext cx="3715250" cy="571539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uk-UA" altLang="ru-RU" b="1" dirty="0">
                    <a:solidFill>
                      <a:schemeClr val="tx1"/>
                    </a:solidFill>
                    <a:cs typeface="Arial" pitchFamily="34" charset="0"/>
                  </a:rPr>
                  <a:t>соціально-культурне</a:t>
                </a:r>
              </a:p>
              <a:p>
                <a:pPr algn="ctr">
                  <a:defRPr/>
                </a:pPr>
                <a:r>
                  <a:rPr lang="uk-UA" altLang="ru-RU" b="1" dirty="0">
                    <a:solidFill>
                      <a:schemeClr val="tx1"/>
                    </a:solidFill>
                    <a:cs typeface="Arial" pitchFamily="34" charset="0"/>
                  </a:rPr>
                  <a:t> оточення</a:t>
                </a:r>
                <a:endParaRPr lang="uk-UA" b="1" dirty="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4853434" y="4844573"/>
                <a:ext cx="3920064" cy="571539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uk-UA" altLang="ru-RU" b="1" dirty="0">
                    <a:solidFill>
                      <a:schemeClr val="tx1"/>
                    </a:solidFill>
                    <a:cs typeface="Arial" pitchFamily="34" charset="0"/>
                  </a:rPr>
                  <a:t>навколишнє середовище</a:t>
                </a:r>
                <a:endParaRPr lang="uk-UA" b="1" dirty="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cxnSp>
            <p:nvCxnSpPr>
              <p:cNvPr id="14" name="Прямая соединительная линия 13"/>
              <p:cNvCxnSpPr>
                <a:stCxn id="12" idx="0"/>
                <a:endCxn id="8" idx="3"/>
              </p:cNvCxnSpPr>
              <p:nvPr/>
            </p:nvCxnSpPr>
            <p:spPr>
              <a:xfrm flipV="1">
                <a:off x="2036830" y="4597240"/>
                <a:ext cx="1193961" cy="247333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>
                <a:stCxn id="8" idx="5"/>
                <a:endCxn id="13" idx="0"/>
              </p:cNvCxnSpPr>
              <p:nvPr/>
            </p:nvCxnSpPr>
            <p:spPr>
              <a:xfrm>
                <a:off x="5828290" y="4597240"/>
                <a:ext cx="985970" cy="247333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Прямая соединительная линия 20"/>
            <p:cNvCxnSpPr>
              <a:stCxn id="8" idx="4"/>
              <a:endCxn id="10" idx="0"/>
            </p:cNvCxnSpPr>
            <p:nvPr/>
          </p:nvCxnSpPr>
          <p:spPr>
            <a:xfrm>
              <a:off x="4751690" y="4107001"/>
              <a:ext cx="25402" cy="114601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44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24136" y="150910"/>
            <a:ext cx="7812360" cy="96066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2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</a:t>
            </a: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та його зовнішнє середовище</a:t>
            </a:r>
            <a:r>
              <a:rPr lang="ru-RU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  <p:grpSp>
        <p:nvGrpSpPr>
          <p:cNvPr id="35843" name="Group 4"/>
          <p:cNvGrpSpPr>
            <a:grpSpLocks/>
          </p:cNvGrpSpPr>
          <p:nvPr/>
        </p:nvGrpSpPr>
        <p:grpSpPr bwMode="auto">
          <a:xfrm>
            <a:off x="755576" y="1128829"/>
            <a:ext cx="8280920" cy="3712254"/>
            <a:chOff x="1881" y="2697"/>
            <a:chExt cx="9000" cy="4860"/>
          </a:xfrm>
        </p:grpSpPr>
        <p:sp>
          <p:nvSpPr>
            <p:cNvPr id="16389" name="Rectangle 5"/>
            <p:cNvSpPr>
              <a:spLocks noChangeArrowheads="1"/>
            </p:cNvSpPr>
            <p:nvPr/>
          </p:nvSpPr>
          <p:spPr bwMode="auto">
            <a:xfrm>
              <a:off x="1881" y="2697"/>
              <a:ext cx="9000" cy="48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endParaRPr lang="ru-RU" sz="1350" dirty="0"/>
            </a:p>
          </p:txBody>
        </p:sp>
        <p:sp>
          <p:nvSpPr>
            <p:cNvPr id="16390" name="Text Box 6"/>
            <p:cNvSpPr txBox="1">
              <a:spLocks noChangeArrowheads="1"/>
            </p:cNvSpPr>
            <p:nvPr/>
          </p:nvSpPr>
          <p:spPr bwMode="auto">
            <a:xfrm>
              <a:off x="3862" y="2877"/>
              <a:ext cx="4680" cy="54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uk-UA" altLang="ru-RU" sz="1500" dirty="0">
                  <a:latin typeface="Times New Roman" panose="02020603050405020304" pitchFamily="18" charset="0"/>
                </a:rPr>
                <a:t>Зовнішнє середовище</a:t>
              </a:r>
            </a:p>
            <a:p>
              <a:pPr algn="ctr" eaLnBrk="1" hangingPunct="1">
                <a:defRPr/>
              </a:pPr>
              <a:endParaRPr lang="uk-UA" altLang="ru-RU" sz="1350" dirty="0"/>
            </a:p>
          </p:txBody>
        </p:sp>
        <p:sp>
          <p:nvSpPr>
            <p:cNvPr id="16391" name="Rectangle 7"/>
            <p:cNvSpPr>
              <a:spLocks noChangeArrowheads="1"/>
            </p:cNvSpPr>
            <p:nvPr/>
          </p:nvSpPr>
          <p:spPr bwMode="auto">
            <a:xfrm>
              <a:off x="3141" y="3417"/>
              <a:ext cx="5940" cy="32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endParaRPr lang="ru-RU" sz="1350" dirty="0"/>
            </a:p>
          </p:txBody>
        </p:sp>
        <p:sp>
          <p:nvSpPr>
            <p:cNvPr id="16392" name="Text Box 8"/>
            <p:cNvSpPr txBox="1">
              <a:spLocks noChangeArrowheads="1"/>
            </p:cNvSpPr>
            <p:nvPr/>
          </p:nvSpPr>
          <p:spPr bwMode="auto">
            <a:xfrm>
              <a:off x="4941" y="3597"/>
              <a:ext cx="2699" cy="541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uk-UA" altLang="ru-RU" sz="1500" dirty="0">
                  <a:latin typeface="Times New Roman" panose="02020603050405020304" pitchFamily="18" charset="0"/>
                </a:rPr>
                <a:t>Перехідна зона</a:t>
              </a:r>
              <a:endParaRPr lang="uk-UA" altLang="ru-RU" sz="1500" dirty="0"/>
            </a:p>
          </p:txBody>
        </p:sp>
        <p:sp>
          <p:nvSpPr>
            <p:cNvPr id="16393" name="Rectangle 9"/>
            <p:cNvSpPr>
              <a:spLocks noChangeArrowheads="1"/>
            </p:cNvSpPr>
            <p:nvPr/>
          </p:nvSpPr>
          <p:spPr bwMode="auto">
            <a:xfrm>
              <a:off x="4040" y="4317"/>
              <a:ext cx="4320" cy="197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endParaRPr lang="ru-RU" sz="1350" dirty="0"/>
            </a:p>
          </p:txBody>
        </p:sp>
        <p:sp>
          <p:nvSpPr>
            <p:cNvPr id="16394" name="Text Box 10"/>
            <p:cNvSpPr txBox="1">
              <a:spLocks noChangeArrowheads="1"/>
            </p:cNvSpPr>
            <p:nvPr/>
          </p:nvSpPr>
          <p:spPr bwMode="auto">
            <a:xfrm>
              <a:off x="5122" y="5037"/>
              <a:ext cx="2159" cy="541"/>
            </a:xfrm>
            <a:prstGeom prst="rect">
              <a:avLst/>
            </a:prstGeom>
            <a:solidFill>
              <a:srgbClr val="EF9511"/>
            </a:solidFill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uk-UA" altLang="ru-RU" sz="1500" b="1" dirty="0" err="1">
                  <a:latin typeface="Times New Roman" panose="02020603050405020304" pitchFamily="18" charset="0"/>
                </a:rPr>
                <a:t>проєкт</a:t>
              </a:r>
              <a:endParaRPr lang="uk-UA" altLang="ru-RU" sz="1500" dirty="0"/>
            </a:p>
          </p:txBody>
        </p:sp>
        <p:sp>
          <p:nvSpPr>
            <p:cNvPr id="16395" name="Text Box 11"/>
            <p:cNvSpPr txBox="1">
              <a:spLocks noChangeArrowheads="1"/>
            </p:cNvSpPr>
            <p:nvPr/>
          </p:nvSpPr>
          <p:spPr bwMode="auto">
            <a:xfrm>
              <a:off x="1920" y="5017"/>
              <a:ext cx="1221" cy="740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uk-UA" altLang="ru-RU" sz="1200" b="1" dirty="0">
                  <a:latin typeface="Times New Roman" panose="02020603050405020304" pitchFamily="18" charset="0"/>
                </a:rPr>
                <a:t>Границя </a:t>
              </a:r>
              <a:r>
                <a:rPr lang="uk-UA" altLang="ru-RU" sz="1200" b="1" dirty="0" err="1">
                  <a:latin typeface="Times New Roman" panose="02020603050405020304" pitchFamily="18" charset="0"/>
                </a:rPr>
                <a:t>проєкту</a:t>
              </a:r>
              <a:endParaRPr lang="uk-UA" altLang="ru-RU" sz="1200" b="1" dirty="0"/>
            </a:p>
          </p:txBody>
        </p:sp>
        <p:sp>
          <p:nvSpPr>
            <p:cNvPr id="16396" name="Line 12"/>
            <p:cNvSpPr>
              <a:spLocks noChangeShapeType="1"/>
            </p:cNvSpPr>
            <p:nvPr/>
          </p:nvSpPr>
          <p:spPr bwMode="auto">
            <a:xfrm>
              <a:off x="2782" y="5396"/>
              <a:ext cx="1258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endParaRPr lang="ru-RU" sz="1350" dirty="0"/>
            </a:p>
          </p:txBody>
        </p:sp>
        <p:sp>
          <p:nvSpPr>
            <p:cNvPr id="16397" name="Text Box 13"/>
            <p:cNvSpPr txBox="1">
              <a:spLocks noChangeArrowheads="1"/>
            </p:cNvSpPr>
            <p:nvPr/>
          </p:nvSpPr>
          <p:spPr bwMode="auto">
            <a:xfrm>
              <a:off x="9440" y="4497"/>
              <a:ext cx="1441" cy="1081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uk-UA" altLang="ru-RU" sz="1200" b="1" dirty="0">
                  <a:latin typeface="Times New Roman" panose="02020603050405020304" pitchFamily="18" charset="0"/>
                </a:rPr>
                <a:t>Границя перехідної зони</a:t>
              </a:r>
              <a:endParaRPr lang="uk-UA" altLang="ru-RU" sz="1200" b="1" dirty="0"/>
            </a:p>
          </p:txBody>
        </p:sp>
        <p:sp>
          <p:nvSpPr>
            <p:cNvPr id="16398" name="Line 14"/>
            <p:cNvSpPr>
              <a:spLocks noChangeShapeType="1"/>
            </p:cNvSpPr>
            <p:nvPr/>
          </p:nvSpPr>
          <p:spPr bwMode="auto">
            <a:xfrm flipH="1">
              <a:off x="9081" y="5396"/>
              <a:ext cx="720" cy="72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endParaRPr lang="ru-RU" sz="1350" dirty="0"/>
            </a:p>
          </p:txBody>
        </p:sp>
        <p:sp>
          <p:nvSpPr>
            <p:cNvPr id="16399" name="Text Box 15"/>
            <p:cNvSpPr txBox="1">
              <a:spLocks noChangeArrowheads="1"/>
            </p:cNvSpPr>
            <p:nvPr/>
          </p:nvSpPr>
          <p:spPr bwMode="auto">
            <a:xfrm>
              <a:off x="3862" y="6837"/>
              <a:ext cx="4680" cy="54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uk-UA" altLang="ru-RU" sz="1500" dirty="0">
                  <a:latin typeface="Times New Roman" panose="02020603050405020304" pitchFamily="18" charset="0"/>
                </a:rPr>
                <a:t>Зовнішнє середовище</a:t>
              </a:r>
            </a:p>
            <a:p>
              <a:pPr algn="ctr" eaLnBrk="1" hangingPunct="1">
                <a:defRPr/>
              </a:pPr>
              <a:endParaRPr lang="uk-UA" altLang="ru-RU" sz="15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4611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0" y="267494"/>
            <a:ext cx="5132040" cy="960834"/>
          </a:xfrm>
        </p:spPr>
        <p:txBody>
          <a:bodyPr/>
          <a:lstStyle/>
          <a:p>
            <a:pPr eaLnBrk="1" hangingPunct="1"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Зовнішнє середовище</a:t>
            </a:r>
            <a:endParaRPr lang="ru-RU" altLang="ru-RU" sz="32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99592" y="1635646"/>
            <a:ext cx="7920880" cy="248483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uk-UA" altLang="ru-RU" sz="2100" i="1" dirty="0">
                <a:solidFill>
                  <a:srgbClr val="FF9900"/>
                </a:solidFill>
              </a:rPr>
              <a:t>Зовнішнє середовище</a:t>
            </a:r>
            <a:r>
              <a:rPr lang="uk-UA" altLang="ru-RU" sz="2100" dirty="0">
                <a:solidFill>
                  <a:srgbClr val="FF9900"/>
                </a:solidFill>
              </a:rPr>
              <a:t> </a:t>
            </a:r>
            <a:r>
              <a:rPr lang="uk-UA" altLang="ru-RU" sz="2100" dirty="0"/>
              <a:t>– це </a:t>
            </a:r>
            <a:r>
              <a:rPr lang="uk-UA" altLang="ru-RU" sz="2100" i="1" dirty="0"/>
              <a:t>найближче оточення</a:t>
            </a:r>
            <a:r>
              <a:rPr lang="uk-UA" altLang="ru-RU" sz="2100" dirty="0"/>
              <a:t>, тобто середовище підприємства, в рамках якого здійснюється </a:t>
            </a:r>
            <a:r>
              <a:rPr lang="uk-UA" altLang="ru-RU" sz="2100" dirty="0" err="1"/>
              <a:t>проєкт</a:t>
            </a:r>
            <a:r>
              <a:rPr lang="uk-UA" altLang="ru-RU" sz="2100" dirty="0"/>
              <a:t>, і </a:t>
            </a:r>
            <a:r>
              <a:rPr lang="uk-UA" altLang="ru-RU" sz="2100" i="1" dirty="0">
                <a:solidFill>
                  <a:srgbClr val="FF9900"/>
                </a:solidFill>
              </a:rPr>
              <a:t>далеке оточення </a:t>
            </a:r>
            <a:r>
              <a:rPr lang="uk-UA" altLang="ru-RU" sz="2100" dirty="0"/>
              <a:t>(оточення самого підприємства в межах якого виконується </a:t>
            </a:r>
            <a:r>
              <a:rPr lang="uk-UA" altLang="ru-RU" sz="2100" dirty="0" err="1"/>
              <a:t>проєкт</a:t>
            </a:r>
            <a:r>
              <a:rPr lang="uk-UA" altLang="ru-RU" sz="2100" dirty="0"/>
              <a:t>).</a:t>
            </a:r>
            <a:endParaRPr lang="ru-RU" altLang="ru-RU" sz="2100" dirty="0"/>
          </a:p>
          <a:p>
            <a:pPr>
              <a:defRPr/>
            </a:pPr>
            <a:endParaRPr lang="uk-UA" altLang="ru-RU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94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9772" y="465516"/>
            <a:ext cx="4942284" cy="960834"/>
          </a:xfrm>
        </p:spPr>
        <p:txBody>
          <a:bodyPr/>
          <a:lstStyle/>
          <a:p>
            <a:pPr eaLnBrk="1" hangingPunct="1">
              <a:defRPr/>
            </a:pPr>
            <a:r>
              <a:rPr lang="uk-UA" altLang="ru-RU" sz="32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Внутрішнє оточення</a:t>
            </a:r>
            <a:endParaRPr lang="ru-RU" altLang="ru-RU" sz="32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48490" y="1284400"/>
            <a:ext cx="7888006" cy="19800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uk-UA" altLang="ru-RU" sz="2100" i="1" dirty="0">
                <a:solidFill>
                  <a:srgbClr val="FF6600"/>
                </a:solidFill>
              </a:rPr>
              <a:t>Внутрішнє оточення</a:t>
            </a:r>
            <a:r>
              <a:rPr lang="uk-UA" altLang="ru-RU" sz="2100" dirty="0">
                <a:solidFill>
                  <a:srgbClr val="FF6600"/>
                </a:solidFill>
              </a:rPr>
              <a:t> </a:t>
            </a:r>
            <a:r>
              <a:rPr lang="uk-UA" altLang="ru-RU" sz="2100" dirty="0"/>
              <a:t>– це та частина оточуючого середовища, яка використовується тільки під час здійснення </a:t>
            </a:r>
            <a:r>
              <a:rPr lang="uk-UA" altLang="ru-RU" sz="2100" dirty="0" err="1"/>
              <a:t>проєкту</a:t>
            </a:r>
            <a:r>
              <a:rPr lang="uk-UA" altLang="ru-RU" sz="2100" dirty="0"/>
              <a:t>.</a:t>
            </a:r>
            <a:endParaRPr lang="ru-RU" altLang="ru-RU" sz="2100" dirty="0"/>
          </a:p>
          <a:p>
            <a:pPr>
              <a:defRPr/>
            </a:pPr>
            <a:endParaRPr lang="uk-UA" altLang="ru-RU" sz="1500" dirty="0">
              <a:solidFill>
                <a:schemeClr val="tx1"/>
              </a:solidFill>
            </a:endParaRPr>
          </a:p>
        </p:txBody>
      </p:sp>
      <p:pic>
        <p:nvPicPr>
          <p:cNvPr id="3789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579862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805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4"/>
          <p:cNvGrpSpPr>
            <a:grpSpLocks/>
          </p:cNvGrpSpPr>
          <p:nvPr/>
        </p:nvGrpSpPr>
        <p:grpSpPr bwMode="auto">
          <a:xfrm>
            <a:off x="1980010" y="250031"/>
            <a:ext cx="5562600" cy="4806554"/>
            <a:chOff x="1221" y="2842"/>
            <a:chExt cx="10100" cy="9035"/>
          </a:xfrm>
        </p:grpSpPr>
        <p:sp>
          <p:nvSpPr>
            <p:cNvPr id="19461" name="AutoShape 5"/>
            <p:cNvSpPr>
              <a:spLocks noChangeArrowheads="1"/>
            </p:cNvSpPr>
            <p:nvPr/>
          </p:nvSpPr>
          <p:spPr bwMode="auto">
            <a:xfrm>
              <a:off x="8080" y="5038"/>
              <a:ext cx="3241" cy="6839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ru-RU" sz="1350" dirty="0"/>
            </a:p>
          </p:txBody>
        </p:sp>
        <p:sp>
          <p:nvSpPr>
            <p:cNvPr id="19462" name="AutoShape 6"/>
            <p:cNvSpPr>
              <a:spLocks noChangeArrowheads="1"/>
            </p:cNvSpPr>
            <p:nvPr/>
          </p:nvSpPr>
          <p:spPr bwMode="auto">
            <a:xfrm>
              <a:off x="4420" y="5038"/>
              <a:ext cx="3500" cy="6839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ru-RU" sz="1350" dirty="0"/>
            </a:p>
          </p:txBody>
        </p:sp>
        <p:sp>
          <p:nvSpPr>
            <p:cNvPr id="19463" name="AutoShape 7"/>
            <p:cNvSpPr>
              <a:spLocks noChangeArrowheads="1"/>
            </p:cNvSpPr>
            <p:nvPr/>
          </p:nvSpPr>
          <p:spPr bwMode="auto">
            <a:xfrm>
              <a:off x="1221" y="5156"/>
              <a:ext cx="3059" cy="6669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ru-RU" sz="1350" dirty="0"/>
            </a:p>
          </p:txBody>
        </p:sp>
        <p:sp>
          <p:nvSpPr>
            <p:cNvPr id="19464" name="Text Box 8"/>
            <p:cNvSpPr txBox="1">
              <a:spLocks noChangeArrowheads="1"/>
            </p:cNvSpPr>
            <p:nvPr/>
          </p:nvSpPr>
          <p:spPr bwMode="auto">
            <a:xfrm>
              <a:off x="3861" y="2842"/>
              <a:ext cx="3061" cy="72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uk-UA" altLang="ru-RU" sz="1200" b="1" dirty="0">
                  <a:latin typeface="Times New Roman" panose="02020603050405020304" pitchFamily="18" charset="0"/>
                </a:rPr>
                <a:t>Оточення </a:t>
              </a:r>
              <a:r>
                <a:rPr lang="uk-UA" altLang="ru-RU" sz="1200" b="1" dirty="0" err="1">
                  <a:latin typeface="Times New Roman" panose="02020603050405020304" pitchFamily="18" charset="0"/>
                </a:rPr>
                <a:t>проєкту</a:t>
              </a:r>
              <a:endParaRPr lang="uk-UA" altLang="ru-RU" sz="1200" b="1" dirty="0"/>
            </a:p>
          </p:txBody>
        </p:sp>
        <p:sp>
          <p:nvSpPr>
            <p:cNvPr id="19465" name="Text Box 9"/>
            <p:cNvSpPr txBox="1">
              <a:spLocks noChangeArrowheads="1"/>
            </p:cNvSpPr>
            <p:nvPr/>
          </p:nvSpPr>
          <p:spPr bwMode="auto">
            <a:xfrm>
              <a:off x="1342" y="4102"/>
              <a:ext cx="2339" cy="721"/>
            </a:xfrm>
            <a:prstGeom prst="rect">
              <a:avLst/>
            </a:prstGeom>
            <a:solidFill>
              <a:srgbClr val="EF9511"/>
            </a:solidFill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uk-UA" altLang="ru-RU" sz="1200" b="1" dirty="0">
                  <a:latin typeface="Times New Roman" panose="02020603050405020304" pitchFamily="18" charset="0"/>
                </a:rPr>
                <a:t>Зовнішнє</a:t>
              </a:r>
              <a:endParaRPr lang="uk-UA" altLang="ru-RU" sz="1200" b="1" dirty="0"/>
            </a:p>
          </p:txBody>
        </p:sp>
        <p:sp>
          <p:nvSpPr>
            <p:cNvPr id="19466" name="Text Box 10"/>
            <p:cNvSpPr txBox="1">
              <a:spLocks noChangeArrowheads="1"/>
            </p:cNvSpPr>
            <p:nvPr/>
          </p:nvSpPr>
          <p:spPr bwMode="auto">
            <a:xfrm>
              <a:off x="7101" y="4102"/>
              <a:ext cx="2339" cy="721"/>
            </a:xfrm>
            <a:prstGeom prst="rect">
              <a:avLst/>
            </a:prstGeom>
            <a:solidFill>
              <a:srgbClr val="EF9511"/>
            </a:solidFill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uk-UA" altLang="ru-RU" sz="1200" b="1" dirty="0">
                  <a:latin typeface="Times New Roman" panose="02020603050405020304" pitchFamily="18" charset="0"/>
                </a:rPr>
                <a:t>Внутрішнє</a:t>
              </a:r>
              <a:endParaRPr lang="uk-UA" altLang="ru-RU" sz="1200" b="1" dirty="0"/>
            </a:p>
          </p:txBody>
        </p:sp>
        <p:sp>
          <p:nvSpPr>
            <p:cNvPr id="19467" name="Text Box 11"/>
            <p:cNvSpPr txBox="1">
              <a:spLocks noChangeArrowheads="1"/>
            </p:cNvSpPr>
            <p:nvPr/>
          </p:nvSpPr>
          <p:spPr bwMode="auto">
            <a:xfrm>
              <a:off x="1342" y="5362"/>
              <a:ext cx="2880" cy="111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uk-UA" altLang="ru-RU" sz="1200" dirty="0">
                  <a:latin typeface="Times New Roman" panose="02020603050405020304" pitchFamily="18" charset="0"/>
                </a:rPr>
                <a:t>Оточення </a:t>
              </a:r>
            </a:p>
            <a:p>
              <a:pPr algn="ctr" eaLnBrk="1" hangingPunct="1">
                <a:defRPr/>
              </a:pPr>
              <a:r>
                <a:rPr lang="uk-UA" altLang="ru-RU" sz="1200" dirty="0">
                  <a:latin typeface="Times New Roman" panose="02020603050405020304" pitchFamily="18" charset="0"/>
                </a:rPr>
                <a:t>підприємства</a:t>
              </a:r>
              <a:endParaRPr lang="uk-UA" altLang="ru-RU" sz="1200" dirty="0"/>
            </a:p>
          </p:txBody>
        </p:sp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>
              <a:off x="4580" y="5398"/>
              <a:ext cx="3241" cy="111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endParaRPr lang="uk-UA" altLang="ru-RU" sz="1200" dirty="0">
                <a:latin typeface="Times New Roman" panose="02020603050405020304" pitchFamily="18" charset="0"/>
              </a:endParaRPr>
            </a:p>
            <a:p>
              <a:pPr algn="ctr" eaLnBrk="1" hangingPunct="1">
                <a:defRPr/>
              </a:pPr>
              <a:r>
                <a:rPr lang="uk-UA" altLang="ru-RU" sz="1200" dirty="0">
                  <a:latin typeface="Times New Roman" panose="02020603050405020304" pitchFamily="18" charset="0"/>
                </a:rPr>
                <a:t>Підприємство</a:t>
              </a:r>
              <a:endParaRPr lang="uk-UA" altLang="ru-RU" sz="1200" dirty="0"/>
            </a:p>
          </p:txBody>
        </p:sp>
        <p:sp>
          <p:nvSpPr>
            <p:cNvPr id="19469" name="Text Box 13"/>
            <p:cNvSpPr txBox="1">
              <a:spLocks noChangeArrowheads="1"/>
            </p:cNvSpPr>
            <p:nvPr/>
          </p:nvSpPr>
          <p:spPr bwMode="auto">
            <a:xfrm>
              <a:off x="8361" y="5398"/>
              <a:ext cx="2700" cy="111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defRPr/>
              </a:pPr>
              <a:endParaRPr lang="uk-UA" altLang="ru-RU" sz="1200" dirty="0">
                <a:latin typeface="Times New Roman" panose="02020603050405020304" pitchFamily="18" charset="0"/>
              </a:endParaRPr>
            </a:p>
            <a:p>
              <a:pPr algn="ctr" eaLnBrk="1" hangingPunct="1">
                <a:defRPr/>
              </a:pPr>
              <a:r>
                <a:rPr lang="uk-UA" altLang="ru-RU" sz="1200" dirty="0" err="1">
                  <a:latin typeface="Times New Roman" panose="02020603050405020304" pitchFamily="18" charset="0"/>
                </a:rPr>
                <a:t>Проєкт</a:t>
              </a:r>
              <a:endParaRPr lang="uk-UA" altLang="ru-RU" sz="1200" dirty="0"/>
            </a:p>
          </p:txBody>
        </p:sp>
        <p:sp>
          <p:nvSpPr>
            <p:cNvPr id="19470" name="Line 14"/>
            <p:cNvSpPr>
              <a:spLocks noChangeShapeType="1"/>
            </p:cNvSpPr>
            <p:nvPr/>
          </p:nvSpPr>
          <p:spPr bwMode="auto">
            <a:xfrm>
              <a:off x="2600" y="3742"/>
              <a:ext cx="576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ru-RU" sz="1350" dirty="0"/>
            </a:p>
          </p:txBody>
        </p:sp>
        <p:sp>
          <p:nvSpPr>
            <p:cNvPr id="19471" name="Line 15"/>
            <p:cNvSpPr>
              <a:spLocks noChangeShapeType="1"/>
            </p:cNvSpPr>
            <p:nvPr/>
          </p:nvSpPr>
          <p:spPr bwMode="auto">
            <a:xfrm>
              <a:off x="2241" y="5002"/>
              <a:ext cx="34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ru-RU" sz="1350" dirty="0"/>
            </a:p>
          </p:txBody>
        </p:sp>
        <p:sp>
          <p:nvSpPr>
            <p:cNvPr id="19472" name="Line 16"/>
            <p:cNvSpPr>
              <a:spLocks noChangeShapeType="1"/>
            </p:cNvSpPr>
            <p:nvPr/>
          </p:nvSpPr>
          <p:spPr bwMode="auto">
            <a:xfrm>
              <a:off x="5661" y="5002"/>
              <a:ext cx="0" cy="396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ru-RU" sz="1350" dirty="0"/>
            </a:p>
          </p:txBody>
        </p:sp>
        <p:sp>
          <p:nvSpPr>
            <p:cNvPr id="19473" name="Line 17"/>
            <p:cNvSpPr>
              <a:spLocks noChangeShapeType="1"/>
            </p:cNvSpPr>
            <p:nvPr/>
          </p:nvSpPr>
          <p:spPr bwMode="auto">
            <a:xfrm>
              <a:off x="2241" y="5002"/>
              <a:ext cx="0" cy="36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ru-RU" sz="1350" dirty="0"/>
            </a:p>
          </p:txBody>
        </p:sp>
        <p:sp>
          <p:nvSpPr>
            <p:cNvPr id="19474" name="Line 18"/>
            <p:cNvSpPr>
              <a:spLocks noChangeShapeType="1"/>
            </p:cNvSpPr>
            <p:nvPr/>
          </p:nvSpPr>
          <p:spPr bwMode="auto">
            <a:xfrm>
              <a:off x="2600" y="3742"/>
              <a:ext cx="0" cy="36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ru-RU" sz="1350" dirty="0"/>
            </a:p>
          </p:txBody>
        </p:sp>
        <p:sp>
          <p:nvSpPr>
            <p:cNvPr id="19475" name="Line 19"/>
            <p:cNvSpPr>
              <a:spLocks noChangeShapeType="1"/>
            </p:cNvSpPr>
            <p:nvPr/>
          </p:nvSpPr>
          <p:spPr bwMode="auto">
            <a:xfrm>
              <a:off x="8361" y="3742"/>
              <a:ext cx="0" cy="36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ru-RU" sz="1350" dirty="0"/>
            </a:p>
          </p:txBody>
        </p:sp>
        <p:sp>
          <p:nvSpPr>
            <p:cNvPr id="19476" name="Line 20"/>
            <p:cNvSpPr>
              <a:spLocks noChangeShapeType="1"/>
            </p:cNvSpPr>
            <p:nvPr/>
          </p:nvSpPr>
          <p:spPr bwMode="auto">
            <a:xfrm>
              <a:off x="8720" y="4823"/>
              <a:ext cx="0" cy="57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ru-RU" sz="1350" dirty="0"/>
            </a:p>
          </p:txBody>
        </p:sp>
        <p:sp>
          <p:nvSpPr>
            <p:cNvPr id="19477" name="Line 21"/>
            <p:cNvSpPr>
              <a:spLocks noChangeShapeType="1"/>
            </p:cNvSpPr>
            <p:nvPr/>
          </p:nvSpPr>
          <p:spPr bwMode="auto">
            <a:xfrm>
              <a:off x="5482" y="3563"/>
              <a:ext cx="0" cy="17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ru-RU" sz="1350" dirty="0"/>
            </a:p>
          </p:txBody>
        </p:sp>
        <p:sp>
          <p:nvSpPr>
            <p:cNvPr id="19478" name="Line 22"/>
            <p:cNvSpPr>
              <a:spLocks noChangeShapeType="1"/>
            </p:cNvSpPr>
            <p:nvPr/>
          </p:nvSpPr>
          <p:spPr bwMode="auto">
            <a:xfrm>
              <a:off x="2961" y="4823"/>
              <a:ext cx="0" cy="17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eaLnBrk="1" hangingPunct="1">
                <a:defRPr/>
              </a:pPr>
              <a:endParaRPr lang="ru-RU" sz="1350" dirty="0"/>
            </a:p>
          </p:txBody>
        </p:sp>
        <p:grpSp>
          <p:nvGrpSpPr>
            <p:cNvPr id="38933" name="Group 23"/>
            <p:cNvGrpSpPr>
              <a:grpSpLocks/>
            </p:cNvGrpSpPr>
            <p:nvPr/>
          </p:nvGrpSpPr>
          <p:grpSpPr bwMode="auto">
            <a:xfrm>
              <a:off x="1521" y="6837"/>
              <a:ext cx="2520" cy="4880"/>
              <a:chOff x="1701" y="10597"/>
              <a:chExt cx="2520" cy="4880"/>
            </a:xfrm>
          </p:grpSpPr>
          <p:sp>
            <p:nvSpPr>
              <p:cNvPr id="19480" name="AutoShape 24"/>
              <p:cNvSpPr>
                <a:spLocks noChangeArrowheads="1"/>
              </p:cNvSpPr>
              <p:nvPr/>
            </p:nvSpPr>
            <p:spPr bwMode="auto">
              <a:xfrm>
                <a:off x="1701" y="10597"/>
                <a:ext cx="2519" cy="539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Політика</a:t>
                </a:r>
                <a:endParaRPr lang="uk-UA" altLang="ru-RU" sz="1200" dirty="0"/>
              </a:p>
            </p:txBody>
          </p:sp>
          <p:sp>
            <p:nvSpPr>
              <p:cNvPr id="19481" name="AutoShape 25"/>
              <p:cNvSpPr>
                <a:spLocks noChangeArrowheads="1"/>
              </p:cNvSpPr>
              <p:nvPr/>
            </p:nvSpPr>
            <p:spPr bwMode="auto">
              <a:xfrm>
                <a:off x="1701" y="11156"/>
                <a:ext cx="2519" cy="542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Економіка</a:t>
                </a:r>
                <a:endParaRPr lang="uk-UA" altLang="ru-RU" sz="1200" dirty="0"/>
              </a:p>
            </p:txBody>
          </p:sp>
          <p:sp>
            <p:nvSpPr>
              <p:cNvPr id="19482" name="AutoShape 26"/>
              <p:cNvSpPr>
                <a:spLocks noChangeArrowheads="1"/>
              </p:cNvSpPr>
              <p:nvPr/>
            </p:nvSpPr>
            <p:spPr bwMode="auto">
              <a:xfrm>
                <a:off x="1701" y="11698"/>
                <a:ext cx="2519" cy="539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Суспільство</a:t>
                </a:r>
                <a:endParaRPr lang="uk-UA" altLang="ru-RU" sz="1200" dirty="0"/>
              </a:p>
            </p:txBody>
          </p:sp>
          <p:sp>
            <p:nvSpPr>
              <p:cNvPr id="19483" name="AutoShape 27"/>
              <p:cNvSpPr>
                <a:spLocks noChangeArrowheads="1"/>
              </p:cNvSpPr>
              <p:nvPr/>
            </p:nvSpPr>
            <p:spPr bwMode="auto">
              <a:xfrm>
                <a:off x="1701" y="12237"/>
                <a:ext cx="2519" cy="539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Закони і право</a:t>
                </a:r>
                <a:endParaRPr lang="uk-UA" altLang="ru-RU" sz="1200" dirty="0"/>
              </a:p>
            </p:txBody>
          </p:sp>
          <p:sp>
            <p:nvSpPr>
              <p:cNvPr id="19484" name="AutoShape 28"/>
              <p:cNvSpPr>
                <a:spLocks noChangeArrowheads="1"/>
              </p:cNvSpPr>
              <p:nvPr/>
            </p:nvSpPr>
            <p:spPr bwMode="auto">
              <a:xfrm>
                <a:off x="1701" y="12777"/>
                <a:ext cx="2519" cy="544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Наука і техніка</a:t>
                </a:r>
                <a:endParaRPr lang="uk-UA" altLang="ru-RU" sz="1200" dirty="0"/>
              </a:p>
            </p:txBody>
          </p:sp>
          <p:sp>
            <p:nvSpPr>
              <p:cNvPr id="19485" name="AutoShape 29"/>
              <p:cNvSpPr>
                <a:spLocks noChangeArrowheads="1"/>
              </p:cNvSpPr>
              <p:nvPr/>
            </p:nvSpPr>
            <p:spPr bwMode="auto">
              <a:xfrm>
                <a:off x="1701" y="13318"/>
                <a:ext cx="2519" cy="539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Культура</a:t>
                </a:r>
                <a:endParaRPr lang="uk-UA" altLang="ru-RU" sz="1200" dirty="0"/>
              </a:p>
            </p:txBody>
          </p:sp>
          <p:sp>
            <p:nvSpPr>
              <p:cNvPr id="19486" name="AutoShape 30"/>
              <p:cNvSpPr>
                <a:spLocks noChangeArrowheads="1"/>
              </p:cNvSpPr>
              <p:nvPr/>
            </p:nvSpPr>
            <p:spPr bwMode="auto">
              <a:xfrm>
                <a:off x="1701" y="13858"/>
                <a:ext cx="2519" cy="539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Природа</a:t>
                </a:r>
                <a:endParaRPr lang="uk-UA" altLang="ru-RU" sz="1200" dirty="0"/>
              </a:p>
            </p:txBody>
          </p:sp>
          <p:sp>
            <p:nvSpPr>
              <p:cNvPr id="19487" name="AutoShape 31"/>
              <p:cNvSpPr>
                <a:spLocks noChangeArrowheads="1"/>
              </p:cNvSpPr>
              <p:nvPr/>
            </p:nvSpPr>
            <p:spPr bwMode="auto">
              <a:xfrm>
                <a:off x="1701" y="14397"/>
                <a:ext cx="2519" cy="544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Інфраструктура</a:t>
                </a:r>
                <a:endParaRPr lang="uk-UA" altLang="ru-RU" sz="1200" dirty="0"/>
              </a:p>
            </p:txBody>
          </p:sp>
          <p:sp>
            <p:nvSpPr>
              <p:cNvPr id="19488" name="AutoShape 32"/>
              <p:cNvSpPr>
                <a:spLocks noChangeArrowheads="1"/>
              </p:cNvSpPr>
              <p:nvPr/>
            </p:nvSpPr>
            <p:spPr bwMode="auto">
              <a:xfrm>
                <a:off x="1701" y="14941"/>
                <a:ext cx="2519" cy="537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Екологія</a:t>
                </a:r>
                <a:endParaRPr lang="uk-UA" altLang="ru-RU" sz="1200" dirty="0"/>
              </a:p>
            </p:txBody>
          </p:sp>
        </p:grpSp>
        <p:grpSp>
          <p:nvGrpSpPr>
            <p:cNvPr id="38934" name="Group 33"/>
            <p:cNvGrpSpPr>
              <a:grpSpLocks/>
            </p:cNvGrpSpPr>
            <p:nvPr/>
          </p:nvGrpSpPr>
          <p:grpSpPr bwMode="auto">
            <a:xfrm>
              <a:off x="4581" y="6837"/>
              <a:ext cx="3240" cy="4358"/>
              <a:chOff x="4761" y="9537"/>
              <a:chExt cx="3420" cy="4358"/>
            </a:xfrm>
          </p:grpSpPr>
          <p:sp>
            <p:nvSpPr>
              <p:cNvPr id="19490" name="AutoShape 34"/>
              <p:cNvSpPr>
                <a:spLocks noChangeArrowheads="1"/>
              </p:cNvSpPr>
              <p:nvPr/>
            </p:nvSpPr>
            <p:spPr bwMode="auto">
              <a:xfrm>
                <a:off x="4760" y="9537"/>
                <a:ext cx="3421" cy="577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Керівництво</a:t>
                </a:r>
                <a:endParaRPr lang="uk-UA" altLang="ru-RU" sz="1200" dirty="0"/>
              </a:p>
            </p:txBody>
          </p:sp>
          <p:sp>
            <p:nvSpPr>
              <p:cNvPr id="19491" name="AutoShape 35"/>
              <p:cNvSpPr>
                <a:spLocks noChangeArrowheads="1"/>
              </p:cNvSpPr>
              <p:nvPr/>
            </p:nvSpPr>
            <p:spPr bwMode="auto">
              <a:xfrm>
                <a:off x="4760" y="10137"/>
                <a:ext cx="3421" cy="577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Сфера фінансів</a:t>
                </a:r>
                <a:endParaRPr lang="uk-UA" altLang="ru-RU" sz="1200" dirty="0"/>
              </a:p>
            </p:txBody>
          </p:sp>
          <p:sp>
            <p:nvSpPr>
              <p:cNvPr id="19492" name="AutoShape 36"/>
              <p:cNvSpPr>
                <a:spLocks noChangeArrowheads="1"/>
              </p:cNvSpPr>
              <p:nvPr/>
            </p:nvSpPr>
            <p:spPr bwMode="auto">
              <a:xfrm>
                <a:off x="4760" y="10714"/>
                <a:ext cx="3421" cy="577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Сфера збуту</a:t>
                </a:r>
                <a:endParaRPr lang="uk-UA" altLang="ru-RU" sz="1200" dirty="0"/>
              </a:p>
            </p:txBody>
          </p:sp>
          <p:sp>
            <p:nvSpPr>
              <p:cNvPr id="19493" name="AutoShape 37"/>
              <p:cNvSpPr>
                <a:spLocks noChangeArrowheads="1"/>
              </p:cNvSpPr>
              <p:nvPr/>
            </p:nvSpPr>
            <p:spPr bwMode="auto">
              <a:xfrm>
                <a:off x="4760" y="11292"/>
                <a:ext cx="3421" cy="577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Сфера виготовлення</a:t>
                </a:r>
                <a:endParaRPr lang="uk-UA" altLang="ru-RU" sz="1200" dirty="0"/>
              </a:p>
            </p:txBody>
          </p:sp>
          <p:sp>
            <p:nvSpPr>
              <p:cNvPr id="19494" name="AutoShape 38"/>
              <p:cNvSpPr>
                <a:spLocks noChangeArrowheads="1"/>
              </p:cNvSpPr>
              <p:nvPr/>
            </p:nvSpPr>
            <p:spPr bwMode="auto">
              <a:xfrm>
                <a:off x="4760" y="11869"/>
                <a:ext cx="3421" cy="577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Сфера забезпечення</a:t>
                </a:r>
                <a:endParaRPr lang="uk-UA" altLang="ru-RU" sz="1200" dirty="0"/>
              </a:p>
            </p:txBody>
          </p:sp>
          <p:sp>
            <p:nvSpPr>
              <p:cNvPr id="19495" name="AutoShape 39"/>
              <p:cNvSpPr>
                <a:spLocks noChangeArrowheads="1"/>
              </p:cNvSpPr>
              <p:nvPr/>
            </p:nvSpPr>
            <p:spPr bwMode="auto">
              <a:xfrm>
                <a:off x="4760" y="12417"/>
                <a:ext cx="3421" cy="900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Сфера інфраструктури</a:t>
                </a:r>
                <a:endParaRPr lang="uk-UA" altLang="ru-RU" sz="1200" dirty="0"/>
              </a:p>
            </p:txBody>
          </p:sp>
          <p:sp>
            <p:nvSpPr>
              <p:cNvPr id="19496" name="AutoShape 40"/>
              <p:cNvSpPr>
                <a:spLocks noChangeArrowheads="1"/>
              </p:cNvSpPr>
              <p:nvPr/>
            </p:nvSpPr>
            <p:spPr bwMode="auto">
              <a:xfrm>
                <a:off x="4760" y="13317"/>
                <a:ext cx="3421" cy="577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Інші сфери</a:t>
                </a:r>
                <a:endParaRPr lang="uk-UA" altLang="ru-RU" sz="1200" dirty="0"/>
              </a:p>
            </p:txBody>
          </p:sp>
        </p:grpSp>
        <p:grpSp>
          <p:nvGrpSpPr>
            <p:cNvPr id="38935" name="Group 41"/>
            <p:cNvGrpSpPr>
              <a:grpSpLocks/>
            </p:cNvGrpSpPr>
            <p:nvPr/>
          </p:nvGrpSpPr>
          <p:grpSpPr bwMode="auto">
            <a:xfrm>
              <a:off x="8186" y="6658"/>
              <a:ext cx="3055" cy="4878"/>
              <a:chOff x="1705" y="10598"/>
              <a:chExt cx="2516" cy="4878"/>
            </a:xfrm>
          </p:grpSpPr>
          <p:sp>
            <p:nvSpPr>
              <p:cNvPr id="19498" name="AutoShape 42"/>
              <p:cNvSpPr>
                <a:spLocks noChangeArrowheads="1"/>
              </p:cNvSpPr>
              <p:nvPr/>
            </p:nvSpPr>
            <p:spPr bwMode="auto">
              <a:xfrm>
                <a:off x="1705" y="10598"/>
                <a:ext cx="2516" cy="557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900" dirty="0">
                    <a:latin typeface="Times New Roman" panose="02020603050405020304" pitchFamily="18" charset="0"/>
                  </a:rPr>
                  <a:t>Стиль керівництва Політика</a:t>
                </a:r>
                <a:endParaRPr lang="uk-UA" altLang="ru-RU" sz="900" dirty="0"/>
              </a:p>
            </p:txBody>
          </p:sp>
          <p:sp>
            <p:nvSpPr>
              <p:cNvPr id="19499" name="AutoShape 43"/>
              <p:cNvSpPr>
                <a:spLocks noChangeArrowheads="1"/>
              </p:cNvSpPr>
              <p:nvPr/>
            </p:nvSpPr>
            <p:spPr bwMode="auto">
              <a:xfrm>
                <a:off x="1705" y="11157"/>
                <a:ext cx="2516" cy="539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Організація</a:t>
                </a:r>
                <a:endParaRPr lang="uk-UA" altLang="ru-RU" sz="1200" dirty="0"/>
              </a:p>
            </p:txBody>
          </p:sp>
          <p:sp>
            <p:nvSpPr>
              <p:cNvPr id="19500" name="AutoShape 44"/>
              <p:cNvSpPr>
                <a:spLocks noChangeArrowheads="1"/>
              </p:cNvSpPr>
              <p:nvPr/>
            </p:nvSpPr>
            <p:spPr bwMode="auto">
              <a:xfrm>
                <a:off x="1705" y="11697"/>
                <a:ext cx="2516" cy="544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Учасники</a:t>
                </a:r>
                <a:endParaRPr lang="uk-UA" altLang="ru-RU" sz="1200" dirty="0"/>
              </a:p>
            </p:txBody>
          </p:sp>
          <p:sp>
            <p:nvSpPr>
              <p:cNvPr id="19501" name="AutoShape 45"/>
              <p:cNvSpPr>
                <a:spLocks noChangeArrowheads="1"/>
              </p:cNvSpPr>
              <p:nvPr/>
            </p:nvSpPr>
            <p:spPr bwMode="auto">
              <a:xfrm>
                <a:off x="1705" y="12238"/>
                <a:ext cx="2516" cy="539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Команда</a:t>
                </a:r>
                <a:endParaRPr lang="uk-UA" altLang="ru-RU" sz="1200" dirty="0"/>
              </a:p>
            </p:txBody>
          </p:sp>
          <p:sp>
            <p:nvSpPr>
              <p:cNvPr id="19502" name="AutoShape 46"/>
              <p:cNvSpPr>
                <a:spLocks noChangeArrowheads="1"/>
              </p:cNvSpPr>
              <p:nvPr/>
            </p:nvSpPr>
            <p:spPr bwMode="auto">
              <a:xfrm>
                <a:off x="1705" y="12778"/>
                <a:ext cx="2516" cy="539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Комунікації</a:t>
                </a:r>
                <a:endParaRPr lang="uk-UA" altLang="ru-RU" sz="1200" dirty="0"/>
              </a:p>
            </p:txBody>
          </p:sp>
          <p:sp>
            <p:nvSpPr>
              <p:cNvPr id="19503" name="AutoShape 47"/>
              <p:cNvSpPr>
                <a:spLocks noChangeArrowheads="1"/>
              </p:cNvSpPr>
              <p:nvPr/>
            </p:nvSpPr>
            <p:spPr bwMode="auto">
              <a:xfrm>
                <a:off x="1705" y="13317"/>
                <a:ext cx="2516" cy="539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Інформаційне забезп.</a:t>
                </a:r>
                <a:endParaRPr lang="uk-UA" altLang="ru-RU" sz="1200" dirty="0"/>
              </a:p>
            </p:txBody>
          </p:sp>
          <p:sp>
            <p:nvSpPr>
              <p:cNvPr id="19504" name="AutoShape 48"/>
              <p:cNvSpPr>
                <a:spLocks noChangeArrowheads="1"/>
              </p:cNvSpPr>
              <p:nvPr/>
            </p:nvSpPr>
            <p:spPr bwMode="auto">
              <a:xfrm>
                <a:off x="1705" y="13856"/>
                <a:ext cx="2516" cy="542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Економічні умови</a:t>
                </a:r>
                <a:endParaRPr lang="uk-UA" altLang="ru-RU" sz="1200" dirty="0"/>
              </a:p>
            </p:txBody>
          </p:sp>
          <p:sp>
            <p:nvSpPr>
              <p:cNvPr id="19505" name="AutoShape 49"/>
              <p:cNvSpPr>
                <a:spLocks noChangeArrowheads="1"/>
              </p:cNvSpPr>
              <p:nvPr/>
            </p:nvSpPr>
            <p:spPr bwMode="auto">
              <a:xfrm>
                <a:off x="1705" y="14398"/>
                <a:ext cx="2516" cy="539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Соціальні умови</a:t>
                </a:r>
                <a:endParaRPr lang="uk-UA" altLang="ru-RU" sz="1200" dirty="0"/>
              </a:p>
            </p:txBody>
          </p:sp>
          <p:sp>
            <p:nvSpPr>
              <p:cNvPr id="19506" name="AutoShape 50"/>
              <p:cNvSpPr>
                <a:spLocks noChangeArrowheads="1"/>
              </p:cNvSpPr>
              <p:nvPr/>
            </p:nvSpPr>
            <p:spPr bwMode="auto">
              <a:xfrm>
                <a:off x="1705" y="14937"/>
                <a:ext cx="2516" cy="539"/>
              </a:xfrm>
              <a:prstGeom prst="flowChartAlternateProcess">
                <a:avLst/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r>
                  <a:rPr lang="uk-UA" altLang="ru-RU" sz="1200" dirty="0">
                    <a:latin typeface="Times New Roman" panose="02020603050405020304" pitchFamily="18" charset="0"/>
                  </a:rPr>
                  <a:t>Інші фактори</a:t>
                </a:r>
                <a:endParaRPr lang="uk-UA" altLang="ru-RU" sz="1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309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Группа 20"/>
          <p:cNvGrpSpPr>
            <a:grpSpLocks/>
          </p:cNvGrpSpPr>
          <p:nvPr/>
        </p:nvGrpSpPr>
        <p:grpSpPr bwMode="auto">
          <a:xfrm>
            <a:off x="1409700" y="444848"/>
            <a:ext cx="6618682" cy="4182732"/>
            <a:chOff x="323528" y="1623565"/>
            <a:chExt cx="8825044" cy="4036239"/>
          </a:xfrm>
        </p:grpSpPr>
        <p:grpSp>
          <p:nvGrpSpPr>
            <p:cNvPr id="39940" name="Группа 3"/>
            <p:cNvGrpSpPr>
              <a:grpSpLocks/>
            </p:cNvGrpSpPr>
            <p:nvPr/>
          </p:nvGrpSpPr>
          <p:grpSpPr bwMode="auto">
            <a:xfrm>
              <a:off x="323528" y="1715994"/>
              <a:ext cx="8825044" cy="3943810"/>
              <a:chOff x="271395" y="773516"/>
              <a:chExt cx="8825044" cy="3943810"/>
            </a:xfrm>
          </p:grpSpPr>
          <p:cxnSp>
            <p:nvCxnSpPr>
              <p:cNvPr id="5" name="Прямая соединительная линия 4"/>
              <p:cNvCxnSpPr/>
              <p:nvPr/>
            </p:nvCxnSpPr>
            <p:spPr>
              <a:xfrm flipH="1">
                <a:off x="271395" y="927578"/>
                <a:ext cx="14288" cy="3634851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9943" name="Группа 5"/>
              <p:cNvGrpSpPr>
                <a:grpSpLocks/>
              </p:cNvGrpSpPr>
              <p:nvPr/>
            </p:nvGrpSpPr>
            <p:grpSpPr bwMode="auto">
              <a:xfrm>
                <a:off x="271395" y="773516"/>
                <a:ext cx="8825044" cy="3943810"/>
                <a:chOff x="271395" y="773516"/>
                <a:chExt cx="8825044" cy="3943810"/>
              </a:xfrm>
            </p:grpSpPr>
            <p:sp>
              <p:nvSpPr>
                <p:cNvPr id="7" name="Rectangle 1"/>
                <p:cNvSpPr>
                  <a:spLocks noChangeArrowheads="1"/>
                </p:cNvSpPr>
                <p:nvPr/>
              </p:nvSpPr>
              <p:spPr bwMode="auto">
                <a:xfrm>
                  <a:off x="804803" y="2621936"/>
                  <a:ext cx="8143998" cy="445496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uk-UA" altLang="ru-RU" sz="1500" dirty="0"/>
                    <a:t>Фінанси визначають бюджетні межі </a:t>
                  </a:r>
                  <a:r>
                    <a:rPr lang="uk-UA" altLang="ru-RU" sz="1500" dirty="0" err="1"/>
                    <a:t>проєкту</a:t>
                  </a:r>
                  <a:r>
                    <a:rPr lang="uk-UA" altLang="ru-RU" sz="1500" dirty="0"/>
                    <a:t>, способи та джерела фінансування</a:t>
                  </a:r>
                </a:p>
              </p:txBody>
            </p:sp>
            <p:sp>
              <p:nvSpPr>
                <p:cNvPr id="8" name="Rectangle 3"/>
                <p:cNvSpPr>
                  <a:spLocks noChangeArrowheads="1"/>
                </p:cNvSpPr>
                <p:nvPr/>
              </p:nvSpPr>
              <p:spPr bwMode="auto">
                <a:xfrm>
                  <a:off x="1500139" y="773516"/>
                  <a:ext cx="7415326" cy="400226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indent="338138" algn="ctr">
                    <a:defRPr/>
                  </a:pPr>
                  <a:endParaRPr lang="uk-UA" sz="135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" name="Прямоугольник 8"/>
                <p:cNvSpPr/>
                <p:nvPr/>
              </p:nvSpPr>
              <p:spPr>
                <a:xfrm>
                  <a:off x="785752" y="4271830"/>
                  <a:ext cx="8310687" cy="445496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uk-UA" altLang="ru-RU" sz="1500" dirty="0"/>
                    <a:t>Виготовлення пов’язане із ринками засобів виробництва та висуває специфічні вимоги</a:t>
                  </a:r>
                </a:p>
              </p:txBody>
            </p:sp>
            <p:sp>
              <p:nvSpPr>
                <p:cNvPr id="10" name="Прямоугольник 9"/>
                <p:cNvSpPr/>
                <p:nvPr/>
              </p:nvSpPr>
              <p:spPr>
                <a:xfrm>
                  <a:off x="785753" y="3506432"/>
                  <a:ext cx="8143998" cy="369440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uk-UA" altLang="ru-RU" sz="1500" dirty="0"/>
                    <a:t>Збут формує вимоги ринку</a:t>
                  </a:r>
                </a:p>
              </p:txBody>
            </p:sp>
            <p:sp>
              <p:nvSpPr>
                <p:cNvPr id="11" name="Прямоугольник 10"/>
                <p:cNvSpPr/>
                <p:nvPr/>
              </p:nvSpPr>
              <p:spPr>
                <a:xfrm>
                  <a:off x="771467" y="1694565"/>
                  <a:ext cx="8143998" cy="445496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80000"/>
                    </a:lnSpc>
                    <a:defRPr/>
                  </a:pPr>
                  <a:r>
                    <a:rPr lang="uk-UA" altLang="ru-RU" sz="1500" b="1" dirty="0">
                      <a:solidFill>
                        <a:schemeClr val="bg1"/>
                      </a:solidFill>
                      <a:latin typeface="Century Gothic" panose="020B0502020202020204" pitchFamily="34" charset="0"/>
                      <a:cs typeface="Times New Roman" panose="02020603050405020304" pitchFamily="18" charset="0"/>
                    </a:rPr>
                    <a:t>Керівництво підприємства </a:t>
                  </a:r>
                  <a:r>
                    <a:rPr lang="uk-UA" altLang="ru-RU" sz="1500" dirty="0">
                      <a:latin typeface="Century Gothic" panose="020B0502020202020204" pitchFamily="34" charset="0"/>
                    </a:rPr>
                    <a:t>– це головне джерело визначення цілей та основних вимог щодо </a:t>
                  </a:r>
                  <a:r>
                    <a:rPr lang="uk-UA" altLang="ru-RU" sz="1500" dirty="0" err="1">
                      <a:latin typeface="Century Gothic" panose="020B0502020202020204" pitchFamily="34" charset="0"/>
                    </a:rPr>
                    <a:t>проєкту</a:t>
                  </a:r>
                  <a:endParaRPr lang="uk-UA" altLang="ru-RU" sz="1500" dirty="0">
                    <a:latin typeface="Century Gothic" panose="020B0502020202020204" pitchFamily="34" charset="0"/>
                  </a:endParaRPr>
                </a:p>
              </p:txBody>
            </p: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 flipV="1">
                  <a:off x="285683" y="927578"/>
                  <a:ext cx="1214455" cy="0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 стрелкой 12"/>
                <p:cNvCxnSpPr/>
                <p:nvPr/>
              </p:nvCxnSpPr>
              <p:spPr>
                <a:xfrm>
                  <a:off x="285683" y="1999454"/>
                  <a:ext cx="500070" cy="1587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 стрелкой 13"/>
                <p:cNvCxnSpPr/>
                <p:nvPr/>
              </p:nvCxnSpPr>
              <p:spPr>
                <a:xfrm>
                  <a:off x="304734" y="2979227"/>
                  <a:ext cx="500070" cy="1588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 стрелкой 14"/>
                <p:cNvCxnSpPr/>
                <p:nvPr/>
              </p:nvCxnSpPr>
              <p:spPr>
                <a:xfrm>
                  <a:off x="271395" y="3792265"/>
                  <a:ext cx="500071" cy="1588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 стрелкой 15"/>
                <p:cNvCxnSpPr/>
                <p:nvPr/>
              </p:nvCxnSpPr>
              <p:spPr>
                <a:xfrm>
                  <a:off x="271395" y="4562428"/>
                  <a:ext cx="500071" cy="1587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9941" name="Прямоугольник 17"/>
            <p:cNvSpPr>
              <a:spLocks noChangeArrowheads="1"/>
            </p:cNvSpPr>
            <p:nvPr/>
          </p:nvSpPr>
          <p:spPr bwMode="auto">
            <a:xfrm>
              <a:off x="1605451" y="1623565"/>
              <a:ext cx="7408973" cy="564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uk-UA" altLang="ru-RU" sz="1600" b="1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Оточення </a:t>
              </a:r>
              <a:r>
                <a:rPr lang="uk-UA" altLang="ru-RU" sz="1600" b="1" dirty="0" err="1">
                  <a:solidFill>
                    <a:schemeClr val="bg1"/>
                  </a:solidFill>
                  <a:cs typeface="Times New Roman" panose="02020603050405020304" pitchFamily="18" charset="0"/>
                </a:rPr>
                <a:t>проєкту</a:t>
              </a:r>
              <a:r>
                <a:rPr lang="uk-UA" altLang="ru-RU" sz="1600" b="1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, що використовується у межах підприємства</a:t>
              </a:r>
              <a:r>
                <a:rPr lang="ru-RU" altLang="ru-RU" sz="1600" b="1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 </a:t>
              </a:r>
              <a:endParaRPr lang="ru-RU" altLang="ru-RU" sz="16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774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Группа 2"/>
          <p:cNvGrpSpPr>
            <a:grpSpLocks/>
          </p:cNvGrpSpPr>
          <p:nvPr/>
        </p:nvGrpSpPr>
        <p:grpSpPr bwMode="auto">
          <a:xfrm>
            <a:off x="1331119" y="294891"/>
            <a:ext cx="7705378" cy="4152726"/>
            <a:chOff x="265845" y="738291"/>
            <a:chExt cx="8663083" cy="4912961"/>
          </a:xfrm>
        </p:grpSpPr>
        <p:grpSp>
          <p:nvGrpSpPr>
            <p:cNvPr id="40963" name="Группа 1"/>
            <p:cNvGrpSpPr>
              <a:grpSpLocks/>
            </p:cNvGrpSpPr>
            <p:nvPr/>
          </p:nvGrpSpPr>
          <p:grpSpPr bwMode="auto">
            <a:xfrm>
              <a:off x="265845" y="738291"/>
              <a:ext cx="8663083" cy="4912961"/>
              <a:chOff x="365524" y="1458371"/>
              <a:chExt cx="8663083" cy="4912961"/>
            </a:xfrm>
          </p:grpSpPr>
          <p:grpSp>
            <p:nvGrpSpPr>
              <p:cNvPr id="40965" name="Группа 20"/>
              <p:cNvGrpSpPr>
                <a:grpSpLocks/>
              </p:cNvGrpSpPr>
              <p:nvPr/>
            </p:nvGrpSpPr>
            <p:grpSpPr bwMode="auto">
              <a:xfrm>
                <a:off x="365524" y="1458371"/>
                <a:ext cx="8663083" cy="4685845"/>
                <a:chOff x="337853" y="1570025"/>
                <a:chExt cx="8663083" cy="4685845"/>
              </a:xfrm>
            </p:grpSpPr>
            <p:grpSp>
              <p:nvGrpSpPr>
                <p:cNvPr id="40967" name="Группа 3"/>
                <p:cNvGrpSpPr>
                  <a:grpSpLocks/>
                </p:cNvGrpSpPr>
                <p:nvPr/>
              </p:nvGrpSpPr>
              <p:grpSpPr bwMode="auto">
                <a:xfrm>
                  <a:off x="337853" y="1615305"/>
                  <a:ext cx="8663082" cy="4640565"/>
                  <a:chOff x="285720" y="672827"/>
                  <a:chExt cx="8663082" cy="4640565"/>
                </a:xfrm>
              </p:grpSpPr>
              <p:cxnSp>
                <p:nvCxnSpPr>
                  <p:cNvPr id="5" name="Прямая соединительная линия 4"/>
                  <p:cNvCxnSpPr/>
                  <p:nvPr/>
                </p:nvCxnSpPr>
                <p:spPr>
                  <a:xfrm>
                    <a:off x="285720" y="927429"/>
                    <a:ext cx="19050" cy="4385963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0970" name="Группа 5"/>
                  <p:cNvGrpSpPr>
                    <a:grpSpLocks/>
                  </p:cNvGrpSpPr>
                  <p:nvPr/>
                </p:nvGrpSpPr>
                <p:grpSpPr bwMode="auto">
                  <a:xfrm>
                    <a:off x="285720" y="672827"/>
                    <a:ext cx="8663082" cy="4051174"/>
                    <a:chOff x="285720" y="672827"/>
                    <a:chExt cx="8663082" cy="4051174"/>
                  </a:xfrm>
                </p:grpSpPr>
                <p:sp>
                  <p:nvSpPr>
                    <p:cNvPr id="7" name="Rectangle 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85788" y="2441800"/>
                      <a:ext cx="8143963" cy="615512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/>
                    <a:p>
                      <a:pPr>
                        <a:lnSpc>
                          <a:spcPct val="80000"/>
                        </a:lnSpc>
                        <a:defRPr/>
                      </a:pPr>
                      <a:r>
                        <a:rPr lang="uk-UA" altLang="ru-RU" sz="1500" dirty="0"/>
                        <a:t>Вимоги щодо завантаження дільниць виробництва, які простоюють</a:t>
                      </a:r>
                    </a:p>
                  </p:txBody>
                </p:sp>
                <p:sp>
                  <p:nvSpPr>
                    <p:cNvPr id="8" name="Rectangle 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19716" y="672827"/>
                      <a:ext cx="7415292" cy="400082"/>
                    </a:xfrm>
                    <a:prstGeom prst="rect">
                      <a:avLst/>
                    </a:prstGeom>
                    <a:solidFill>
                      <a:schemeClr val="accent6">
                        <a:lumMod val="75000"/>
                      </a:schemeClr>
                    </a:solidFill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anchor="ctr">
                      <a:spAutoFit/>
                    </a:bodyPr>
                    <a:lstStyle/>
                    <a:p>
                      <a:pPr indent="338138" algn="ctr">
                        <a:defRPr/>
                      </a:pPr>
                      <a:endParaRPr lang="uk-UA" sz="135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9" name="Прямоугольник 8"/>
                    <p:cNvSpPr/>
                    <p:nvPr/>
                  </p:nvSpPr>
                  <p:spPr>
                    <a:xfrm>
                      <a:off x="790549" y="3959347"/>
                      <a:ext cx="8143963" cy="764654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/>
                    <a:p>
                      <a:pPr>
                        <a:lnSpc>
                          <a:spcPct val="80000"/>
                        </a:lnSpc>
                        <a:defRPr/>
                      </a:pPr>
                      <a:r>
                        <a:rPr lang="uk-UA" altLang="ru-RU" sz="1500" dirty="0"/>
                        <a:t>Забезпечення пов’язане із ринком сировини. Формує вимоги до </a:t>
                      </a:r>
                      <a:r>
                        <a:rPr lang="uk-UA" altLang="ru-RU" sz="1500" dirty="0" err="1"/>
                        <a:t>проєкту</a:t>
                      </a:r>
                      <a:r>
                        <a:rPr lang="uk-UA" altLang="ru-RU" sz="1500" dirty="0"/>
                        <a:t>, що </a:t>
                      </a:r>
                    </a:p>
                    <a:p>
                      <a:pPr>
                        <a:lnSpc>
                          <a:spcPct val="80000"/>
                        </a:lnSpc>
                        <a:defRPr/>
                      </a:pPr>
                      <a:r>
                        <a:rPr lang="uk-UA" altLang="ru-RU" sz="1500" dirty="0"/>
                        <a:t>виходять із можливостей забезпечення сировиною, обладнанням по прийнятних цінах</a:t>
                      </a:r>
                    </a:p>
                  </p:txBody>
                </p:sp>
                <p:sp>
                  <p:nvSpPr>
                    <p:cNvPr id="10" name="Прямоугольник 9"/>
                    <p:cNvSpPr/>
                    <p:nvPr/>
                  </p:nvSpPr>
                  <p:spPr>
                    <a:xfrm>
                      <a:off x="804839" y="3194224"/>
                      <a:ext cx="8143963" cy="546181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/>
                    <a:p>
                      <a:pPr>
                        <a:lnSpc>
                          <a:spcPct val="80000"/>
                        </a:lnSpc>
                        <a:defRPr/>
                      </a:pPr>
                      <a:r>
                        <a:rPr lang="uk-UA" altLang="ru-RU" sz="1500" dirty="0"/>
                        <a:t>Узгодження вимог, що висуваються до </a:t>
                      </a:r>
                      <a:r>
                        <a:rPr lang="uk-UA" altLang="ru-RU" sz="1500" dirty="0" err="1"/>
                        <a:t>проєкту</a:t>
                      </a:r>
                      <a:r>
                        <a:rPr lang="uk-UA" altLang="ru-RU" sz="1500" dirty="0"/>
                        <a:t>, із можливостями ринку </a:t>
                      </a:r>
                    </a:p>
                    <a:p>
                      <a:pPr>
                        <a:lnSpc>
                          <a:spcPct val="80000"/>
                        </a:lnSpc>
                        <a:defRPr/>
                      </a:pPr>
                      <a:r>
                        <a:rPr lang="uk-UA" altLang="ru-RU" sz="1500" dirty="0"/>
                        <a:t>виробництва</a:t>
                      </a:r>
                    </a:p>
                  </p:txBody>
                </p:sp>
                <p:sp>
                  <p:nvSpPr>
                    <p:cNvPr id="11" name="Прямоугольник 10"/>
                    <p:cNvSpPr/>
                    <p:nvPr/>
                  </p:nvSpPr>
                  <p:spPr>
                    <a:xfrm>
                      <a:off x="771500" y="1721126"/>
                      <a:ext cx="8143963" cy="369307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rgbClr val="000000"/>
                      </a:solidFill>
                    </a:ln>
                  </p:spPr>
                  <p:txBody>
                    <a:bodyPr>
                      <a:spAutoFit/>
                    </a:bodyPr>
                    <a:lstStyle/>
                    <a:p>
                      <a:pPr>
                        <a:lnSpc>
                          <a:spcPct val="80000"/>
                        </a:lnSpc>
                        <a:defRPr/>
                      </a:pPr>
                      <a:r>
                        <a:rPr lang="uk-UA" altLang="ru-RU" sz="1500" dirty="0"/>
                        <a:t>Рекомендації щодо використання обладнання</a:t>
                      </a:r>
                    </a:p>
                  </p:txBody>
                </p:sp>
                <p:cxnSp>
                  <p:nvCxnSpPr>
                    <p:cNvPr id="12" name="Прямая соединительная линия 11"/>
                    <p:cNvCxnSpPr/>
                    <p:nvPr/>
                  </p:nvCxnSpPr>
                  <p:spPr>
                    <a:xfrm flipV="1">
                      <a:off x="285720" y="927429"/>
                      <a:ext cx="1214451" cy="0"/>
                    </a:xfrm>
                    <a:prstGeom prst="line">
                      <a:avLst/>
                    </a:prstGeom>
                    <a:ln w="222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" name="Прямая со стрелкой 12"/>
                    <p:cNvCxnSpPr/>
                    <p:nvPr/>
                  </p:nvCxnSpPr>
                  <p:spPr>
                    <a:xfrm>
                      <a:off x="285720" y="2000506"/>
                      <a:ext cx="500068" cy="1587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" name="Прямая со стрелкой 13"/>
                    <p:cNvCxnSpPr/>
                    <p:nvPr/>
                  </p:nvCxnSpPr>
                  <p:spPr>
                    <a:xfrm>
                      <a:off x="295245" y="2711657"/>
                      <a:ext cx="500068" cy="1587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" name="Прямая со стрелкой 14"/>
                    <p:cNvCxnSpPr/>
                    <p:nvPr/>
                  </p:nvCxnSpPr>
                  <p:spPr>
                    <a:xfrm>
                      <a:off x="312708" y="3497415"/>
                      <a:ext cx="500067" cy="1588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" name="Прямая со стрелкой 15"/>
                    <p:cNvCxnSpPr>
                      <a:endCxn id="9" idx="1"/>
                    </p:cNvCxnSpPr>
                    <p:nvPr/>
                  </p:nvCxnSpPr>
                  <p:spPr>
                    <a:xfrm>
                      <a:off x="285720" y="4391117"/>
                      <a:ext cx="504830" cy="0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40968" name="Прямоугольник 17"/>
                <p:cNvSpPr>
                  <a:spLocks noChangeArrowheads="1"/>
                </p:cNvSpPr>
                <p:nvPr/>
              </p:nvSpPr>
              <p:spPr bwMode="auto">
                <a:xfrm>
                  <a:off x="1067061" y="1570025"/>
                  <a:ext cx="7933875" cy="3641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ts val="1000"/>
                    </a:spcBef>
                    <a:buClr>
                      <a:schemeClr val="accent1"/>
                    </a:buClr>
                    <a:buFont typeface="Wingdings 3" panose="05040102010807070707" pitchFamily="18" charset="2"/>
                    <a:buChar char=""/>
                    <a:defRPr>
                      <a:solidFill>
                        <a:srgbClr val="404040"/>
                      </a:solidFill>
                      <a:latin typeface="Century Gothic" panose="020B0502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Clr>
                      <a:schemeClr val="accent1"/>
                    </a:buClr>
                    <a:buFont typeface="Wingdings 3" panose="05040102010807070707" pitchFamily="18" charset="2"/>
                    <a:buChar char=""/>
                    <a:defRPr sz="1600">
                      <a:solidFill>
                        <a:srgbClr val="404040"/>
                      </a:solidFill>
                      <a:latin typeface="Century Gothic" panose="020B0502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Clr>
                      <a:schemeClr val="accent1"/>
                    </a:buClr>
                    <a:buFont typeface="Wingdings 3" panose="05040102010807070707" pitchFamily="18" charset="2"/>
                    <a:buChar char=""/>
                    <a:defRPr sz="1400">
                      <a:solidFill>
                        <a:srgbClr val="404040"/>
                      </a:solidFill>
                      <a:latin typeface="Century Gothic" panose="020B0502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Clr>
                      <a:schemeClr val="accent1"/>
                    </a:buClr>
                    <a:buFont typeface="Wingdings 3" panose="05040102010807070707" pitchFamily="18" charset="2"/>
                    <a:buChar char=""/>
                    <a:defRPr sz="1200">
                      <a:solidFill>
                        <a:srgbClr val="404040"/>
                      </a:solidFill>
                      <a:latin typeface="Century Gothic" panose="020B0502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Clr>
                      <a:schemeClr val="accent1"/>
                    </a:buClr>
                    <a:buFont typeface="Wingdings 3" panose="05040102010807070707" pitchFamily="18" charset="2"/>
                    <a:buChar char=""/>
                    <a:defRPr sz="1200">
                      <a:solidFill>
                        <a:srgbClr val="404040"/>
                      </a:solidFill>
                      <a:latin typeface="Century Gothic" panose="020B0502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 3" panose="05040102010807070707" pitchFamily="18" charset="2"/>
                    <a:buChar char=""/>
                    <a:defRPr sz="1200">
                      <a:solidFill>
                        <a:srgbClr val="404040"/>
                      </a:solidFill>
                      <a:latin typeface="Century Gothic" panose="020B0502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 3" panose="05040102010807070707" pitchFamily="18" charset="2"/>
                    <a:buChar char=""/>
                    <a:defRPr sz="1200">
                      <a:solidFill>
                        <a:srgbClr val="404040"/>
                      </a:solidFill>
                      <a:latin typeface="Century Gothic" panose="020B0502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 3" panose="05040102010807070707" pitchFamily="18" charset="2"/>
                    <a:buChar char=""/>
                    <a:defRPr sz="1200">
                      <a:solidFill>
                        <a:srgbClr val="404040"/>
                      </a:solidFill>
                      <a:latin typeface="Century Gothic" panose="020B0502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 3" panose="05040102010807070707" pitchFamily="18" charset="2"/>
                    <a:buChar char=""/>
                    <a:defRPr sz="1200">
                      <a:solidFill>
                        <a:srgbClr val="404040"/>
                      </a:solidFill>
                      <a:latin typeface="Century Gothic" panose="020B0502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uk-UA" altLang="ru-RU" sz="1400" b="1" dirty="0">
                      <a:solidFill>
                        <a:schemeClr val="bg1"/>
                      </a:solidFill>
                      <a:cs typeface="Times New Roman" panose="02020603050405020304" pitchFamily="18" charset="0"/>
                    </a:rPr>
                    <a:t>Оточення </a:t>
                  </a:r>
                  <a:r>
                    <a:rPr lang="uk-UA" altLang="ru-RU" sz="1400" b="1" dirty="0" err="1">
                      <a:solidFill>
                        <a:schemeClr val="bg1"/>
                      </a:solidFill>
                      <a:cs typeface="Times New Roman" panose="02020603050405020304" pitchFamily="18" charset="0"/>
                    </a:rPr>
                    <a:t>проєкту</a:t>
                  </a:r>
                  <a:r>
                    <a:rPr lang="uk-UA" altLang="ru-RU" sz="1400" b="1" dirty="0">
                      <a:solidFill>
                        <a:schemeClr val="bg1"/>
                      </a:solidFill>
                      <a:cs typeface="Times New Roman" panose="02020603050405020304" pitchFamily="18" charset="0"/>
                    </a:rPr>
                    <a:t>, що використовується у межах підприємства</a:t>
                  </a:r>
                  <a:r>
                    <a:rPr lang="ru-RU" altLang="ru-RU" sz="1400" b="1" dirty="0">
                      <a:solidFill>
                        <a:schemeClr val="bg1"/>
                      </a:solidFill>
                      <a:cs typeface="Times New Roman" panose="02020603050405020304" pitchFamily="18" charset="0"/>
                    </a:rPr>
                    <a:t> </a:t>
                  </a:r>
                  <a:endParaRPr lang="ru-RU" altLang="ru-RU" sz="14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7" name="Прямоугольник 16"/>
              <p:cNvSpPr/>
              <p:nvPr/>
            </p:nvSpPr>
            <p:spPr>
              <a:xfrm>
                <a:off x="884643" y="5825151"/>
                <a:ext cx="8124913" cy="546181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000000"/>
                </a:solidFill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80000"/>
                  </a:lnSpc>
                  <a:defRPr/>
                </a:pPr>
                <a:r>
                  <a:rPr lang="uk-UA" altLang="ru-RU" sz="1500" dirty="0"/>
                  <a:t>Інфраструктура пов’язана із ринком послуг та висуває свої вимоги щодо </a:t>
                </a:r>
              </a:p>
              <a:p>
                <a:pPr>
                  <a:lnSpc>
                    <a:spcPct val="80000"/>
                  </a:lnSpc>
                  <a:defRPr/>
                </a:pPr>
                <a:r>
                  <a:rPr lang="uk-UA" altLang="ru-RU" sz="1500" dirty="0"/>
                  <a:t>реклами, транспорту та зв’язку</a:t>
                </a:r>
              </a:p>
            </p:txBody>
          </p:sp>
        </p:grpSp>
        <p:cxnSp>
          <p:nvCxnSpPr>
            <p:cNvPr id="19" name="Прямая со стрелкой 18"/>
            <p:cNvCxnSpPr/>
            <p:nvPr/>
          </p:nvCxnSpPr>
          <p:spPr>
            <a:xfrm>
              <a:off x="284895" y="5424136"/>
              <a:ext cx="500068" cy="1588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1999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195486"/>
            <a:ext cx="7578134" cy="1289447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0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Основні чинники впливу зовнішнього (макро) оточення на </a:t>
            </a:r>
            <a:r>
              <a:rPr lang="uk-UA" altLang="ru-RU" sz="30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</a:t>
            </a:r>
            <a:endParaRPr lang="ru-RU" altLang="ru-RU" sz="30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203598"/>
            <a:ext cx="8784976" cy="3672408"/>
          </a:xfrm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buClr>
                <a:srgbClr val="FF6600"/>
              </a:buClr>
              <a:buFont typeface="Wingdings" panose="05000000000000000000" pitchFamily="2" charset="2"/>
              <a:buChar char="ü"/>
            </a:pPr>
            <a:endParaRPr lang="uk-UA" altLang="ru-RU" sz="1800" b="1" i="1" dirty="0">
              <a:solidFill>
                <a:srgbClr val="FF6600"/>
              </a:solidFill>
            </a:endParaRPr>
          </a:p>
          <a:p>
            <a:pPr>
              <a:lnSpc>
                <a:spcPct val="80000"/>
              </a:lnSpc>
              <a:buClr>
                <a:srgbClr val="FF6600"/>
              </a:buClr>
              <a:buFont typeface="Wingdings" panose="05000000000000000000" pitchFamily="2" charset="2"/>
              <a:buChar char="ü"/>
            </a:pPr>
            <a:r>
              <a:rPr lang="uk-UA" altLang="ru-RU" sz="1800" b="1" i="1" dirty="0">
                <a:solidFill>
                  <a:schemeClr val="accent3">
                    <a:lumMod val="50000"/>
                  </a:schemeClr>
                </a:solidFill>
              </a:rPr>
              <a:t>політичні характеристики та чинники</a:t>
            </a:r>
            <a:r>
              <a:rPr lang="uk-UA" altLang="ru-RU" sz="1800" b="1" dirty="0">
                <a:solidFill>
                  <a:schemeClr val="accent3">
                    <a:lumMod val="50000"/>
                  </a:schemeClr>
                </a:solidFill>
              </a:rPr>
              <a:t>: </a:t>
            </a:r>
            <a:r>
              <a:rPr lang="uk-UA" altLang="ru-RU" sz="1800" dirty="0"/>
              <a:t>політична стабільність, </a:t>
            </a:r>
          </a:p>
          <a:p>
            <a:pPr marL="0" indent="0">
              <a:lnSpc>
                <a:spcPct val="80000"/>
              </a:lnSpc>
              <a:buClr>
                <a:srgbClr val="FF6600"/>
              </a:buClr>
              <a:buNone/>
            </a:pPr>
            <a:r>
              <a:rPr lang="uk-UA" altLang="ru-RU" sz="1800" dirty="0"/>
              <a:t>підтримка президента, інформація уряду, участь в різних військових союзах;</a:t>
            </a:r>
          </a:p>
          <a:p>
            <a:pPr marL="0" indent="0">
              <a:lnSpc>
                <a:spcPct val="80000"/>
              </a:lnSpc>
              <a:buClr>
                <a:srgbClr val="FF6600"/>
              </a:buClr>
              <a:buNone/>
            </a:pPr>
            <a:endParaRPr lang="uk-UA" altLang="ru-RU" sz="1800" i="1" dirty="0"/>
          </a:p>
          <a:p>
            <a:pPr>
              <a:lnSpc>
                <a:spcPct val="80000"/>
              </a:lnSpc>
              <a:buClr>
                <a:srgbClr val="FF6600"/>
              </a:buClr>
              <a:buFont typeface="Wingdings" panose="05000000000000000000" pitchFamily="2" charset="2"/>
              <a:buChar char="ü"/>
            </a:pPr>
            <a:r>
              <a:rPr lang="uk-UA" altLang="ru-RU" sz="1800" b="1" i="1" dirty="0">
                <a:solidFill>
                  <a:schemeClr val="accent3">
                    <a:lumMod val="50000"/>
                  </a:schemeClr>
                </a:solidFill>
              </a:rPr>
              <a:t>економічні чинники:</a:t>
            </a:r>
            <a:r>
              <a:rPr lang="uk-UA" altLang="ru-RU" sz="1800" b="1" i="1" dirty="0">
                <a:solidFill>
                  <a:srgbClr val="FF6600"/>
                </a:solidFill>
              </a:rPr>
              <a:t> </a:t>
            </a:r>
            <a:r>
              <a:rPr lang="uk-UA" altLang="ru-RU" sz="1800" dirty="0"/>
              <a:t>структура національного господарства, рівень </a:t>
            </a:r>
          </a:p>
          <a:p>
            <a:pPr marL="0" indent="0">
              <a:lnSpc>
                <a:spcPct val="80000"/>
              </a:lnSpc>
              <a:buClr>
                <a:srgbClr val="FF6600"/>
              </a:buClr>
              <a:buNone/>
            </a:pPr>
            <a:r>
              <a:rPr lang="uk-UA" altLang="ru-RU" sz="1800" dirty="0"/>
              <a:t>інфляції, податки, рівень цін;</a:t>
            </a:r>
          </a:p>
          <a:p>
            <a:pPr marL="0" indent="0">
              <a:lnSpc>
                <a:spcPct val="80000"/>
              </a:lnSpc>
              <a:buClr>
                <a:srgbClr val="FF6600"/>
              </a:buClr>
              <a:buNone/>
            </a:pPr>
            <a:endParaRPr lang="uk-UA" altLang="ru-RU" sz="1800" i="1" dirty="0"/>
          </a:p>
          <a:p>
            <a:pPr>
              <a:lnSpc>
                <a:spcPct val="80000"/>
              </a:lnSpc>
              <a:buClr>
                <a:srgbClr val="FF6600"/>
              </a:buClr>
              <a:buFont typeface="Wingdings" panose="05000000000000000000" pitchFamily="2" charset="2"/>
              <a:buChar char="ü"/>
            </a:pPr>
            <a:r>
              <a:rPr lang="uk-UA" altLang="ru-RU" sz="1800" b="1" i="1" dirty="0">
                <a:solidFill>
                  <a:schemeClr val="accent3">
                    <a:lumMod val="50000"/>
                  </a:schemeClr>
                </a:solidFill>
              </a:rPr>
              <a:t>суспільство:</a:t>
            </a:r>
            <a:r>
              <a:rPr lang="uk-UA" altLang="ru-RU" sz="1800" b="1" i="1" dirty="0">
                <a:solidFill>
                  <a:srgbClr val="FF6600"/>
                </a:solidFill>
              </a:rPr>
              <a:t> </a:t>
            </a:r>
            <a:r>
              <a:rPr lang="uk-UA" altLang="ru-RU" sz="1800" dirty="0"/>
              <a:t>умови і рівень життя, освіта, трудове законодавство, </a:t>
            </a:r>
          </a:p>
          <a:p>
            <a:pPr marL="0" indent="0">
              <a:lnSpc>
                <a:spcPct val="80000"/>
              </a:lnSpc>
              <a:buClr>
                <a:srgbClr val="FF6600"/>
              </a:buClr>
              <a:buNone/>
            </a:pPr>
            <a:r>
              <a:rPr lang="uk-UA" altLang="ru-RU" sz="1800" dirty="0"/>
              <a:t>медицина, громадська думка щодо </a:t>
            </a:r>
            <a:r>
              <a:rPr lang="uk-UA" altLang="ru-RU" sz="1800" dirty="0" err="1"/>
              <a:t>проєкту</a:t>
            </a:r>
            <a:r>
              <a:rPr lang="uk-UA" altLang="ru-RU" sz="1800" dirty="0"/>
              <a:t>;</a:t>
            </a:r>
          </a:p>
          <a:p>
            <a:pPr marL="0" indent="0">
              <a:lnSpc>
                <a:spcPct val="80000"/>
              </a:lnSpc>
              <a:buClr>
                <a:srgbClr val="FF6600"/>
              </a:buClr>
              <a:buNone/>
            </a:pPr>
            <a:endParaRPr lang="uk-UA" altLang="ru-RU" sz="1800" i="1" dirty="0"/>
          </a:p>
          <a:p>
            <a:pPr>
              <a:lnSpc>
                <a:spcPct val="80000"/>
              </a:lnSpc>
              <a:buClr>
                <a:srgbClr val="FF6600"/>
              </a:buClr>
              <a:buFont typeface="Wingdings" panose="05000000000000000000" pitchFamily="2" charset="2"/>
              <a:buChar char="ü"/>
            </a:pPr>
            <a:r>
              <a:rPr lang="uk-UA" altLang="ru-RU" sz="1800" b="1" i="1" dirty="0">
                <a:solidFill>
                  <a:schemeClr val="accent3">
                    <a:lumMod val="50000"/>
                  </a:schemeClr>
                </a:solidFill>
              </a:rPr>
              <a:t>закони та право:</a:t>
            </a:r>
            <a:r>
              <a:rPr lang="uk-UA" altLang="ru-RU" sz="1800" b="1" i="1" dirty="0">
                <a:solidFill>
                  <a:srgbClr val="FF6600"/>
                </a:solidFill>
              </a:rPr>
              <a:t> </a:t>
            </a:r>
            <a:r>
              <a:rPr lang="uk-UA" altLang="ru-RU" sz="1800" dirty="0"/>
              <a:t>права людини, підприємництво, право власності, </a:t>
            </a:r>
          </a:p>
          <a:p>
            <a:pPr marL="0" indent="0">
              <a:lnSpc>
                <a:spcPct val="80000"/>
              </a:lnSpc>
              <a:buClr>
                <a:srgbClr val="FF6600"/>
              </a:buClr>
              <a:buNone/>
            </a:pPr>
            <a:r>
              <a:rPr lang="uk-UA" altLang="ru-RU" sz="1800" dirty="0"/>
              <a:t>гарантії, пільги;</a:t>
            </a:r>
            <a:endParaRPr lang="uk-UA" altLang="ru-RU" sz="1800" i="1" dirty="0"/>
          </a:p>
        </p:txBody>
      </p:sp>
    </p:spTree>
    <p:extLst>
      <p:ext uri="{BB962C8B-B14F-4D97-AF65-F5344CB8AC3E}">
        <p14:creationId xmlns:p14="http://schemas.microsoft.com/office/powerpoint/2010/main" val="363397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23478"/>
            <a:ext cx="7416824" cy="1289447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0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Основні чинники впливу зовнішнього (макро) оточення на </a:t>
            </a:r>
            <a:r>
              <a:rPr lang="uk-UA" altLang="ru-RU" sz="30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</a:t>
            </a:r>
            <a:endParaRPr lang="ru-RU" altLang="ru-RU" sz="3000" b="1" dirty="0">
              <a:solidFill>
                <a:schemeClr val="accent1"/>
              </a:solidFill>
              <a:ea typeface="+mn-ea"/>
              <a:cs typeface="Arial" pitchFamily="34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203598"/>
            <a:ext cx="8208912" cy="3582715"/>
          </a:xfrm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/>
          <a:lstStyle/>
          <a:p>
            <a:pPr marL="428625" indent="-428625">
              <a:lnSpc>
                <a:spcPct val="80000"/>
              </a:lnSpc>
              <a:buClr>
                <a:srgbClr val="FF6600"/>
              </a:buClr>
            </a:pPr>
            <a:endParaRPr lang="uk-UA" altLang="ru-RU" sz="1800" b="1" i="1" dirty="0"/>
          </a:p>
          <a:p>
            <a:pPr marL="285750" lvl="1">
              <a:lnSpc>
                <a:spcPct val="80000"/>
              </a:lnSpc>
              <a:buClr>
                <a:srgbClr val="FF6600"/>
              </a:buClr>
              <a:buFont typeface="Wingdings" panose="05000000000000000000" pitchFamily="2" charset="2"/>
              <a:buChar char="ü"/>
            </a:pPr>
            <a:r>
              <a:rPr lang="uk-UA" altLang="ru-RU" sz="2000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altLang="ru-RU" sz="2000" b="1" i="1" dirty="0">
                <a:solidFill>
                  <a:schemeClr val="accent3">
                    <a:lumMod val="50000"/>
                  </a:schemeClr>
                </a:solidFill>
              </a:rPr>
              <a:t>наука і техніка: </a:t>
            </a:r>
            <a:r>
              <a:rPr lang="uk-UA" altLang="ru-RU" sz="2000" dirty="0"/>
              <a:t>рівень розвитку    інформаційної техніки і комп’ютеризації, зв’язок, комунікації;</a:t>
            </a:r>
          </a:p>
          <a:p>
            <a:pPr marL="0" lvl="1" indent="0">
              <a:lnSpc>
                <a:spcPct val="80000"/>
              </a:lnSpc>
              <a:buClr>
                <a:srgbClr val="FF6600"/>
              </a:buClr>
              <a:buNone/>
            </a:pPr>
            <a:endParaRPr lang="uk-UA" altLang="ru-RU" sz="2000" i="1" dirty="0"/>
          </a:p>
          <a:p>
            <a:pPr>
              <a:lnSpc>
                <a:spcPct val="80000"/>
              </a:lnSpc>
              <a:buClr>
                <a:srgbClr val="FF6600"/>
              </a:buClr>
              <a:buFont typeface="Wingdings" panose="05000000000000000000" pitchFamily="2" charset="2"/>
              <a:buChar char="ü"/>
            </a:pPr>
            <a:r>
              <a:rPr lang="uk-UA" altLang="ru-RU" sz="2000" b="1" i="1" dirty="0">
                <a:solidFill>
                  <a:schemeClr val="accent3">
                    <a:lumMod val="50000"/>
                  </a:schemeClr>
                </a:solidFill>
              </a:rPr>
              <a:t>культура:</a:t>
            </a:r>
            <a:r>
              <a:rPr lang="uk-UA" altLang="ru-RU" sz="20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altLang="ru-RU" sz="2000" dirty="0"/>
              <a:t>рівень письменності, культурні традиції, релігія;</a:t>
            </a:r>
          </a:p>
          <a:p>
            <a:pPr marL="0" indent="0">
              <a:lnSpc>
                <a:spcPct val="80000"/>
              </a:lnSpc>
              <a:buClr>
                <a:srgbClr val="FF6600"/>
              </a:buClr>
              <a:buNone/>
            </a:pPr>
            <a:endParaRPr lang="uk-UA" altLang="ru-RU" sz="2000" i="1" dirty="0"/>
          </a:p>
          <a:p>
            <a:pPr>
              <a:lnSpc>
                <a:spcPct val="80000"/>
              </a:lnSpc>
              <a:buClr>
                <a:srgbClr val="FF6600"/>
              </a:buClr>
              <a:buFont typeface="Wingdings" panose="05000000000000000000" pitchFamily="2" charset="2"/>
              <a:buChar char="ü"/>
            </a:pPr>
            <a:r>
              <a:rPr lang="uk-UA" altLang="ru-RU" sz="2000" b="1" i="1" dirty="0">
                <a:solidFill>
                  <a:schemeClr val="accent3">
                    <a:lumMod val="50000"/>
                  </a:schemeClr>
                </a:solidFill>
              </a:rPr>
              <a:t>природні і екологічні чинники:</a:t>
            </a:r>
            <a:r>
              <a:rPr lang="uk-UA" altLang="ru-RU" sz="2000" b="1" i="1" dirty="0">
                <a:solidFill>
                  <a:srgbClr val="FF6600"/>
                </a:solidFill>
              </a:rPr>
              <a:t> </a:t>
            </a:r>
            <a:r>
              <a:rPr lang="uk-UA" altLang="ru-RU" sz="2000" dirty="0"/>
              <a:t>кліматичні умови, природні ресурси, стандарти, що стосуються повітря, води, ґрунту, стану екологічної системи;</a:t>
            </a:r>
          </a:p>
          <a:p>
            <a:pPr marL="0" indent="0">
              <a:lnSpc>
                <a:spcPct val="80000"/>
              </a:lnSpc>
              <a:buClr>
                <a:srgbClr val="FF6600"/>
              </a:buClr>
              <a:buNone/>
            </a:pPr>
            <a:endParaRPr lang="uk-UA" altLang="ru-RU" sz="2000" i="1" dirty="0"/>
          </a:p>
          <a:p>
            <a:pPr>
              <a:lnSpc>
                <a:spcPct val="80000"/>
              </a:lnSpc>
              <a:buClr>
                <a:srgbClr val="FF6600"/>
              </a:buClr>
              <a:buFont typeface="Wingdings" panose="05000000000000000000" pitchFamily="2" charset="2"/>
              <a:buChar char="ü"/>
            </a:pPr>
            <a:r>
              <a:rPr lang="uk-UA" altLang="ru-RU" sz="2000" b="1" i="1" dirty="0">
                <a:solidFill>
                  <a:schemeClr val="accent3">
                    <a:lumMod val="50000"/>
                  </a:schemeClr>
                </a:solidFill>
              </a:rPr>
              <a:t>інфраструктура:</a:t>
            </a:r>
            <a:r>
              <a:rPr lang="uk-UA" altLang="ru-RU" sz="20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altLang="ru-RU" sz="2000" dirty="0"/>
              <a:t>транспорт, зв’язок, комунікації, мережі, </a:t>
            </a:r>
            <a:r>
              <a:rPr lang="ru-RU" altLang="ru-RU" sz="2000" dirty="0"/>
              <a:t>ПК</a:t>
            </a:r>
            <a:r>
              <a:rPr lang="uk-UA" altLang="ru-RU" sz="2000" dirty="0"/>
              <a:t>, енергопостачання, сировина, послуги, збутова мережа.</a:t>
            </a:r>
            <a:endParaRPr lang="uk-UA" alt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359105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152400"/>
            <a:ext cx="7704856" cy="960835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0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Основні чинники впливу внутрішнього оточення на </a:t>
            </a:r>
            <a:r>
              <a:rPr lang="uk-UA" altLang="ru-RU" sz="30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</a:t>
            </a:r>
            <a:r>
              <a:rPr lang="ru-RU" altLang="ru-RU" sz="30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113235"/>
            <a:ext cx="7920880" cy="2610643"/>
          </a:xfrm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428625" indent="-428625">
              <a:lnSpc>
                <a:spcPct val="80000"/>
              </a:lnSpc>
              <a:buClr>
                <a:schemeClr val="tx1"/>
              </a:buClr>
            </a:pPr>
            <a:endParaRPr lang="uk-UA" altLang="ru-RU" sz="1800" b="1" i="1" dirty="0"/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uk-UA" altLang="ru-RU" sz="1800" b="1" i="1" dirty="0">
                <a:solidFill>
                  <a:schemeClr val="accent3">
                    <a:lumMod val="50000"/>
                  </a:schemeClr>
                </a:solidFill>
              </a:rPr>
              <a:t>специфічна організація </a:t>
            </a:r>
            <a:r>
              <a:rPr lang="uk-UA" altLang="ru-RU" sz="1800" b="1" i="1" dirty="0" err="1">
                <a:solidFill>
                  <a:schemeClr val="accent3">
                    <a:lumMod val="50000"/>
                  </a:schemeClr>
                </a:solidFill>
              </a:rPr>
              <a:t>проєкту</a:t>
            </a:r>
            <a:r>
              <a:rPr lang="uk-UA" altLang="ru-RU" sz="18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altLang="ru-RU" sz="1800" dirty="0"/>
              <a:t>визначає взаємовідносини між учасниками, розподіл прав, обов’язків та відповідальності</a:t>
            </a:r>
            <a:endParaRPr lang="uk-UA" altLang="ru-RU" sz="1800" i="1" dirty="0"/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uk-UA" altLang="ru-RU" sz="1800" b="1" i="1" dirty="0">
                <a:solidFill>
                  <a:schemeClr val="accent3">
                    <a:lumMod val="50000"/>
                  </a:schemeClr>
                </a:solidFill>
              </a:rPr>
              <a:t>учасники </a:t>
            </a:r>
            <a:r>
              <a:rPr lang="uk-UA" altLang="ru-RU" sz="1800" b="1" i="1" dirty="0" err="1">
                <a:solidFill>
                  <a:schemeClr val="accent3">
                    <a:lumMod val="50000"/>
                  </a:schemeClr>
                </a:solidFill>
              </a:rPr>
              <a:t>проєкту</a:t>
            </a:r>
            <a:r>
              <a:rPr lang="uk-UA" altLang="ru-RU" sz="18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altLang="ru-RU" sz="1800" dirty="0"/>
              <a:t>реалізовують різні інтереси в процесі здійснення </a:t>
            </a:r>
            <a:r>
              <a:rPr lang="uk-UA" altLang="ru-RU" sz="1800" dirty="0" err="1"/>
              <a:t>проєкту</a:t>
            </a:r>
            <a:r>
              <a:rPr lang="uk-UA" altLang="ru-RU" sz="1800" dirty="0"/>
              <a:t>, формують свої вимоги до цілей і мотивації</a:t>
            </a:r>
            <a:endParaRPr lang="uk-UA" altLang="ru-RU" sz="1800" i="1" dirty="0"/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uk-UA" altLang="ru-RU" sz="1800" b="1" i="1" dirty="0">
                <a:solidFill>
                  <a:schemeClr val="accent3">
                    <a:lumMod val="50000"/>
                  </a:schemeClr>
                </a:solidFill>
              </a:rPr>
              <a:t>команда </a:t>
            </a:r>
            <a:r>
              <a:rPr lang="uk-UA" altLang="ru-RU" sz="1800" b="1" i="1" dirty="0" err="1">
                <a:solidFill>
                  <a:schemeClr val="accent3">
                    <a:lumMod val="50000"/>
                  </a:schemeClr>
                </a:solidFill>
              </a:rPr>
              <a:t>проєкту</a:t>
            </a:r>
            <a:r>
              <a:rPr lang="uk-UA" altLang="ru-RU" sz="18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altLang="ru-RU" sz="1800" dirty="0">
                <a:solidFill>
                  <a:schemeClr val="accent3">
                    <a:lumMod val="50000"/>
                  </a:schemeClr>
                </a:solidFill>
              </a:rPr>
              <a:t>– </a:t>
            </a:r>
            <a:r>
              <a:rPr lang="uk-UA" altLang="ru-RU" sz="1800" dirty="0"/>
              <a:t>це мозковий центр, двигун, виконавчий орган,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uk-UA" altLang="ru-RU" sz="1800" dirty="0"/>
              <a:t> від якого залежить успіх та прогрес </a:t>
            </a:r>
            <a:r>
              <a:rPr lang="uk-UA" altLang="ru-RU" sz="1800" dirty="0" err="1"/>
              <a:t>проєкту</a:t>
            </a:r>
            <a:endParaRPr lang="uk-UA" altLang="ru-RU" sz="1800" dirty="0"/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uk-UA" altLang="ru-RU" sz="1800" b="1" i="1" dirty="0">
                <a:solidFill>
                  <a:schemeClr val="accent3">
                    <a:lumMod val="50000"/>
                  </a:schemeClr>
                </a:solidFill>
              </a:rPr>
              <a:t>методи та засоби комунікації </a:t>
            </a:r>
            <a:r>
              <a:rPr lang="uk-UA" altLang="ru-RU" sz="1800" dirty="0"/>
              <a:t>визначають повноту, достовірність і оперативність обміну інформацією між зацікавленими учасниками </a:t>
            </a:r>
          </a:p>
          <a:p>
            <a:pPr marL="0" indent="0">
              <a:lnSpc>
                <a:spcPct val="80000"/>
              </a:lnSpc>
              <a:buClr>
                <a:schemeClr val="tx1"/>
              </a:buClr>
              <a:buNone/>
            </a:pPr>
            <a:r>
              <a:rPr lang="uk-UA" altLang="ru-RU" sz="1800" dirty="0"/>
              <a:t>      </a:t>
            </a:r>
            <a:r>
              <a:rPr lang="uk-UA" altLang="ru-RU" sz="1800" dirty="0" err="1"/>
              <a:t>проєкту</a:t>
            </a:r>
            <a:endParaRPr lang="uk-UA" altLang="ru-RU" sz="1800" i="1" dirty="0"/>
          </a:p>
          <a:p>
            <a:pPr marL="428625" indent="-428625">
              <a:lnSpc>
                <a:spcPct val="80000"/>
              </a:lnSpc>
              <a:buClr>
                <a:schemeClr val="tx1"/>
              </a:buClr>
            </a:pPr>
            <a:endParaRPr lang="uk-UA" altLang="ru-RU" sz="1800" i="1" dirty="0"/>
          </a:p>
        </p:txBody>
      </p:sp>
      <p:pic>
        <p:nvPicPr>
          <p:cNvPr id="4" name="Picture 4" descr="Картинки по запросу management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3" y="3579862"/>
            <a:ext cx="2310440" cy="158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62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4582" y="0"/>
            <a:ext cx="7747898" cy="960835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uk-UA" altLang="ru-RU" sz="30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Основні чинники впливу внутрішнього оточення на </a:t>
            </a:r>
            <a:r>
              <a:rPr lang="uk-UA" altLang="ru-RU" sz="3000" b="1" dirty="0" err="1">
                <a:solidFill>
                  <a:schemeClr val="accent1"/>
                </a:solidFill>
                <a:ea typeface="+mn-ea"/>
                <a:cs typeface="Arial" pitchFamily="34" charset="0"/>
              </a:rPr>
              <a:t>проєкт</a:t>
            </a:r>
            <a:r>
              <a:rPr lang="ru-RU" altLang="ru-RU" sz="3000" b="1" dirty="0">
                <a:solidFill>
                  <a:schemeClr val="accent1"/>
                </a:solidFill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75656" y="1059582"/>
            <a:ext cx="6430565" cy="398740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None/>
              <a:defRPr/>
            </a:pPr>
            <a:endParaRPr lang="uk-UA" altLang="ru-RU" b="1" i="1" dirty="0">
              <a:solidFill>
                <a:schemeClr val="tx1"/>
              </a:solidFill>
            </a:endParaRPr>
          </a:p>
          <a:p>
            <a:pPr marL="428625" indent="-428625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 typeface="Wingdings 3" charset="2"/>
              <a:buChar char=""/>
              <a:defRPr/>
            </a:pPr>
            <a:r>
              <a:rPr lang="uk-UA" altLang="ru-RU" b="1" i="1" dirty="0">
                <a:solidFill>
                  <a:srgbClr val="FF6600"/>
                </a:solidFill>
              </a:rPr>
              <a:t>економічні умови </a:t>
            </a:r>
            <a:r>
              <a:rPr lang="uk-UA" altLang="ru-RU" b="1" i="1" dirty="0" err="1">
                <a:solidFill>
                  <a:srgbClr val="FF6600"/>
                </a:solidFill>
              </a:rPr>
              <a:t>проєкту</a:t>
            </a:r>
            <a:r>
              <a:rPr lang="uk-UA" altLang="ru-RU" b="1" i="1" dirty="0">
                <a:solidFill>
                  <a:srgbClr val="FF6600"/>
                </a:solidFill>
              </a:rPr>
              <a:t> </a:t>
            </a:r>
            <a:r>
              <a:rPr lang="uk-UA" altLang="ru-RU" dirty="0">
                <a:solidFill>
                  <a:schemeClr val="tx1"/>
                </a:solidFill>
              </a:rPr>
              <a:t>пов’язані з кошторисом і бюджетом </a:t>
            </a:r>
            <a:r>
              <a:rPr lang="uk-UA" altLang="ru-RU" dirty="0" err="1">
                <a:solidFill>
                  <a:schemeClr val="tx1"/>
                </a:solidFill>
              </a:rPr>
              <a:t>проєкту</a:t>
            </a:r>
            <a:r>
              <a:rPr lang="uk-UA" altLang="ru-RU" dirty="0">
                <a:solidFill>
                  <a:schemeClr val="tx1"/>
                </a:solidFill>
              </a:rPr>
              <a:t>, цінами, податками, тарифами, ризиком, страхуванням тощо </a:t>
            </a:r>
            <a:r>
              <a:rPr lang="ru-RU" altLang="ru-RU" dirty="0">
                <a:solidFill>
                  <a:schemeClr val="tx1"/>
                </a:solidFill>
              </a:rPr>
              <a:t>та</a:t>
            </a:r>
            <a:r>
              <a:rPr lang="uk-UA" altLang="ru-RU" dirty="0">
                <a:solidFill>
                  <a:schemeClr val="tx1"/>
                </a:solidFill>
              </a:rPr>
              <a:t> визначають вартісні характеристики </a:t>
            </a:r>
            <a:r>
              <a:rPr lang="uk-UA" altLang="ru-RU" dirty="0" err="1">
                <a:solidFill>
                  <a:schemeClr val="tx1"/>
                </a:solidFill>
              </a:rPr>
              <a:t>проєкту</a:t>
            </a:r>
            <a:endParaRPr lang="uk-UA" altLang="ru-RU" i="1" dirty="0">
              <a:solidFill>
                <a:schemeClr val="tx1"/>
              </a:solidFill>
            </a:endParaRPr>
          </a:p>
          <a:p>
            <a:pPr marL="428625" indent="-428625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 typeface="Wingdings 3" charset="2"/>
              <a:buChar char=""/>
              <a:defRPr/>
            </a:pPr>
            <a:r>
              <a:rPr lang="uk-UA" altLang="ru-RU" b="1" i="1" dirty="0">
                <a:solidFill>
                  <a:srgbClr val="FF6600"/>
                </a:solidFill>
              </a:rPr>
              <a:t>соціальні умови </a:t>
            </a:r>
            <a:r>
              <a:rPr lang="uk-UA" altLang="ru-RU" b="1" i="1" dirty="0" err="1">
                <a:solidFill>
                  <a:srgbClr val="FF6600"/>
                </a:solidFill>
              </a:rPr>
              <a:t>проєкту</a:t>
            </a:r>
            <a:r>
              <a:rPr lang="uk-UA" altLang="ru-RU" b="1" i="1" dirty="0">
                <a:solidFill>
                  <a:srgbClr val="FF6600"/>
                </a:solidFill>
              </a:rPr>
              <a:t> </a:t>
            </a:r>
            <a:r>
              <a:rPr lang="uk-UA" altLang="ru-RU" dirty="0">
                <a:solidFill>
                  <a:schemeClr val="tx1"/>
                </a:solidFill>
              </a:rPr>
              <a:t>характеризуються забезпеченням стандартних умов життя для учасників </a:t>
            </a:r>
            <a:r>
              <a:rPr lang="uk-UA" altLang="ru-RU" dirty="0" err="1">
                <a:solidFill>
                  <a:schemeClr val="tx1"/>
                </a:solidFill>
              </a:rPr>
              <a:t>проєкту</a:t>
            </a:r>
            <a:r>
              <a:rPr lang="uk-UA" altLang="ru-RU" dirty="0">
                <a:solidFill>
                  <a:schemeClr val="tx1"/>
                </a:solidFill>
              </a:rPr>
              <a:t>, рівнем зарплати, умовами праці, техніки безпеки, соціальним забезпеченням</a:t>
            </a:r>
            <a:endParaRPr lang="uk-UA" altLang="ru-RU" i="1" dirty="0">
              <a:solidFill>
                <a:schemeClr val="tx1"/>
              </a:solidFill>
            </a:endParaRPr>
          </a:p>
          <a:p>
            <a:pPr marL="428625" indent="-428625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 typeface="Wingdings 3" charset="2"/>
              <a:buChar char=""/>
              <a:defRPr/>
            </a:pPr>
            <a:r>
              <a:rPr lang="uk-UA" altLang="ru-RU" b="1" i="1" dirty="0">
                <a:solidFill>
                  <a:srgbClr val="FF6600"/>
                </a:solidFill>
              </a:rPr>
              <a:t>інші чинники </a:t>
            </a:r>
            <a:r>
              <a:rPr lang="uk-UA" altLang="ru-RU" dirty="0">
                <a:solidFill>
                  <a:schemeClr val="tx1"/>
                </a:solidFill>
              </a:rPr>
              <a:t>– рівень комп’ютеризації та інформатизації </a:t>
            </a:r>
            <a:r>
              <a:rPr lang="uk-UA" altLang="ru-RU" dirty="0" err="1">
                <a:solidFill>
                  <a:schemeClr val="tx1"/>
                </a:solidFill>
              </a:rPr>
              <a:t>проєкту</a:t>
            </a:r>
            <a:r>
              <a:rPr lang="uk-UA" altLang="ru-RU" dirty="0">
                <a:solidFill>
                  <a:schemeClr val="tx1"/>
                </a:solidFill>
              </a:rPr>
              <a:t>, організація </a:t>
            </a:r>
            <a:r>
              <a:rPr lang="uk-UA" altLang="ru-RU" dirty="0" err="1">
                <a:solidFill>
                  <a:schemeClr val="tx1"/>
                </a:solidFill>
              </a:rPr>
              <a:t>проєкту</a:t>
            </a:r>
            <a:r>
              <a:rPr lang="uk-UA" altLang="ru-RU" dirty="0">
                <a:solidFill>
                  <a:schemeClr val="tx1"/>
                </a:solidFill>
              </a:rPr>
              <a:t>, система документації, технічні умови </a:t>
            </a:r>
          </a:p>
          <a:p>
            <a:pPr marL="428625" indent="-428625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 typeface="Wingdings 3" charset="2"/>
              <a:buChar char=""/>
              <a:defRPr/>
            </a:pPr>
            <a:r>
              <a:rPr lang="uk-UA" altLang="ru-RU" b="1" i="1" dirty="0">
                <a:solidFill>
                  <a:srgbClr val="FF6600"/>
                </a:solidFill>
              </a:rPr>
              <a:t>стиль керівництва </a:t>
            </a:r>
            <a:r>
              <a:rPr lang="uk-UA" altLang="ru-RU" dirty="0">
                <a:solidFill>
                  <a:schemeClr val="tx1"/>
                </a:solidFill>
              </a:rPr>
              <a:t>визначає психологічний клімат та атмосферу в команді</a:t>
            </a:r>
            <a:endParaRPr lang="uk-UA" altLang="ru-RU" i="1" dirty="0">
              <a:solidFill>
                <a:schemeClr val="tx1"/>
              </a:solidFill>
            </a:endParaRPr>
          </a:p>
          <a:p>
            <a:pPr marL="428625" indent="-428625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 typeface="Wingdings 3" charset="2"/>
              <a:buChar char=""/>
              <a:defRPr/>
            </a:pPr>
            <a:endParaRPr lang="ru-RU" alt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8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23928" y="2165133"/>
            <a:ext cx="4077072" cy="17567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>
          <a:xfrm>
            <a:off x="3923928" y="2165133"/>
            <a:ext cx="4077072" cy="1702761"/>
          </a:xfrm>
        </p:spPr>
        <p:txBody>
          <a:bodyPr/>
          <a:lstStyle/>
          <a:p>
            <a:endParaRPr lang="en-US" altLang="ru-RU" b="1" i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uk-UA" altLang="ru-RU" sz="2400" b="1" i="1" dirty="0">
                <a:solidFill>
                  <a:schemeClr val="bg1"/>
                </a:solidFill>
              </a:rPr>
              <a:t>Планування проєкту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90202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>
            <a:extLst>
              <a:ext uri="{FF2B5EF4-FFF2-40B4-BE49-F238E27FC236}">
                <a16:creationId xmlns:a16="http://schemas.microsoft.com/office/drawing/2014/main" id="{C8B025B8-98A3-C036-15CA-DEA4D89F3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eaLnBrk="1" hangingPunct="1"/>
            <a:r>
              <a:rPr lang="uk-UA" altLang="uk-UA" sz="2400" b="1" dirty="0">
                <a:solidFill>
                  <a:schemeClr val="tx2"/>
                </a:solidFill>
              </a:rPr>
              <a:t>Навіщо управляти проєктом?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C6BF36-FA18-4E7F-A0B3-ACDA40DE8923}"/>
              </a:ext>
            </a:extLst>
          </p:cNvPr>
          <p:cNvSpPr txBox="1"/>
          <p:nvPr/>
        </p:nvSpPr>
        <p:spPr>
          <a:xfrm>
            <a:off x="1270397" y="944166"/>
            <a:ext cx="5728812" cy="39138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450"/>
              </a:spcBef>
              <a:spcAft>
                <a:spcPts val="450"/>
              </a:spcAft>
              <a:defRPr/>
            </a:pPr>
            <a:r>
              <a:rPr lang="uk-UA" sz="1500" b="1" dirty="0">
                <a:cs typeface="Arial" charset="0"/>
              </a:rPr>
              <a:t>Причини провалів:</a:t>
            </a:r>
          </a:p>
          <a:p>
            <a:pPr marL="257175" indent="-257175">
              <a:spcBef>
                <a:spcPts val="450"/>
              </a:spcBef>
              <a:spcAft>
                <a:spcPts val="450"/>
              </a:spcAft>
              <a:buFontTx/>
              <a:buAutoNum type="arabicPeriod"/>
              <a:defRPr/>
            </a:pPr>
            <a:r>
              <a:rPr lang="uk-UA" sz="1500" dirty="0">
                <a:cs typeface="Arial" charset="0"/>
              </a:rPr>
              <a:t>Відсутність чітких </a:t>
            </a:r>
            <a:r>
              <a:rPr lang="uk-UA" sz="1500" b="1" dirty="0">
                <a:solidFill>
                  <a:srgbClr val="0070C0"/>
                </a:solidFill>
                <a:cs typeface="Arial" charset="0"/>
              </a:rPr>
              <a:t>Цілей та Специфікацій </a:t>
            </a:r>
            <a:r>
              <a:rPr lang="uk-UA" sz="1500" dirty="0">
                <a:cs typeface="Arial" charset="0"/>
              </a:rPr>
              <a:t>проєкту</a:t>
            </a:r>
          </a:p>
          <a:p>
            <a:pPr marL="257175" indent="-257175">
              <a:spcBef>
                <a:spcPts val="450"/>
              </a:spcBef>
              <a:spcAft>
                <a:spcPts val="450"/>
              </a:spcAft>
              <a:buFontTx/>
              <a:buAutoNum type="arabicPeriod"/>
              <a:defRPr/>
            </a:pPr>
            <a:r>
              <a:rPr lang="uk-UA" sz="1500" dirty="0">
                <a:cs typeface="Arial" charset="0"/>
              </a:rPr>
              <a:t>Погане </a:t>
            </a:r>
            <a:r>
              <a:rPr lang="uk-UA" sz="1500" b="1" dirty="0">
                <a:solidFill>
                  <a:srgbClr val="0070C0"/>
                </a:solidFill>
                <a:cs typeface="Arial" charset="0"/>
              </a:rPr>
              <a:t>Планування та Оцінка </a:t>
            </a:r>
            <a:r>
              <a:rPr lang="uk-UA" sz="1500" dirty="0">
                <a:cs typeface="Arial" charset="0"/>
              </a:rPr>
              <a:t>ресурсів</a:t>
            </a:r>
            <a:r>
              <a:rPr lang="uk-UA" sz="1500" b="1" dirty="0">
                <a:solidFill>
                  <a:srgbClr val="0070C0"/>
                </a:solidFill>
                <a:cs typeface="Arial" charset="0"/>
              </a:rPr>
              <a:t> </a:t>
            </a:r>
            <a:r>
              <a:rPr lang="uk-UA" sz="1500" dirty="0">
                <a:cs typeface="Arial" charset="0"/>
              </a:rPr>
              <a:t>та ризиків</a:t>
            </a:r>
          </a:p>
          <a:p>
            <a:pPr marL="257175" indent="-257175">
              <a:spcBef>
                <a:spcPts val="450"/>
              </a:spcBef>
              <a:spcAft>
                <a:spcPts val="450"/>
              </a:spcAft>
              <a:buFontTx/>
              <a:buAutoNum type="arabicPeriod"/>
              <a:defRPr/>
            </a:pPr>
            <a:r>
              <a:rPr lang="uk-UA" sz="1500" dirty="0">
                <a:cs typeface="Arial" charset="0"/>
              </a:rPr>
              <a:t>Використання незнайомих </a:t>
            </a:r>
            <a:r>
              <a:rPr lang="uk-UA" sz="1500" b="1" dirty="0">
                <a:solidFill>
                  <a:srgbClr val="0070C0"/>
                </a:solidFill>
                <a:cs typeface="Arial" charset="0"/>
              </a:rPr>
              <a:t>Технологій</a:t>
            </a:r>
            <a:r>
              <a:rPr lang="uk-UA" sz="1500" dirty="0">
                <a:cs typeface="Arial" charset="0"/>
              </a:rPr>
              <a:t> на проєкті</a:t>
            </a:r>
          </a:p>
          <a:p>
            <a:pPr marL="257175" indent="-257175">
              <a:spcBef>
                <a:spcPts val="450"/>
              </a:spcBef>
              <a:spcAft>
                <a:spcPts val="450"/>
              </a:spcAft>
              <a:buFontTx/>
              <a:buAutoNum type="arabicPeriod"/>
              <a:defRPr/>
            </a:pPr>
            <a:r>
              <a:rPr lang="uk-UA" sz="1500" dirty="0">
                <a:cs typeface="Arial" charset="0"/>
              </a:rPr>
              <a:t>Невміння використовувати </a:t>
            </a:r>
            <a:r>
              <a:rPr lang="uk-UA" sz="1500" b="1" dirty="0">
                <a:solidFill>
                  <a:srgbClr val="0070C0"/>
                </a:solidFill>
                <a:cs typeface="Arial" charset="0"/>
              </a:rPr>
              <a:t>Методи управління </a:t>
            </a:r>
            <a:r>
              <a:rPr lang="uk-UA" sz="1500" dirty="0">
                <a:cs typeface="Arial" charset="0"/>
              </a:rPr>
              <a:t>проєктами</a:t>
            </a:r>
          </a:p>
          <a:p>
            <a:pPr marL="257175" indent="-257175">
              <a:spcBef>
                <a:spcPts val="450"/>
              </a:spcBef>
              <a:spcAft>
                <a:spcPts val="450"/>
              </a:spcAft>
              <a:buFontTx/>
              <a:buAutoNum type="arabicPeriod"/>
              <a:defRPr/>
            </a:pPr>
            <a:r>
              <a:rPr lang="uk-UA" sz="1500" dirty="0">
                <a:cs typeface="Arial" charset="0"/>
              </a:rPr>
              <a:t>Погана </a:t>
            </a:r>
            <a:r>
              <a:rPr lang="uk-UA" sz="1500" b="1" dirty="0">
                <a:solidFill>
                  <a:srgbClr val="0070C0"/>
                </a:solidFill>
                <a:cs typeface="Arial" charset="0"/>
              </a:rPr>
              <a:t>Координація</a:t>
            </a:r>
            <a:r>
              <a:rPr lang="uk-UA" sz="1500" dirty="0">
                <a:cs typeface="Arial" charset="0"/>
              </a:rPr>
              <a:t> ресурсів та дій</a:t>
            </a:r>
          </a:p>
          <a:p>
            <a:pPr marL="257175" indent="-257175">
              <a:spcBef>
                <a:spcPts val="450"/>
              </a:spcBef>
              <a:spcAft>
                <a:spcPts val="450"/>
              </a:spcAft>
              <a:buFontTx/>
              <a:buAutoNum type="arabicPeriod"/>
              <a:defRPr/>
            </a:pPr>
            <a:r>
              <a:rPr lang="uk-UA" sz="1500" dirty="0">
                <a:cs typeface="Arial" charset="0"/>
              </a:rPr>
              <a:t>Відсутність </a:t>
            </a:r>
            <a:r>
              <a:rPr lang="uk-UA" sz="1500" b="1" dirty="0">
                <a:solidFill>
                  <a:srgbClr val="0070C0"/>
                </a:solidFill>
                <a:cs typeface="Arial" charset="0"/>
              </a:rPr>
              <a:t>Комунікації</a:t>
            </a:r>
            <a:r>
              <a:rPr lang="uk-UA" sz="1500" dirty="0">
                <a:cs typeface="Arial" charset="0"/>
              </a:rPr>
              <a:t> між учасниками проєкту</a:t>
            </a:r>
          </a:p>
          <a:p>
            <a:pPr marL="257175" indent="-257175">
              <a:spcBef>
                <a:spcPts val="450"/>
              </a:spcBef>
              <a:spcAft>
                <a:spcPts val="450"/>
              </a:spcAft>
              <a:buFontTx/>
              <a:buAutoNum type="arabicPeriod"/>
              <a:defRPr/>
            </a:pPr>
            <a:r>
              <a:rPr lang="uk-UA" sz="1500" dirty="0">
                <a:cs typeface="Arial" charset="0"/>
              </a:rPr>
              <a:t>Відсутність контролю над </a:t>
            </a:r>
            <a:r>
              <a:rPr lang="uk-UA" sz="1500" b="1" dirty="0">
                <a:solidFill>
                  <a:srgbClr val="0070C0"/>
                </a:solidFill>
                <a:cs typeface="Arial" charset="0"/>
              </a:rPr>
              <a:t>Ходом</a:t>
            </a:r>
            <a:r>
              <a:rPr lang="uk-UA" sz="1500" dirty="0">
                <a:cs typeface="Arial" charset="0"/>
              </a:rPr>
              <a:t> </a:t>
            </a:r>
            <a:r>
              <a:rPr lang="uk-UA" sz="1500" b="1" dirty="0">
                <a:solidFill>
                  <a:srgbClr val="0070C0"/>
                </a:solidFill>
                <a:cs typeface="Arial" charset="0"/>
              </a:rPr>
              <a:t>проєкту</a:t>
            </a:r>
          </a:p>
          <a:p>
            <a:pPr marL="257175" indent="-257175">
              <a:spcBef>
                <a:spcPts val="450"/>
              </a:spcBef>
              <a:spcAft>
                <a:spcPts val="450"/>
              </a:spcAft>
              <a:buFontTx/>
              <a:buAutoNum type="arabicPeriod"/>
              <a:defRPr/>
            </a:pPr>
            <a:r>
              <a:rPr lang="uk-UA" sz="1500" dirty="0">
                <a:cs typeface="Arial" charset="0"/>
              </a:rPr>
              <a:t>Відсутність контролю </a:t>
            </a:r>
            <a:r>
              <a:rPr lang="uk-UA" sz="1500" b="1" dirty="0">
                <a:solidFill>
                  <a:srgbClr val="0070C0"/>
                </a:solidFill>
                <a:cs typeface="Arial" charset="0"/>
              </a:rPr>
              <a:t>Якості</a:t>
            </a:r>
          </a:p>
          <a:p>
            <a:pPr marL="257175" indent="-257175">
              <a:spcBef>
                <a:spcPts val="450"/>
              </a:spcBef>
              <a:spcAft>
                <a:spcPts val="450"/>
              </a:spcAft>
              <a:buFontTx/>
              <a:buAutoNum type="arabicPeriod"/>
              <a:defRPr/>
            </a:pPr>
            <a:r>
              <a:rPr lang="uk-UA" sz="1500" dirty="0">
                <a:cs typeface="Arial" charset="0"/>
              </a:rPr>
              <a:t>Відсутність </a:t>
            </a:r>
            <a:r>
              <a:rPr lang="uk-UA" sz="1500" b="1" dirty="0">
                <a:solidFill>
                  <a:srgbClr val="0070C0"/>
                </a:solidFill>
                <a:cs typeface="Arial" charset="0"/>
              </a:rPr>
              <a:t>Досвідченого </a:t>
            </a:r>
            <a:r>
              <a:rPr lang="uk-UA" sz="1500" dirty="0">
                <a:cs typeface="Arial" charset="0"/>
              </a:rPr>
              <a:t>персоналу</a:t>
            </a:r>
          </a:p>
          <a:p>
            <a:pPr marL="257175" indent="-257175">
              <a:spcBef>
                <a:spcPts val="450"/>
              </a:spcBef>
              <a:spcAft>
                <a:spcPts val="450"/>
              </a:spcAft>
              <a:buFontTx/>
              <a:buAutoNum type="arabicPeriod"/>
              <a:defRPr/>
            </a:pPr>
            <a:r>
              <a:rPr lang="uk-UA" sz="1500" dirty="0">
                <a:cs typeface="Arial" charset="0"/>
              </a:rPr>
              <a:t> Погана робота учасників проєкту (відсутність</a:t>
            </a:r>
            <a:r>
              <a:rPr lang="uk-UA" sz="1500" b="1" dirty="0">
                <a:solidFill>
                  <a:srgbClr val="0070C0"/>
                </a:solidFill>
                <a:cs typeface="Arial" charset="0"/>
              </a:rPr>
              <a:t> Мотивації</a:t>
            </a:r>
            <a:r>
              <a:rPr lang="uk-UA" sz="1500" dirty="0">
                <a:cs typeface="Arial" charset="0"/>
              </a:rPr>
              <a:t>)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39F16128-82B9-E202-511E-DB8DC133EDB4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1230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DAA907CE-80B9-F89E-EAEF-81E36012F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eaLnBrk="1" hangingPunct="1"/>
            <a:r>
              <a:rPr lang="uk-UA" altLang="uk-UA" sz="2400" b="1" dirty="0">
                <a:solidFill>
                  <a:schemeClr val="tx2"/>
                </a:solidFill>
              </a:rPr>
              <a:t>Що таке управління проєктом?</a:t>
            </a:r>
          </a:p>
        </p:txBody>
      </p:sp>
      <p:sp>
        <p:nvSpPr>
          <p:cNvPr id="20483" name="TextBox 5">
            <a:extLst>
              <a:ext uri="{FF2B5EF4-FFF2-40B4-BE49-F238E27FC236}">
                <a16:creationId xmlns:a16="http://schemas.microsoft.com/office/drawing/2014/main" id="{E3CCA671-A77E-7F75-B437-35205CABA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0891" y="947737"/>
            <a:ext cx="6375797" cy="3729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uk-UA" altLang="uk-UA" sz="1800" dirty="0"/>
              <a:t>Це «…прикладання знань, досвіду, методів і засобів до робіт проєкту для досягнення </a:t>
            </a:r>
            <a:r>
              <a:rPr lang="uk-UA" altLang="uk-UA" sz="1800" b="1" dirty="0">
                <a:solidFill>
                  <a:srgbClr val="0070C0"/>
                </a:solidFill>
              </a:rPr>
              <a:t>цілей проєкту</a:t>
            </a:r>
            <a:r>
              <a:rPr lang="uk-UA" altLang="uk-UA" sz="1800" dirty="0"/>
              <a:t>».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uk-UA" altLang="uk-UA" sz="18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uk-UA" altLang="uk-UA" sz="1800" dirty="0"/>
              <a:t>управління проєктом здійснюється через </a:t>
            </a:r>
            <a:r>
              <a:rPr lang="uk-UA" altLang="uk-UA" sz="1800" b="1" dirty="0">
                <a:solidFill>
                  <a:srgbClr val="0070C0"/>
                </a:solidFill>
              </a:rPr>
              <a:t>ітеративне</a:t>
            </a:r>
            <a:r>
              <a:rPr lang="uk-UA" altLang="uk-UA" sz="1800" dirty="0"/>
              <a:t> виконання </a:t>
            </a:r>
            <a:r>
              <a:rPr lang="uk-UA" altLang="uk-UA" sz="1800" b="1" dirty="0">
                <a:solidFill>
                  <a:srgbClr val="0070C0"/>
                </a:solidFill>
              </a:rPr>
              <a:t>процесів управління проєктом</a:t>
            </a:r>
            <a:r>
              <a:rPr lang="uk-UA" altLang="uk-UA" sz="1800" dirty="0"/>
              <a:t>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uk-UA" altLang="uk-UA" sz="18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uk-UA" altLang="uk-UA" sz="1800" dirty="0"/>
          </a:p>
          <a:p>
            <a:pPr algn="ctr">
              <a:spcBef>
                <a:spcPts val="2700"/>
              </a:spcBef>
              <a:spcAft>
                <a:spcPts val="450"/>
              </a:spcAft>
              <a:buNone/>
            </a:pPr>
            <a:r>
              <a:rPr lang="uk-UA" altLang="uk-UA" sz="2100" b="1" dirty="0">
                <a:solidFill>
                  <a:srgbClr val="0070C0"/>
                </a:solidFill>
              </a:rPr>
              <a:t>Цілі проєкту?</a:t>
            </a:r>
          </a:p>
          <a:p>
            <a:pPr algn="ctr">
              <a:spcBef>
                <a:spcPts val="2700"/>
              </a:spcBef>
              <a:spcAft>
                <a:spcPts val="450"/>
              </a:spcAft>
              <a:buNone/>
            </a:pPr>
            <a:r>
              <a:rPr lang="uk-UA" altLang="uk-UA" sz="2100" b="1" dirty="0">
                <a:solidFill>
                  <a:srgbClr val="0070C0"/>
                </a:solidFill>
              </a:rPr>
              <a:t>Процеси управління проєктом?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uk-UA" sz="1500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644FFED-4EB5-9CC1-DF13-7C9155C2389F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0429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>
            <a:extLst>
              <a:ext uri="{FF2B5EF4-FFF2-40B4-BE49-F238E27FC236}">
                <a16:creationId xmlns:a16="http://schemas.microsoft.com/office/drawing/2014/main" id="{5AE876AA-C00F-0BAC-BDA3-5CE326F2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algn="l" eaLnBrk="1" hangingPunct="1"/>
            <a:r>
              <a:rPr lang="ru-RU" altLang="uk-UA" sz="2400" b="1" dirty="0">
                <a:solidFill>
                  <a:schemeClr val="tx2"/>
                </a:solidFill>
              </a:rPr>
              <a:t>              </a:t>
            </a:r>
            <a:r>
              <a:rPr lang="uk-UA" altLang="uk-UA" sz="2400" b="1" dirty="0">
                <a:solidFill>
                  <a:schemeClr val="tx2"/>
                </a:solidFill>
              </a:rPr>
              <a:t>Процеси управління проєктом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262710-8062-A102-E9CD-686E0A199F8C}"/>
              </a:ext>
            </a:extLst>
          </p:cNvPr>
          <p:cNvSpPr txBox="1"/>
          <p:nvPr/>
        </p:nvSpPr>
        <p:spPr bwMode="auto">
          <a:xfrm>
            <a:off x="1357313" y="954882"/>
            <a:ext cx="2510431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uk-UA" sz="1500" b="1" dirty="0">
                <a:solidFill>
                  <a:srgbClr val="0070C0"/>
                </a:solidFill>
                <a:cs typeface="Arial" charset="0"/>
              </a:rPr>
              <a:t>Життєвий цикл проєкту: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FFF7CBE9-D60C-B635-395B-71DBAFCD8D8D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Выгнутая влево стрелка 1">
            <a:extLst>
              <a:ext uri="{FF2B5EF4-FFF2-40B4-BE49-F238E27FC236}">
                <a16:creationId xmlns:a16="http://schemas.microsoft.com/office/drawing/2014/main" id="{BE5F1812-9E09-F03E-4DB0-18FB875CC81B}"/>
              </a:ext>
            </a:extLst>
          </p:cNvPr>
          <p:cNvSpPr/>
          <p:nvPr/>
        </p:nvSpPr>
        <p:spPr>
          <a:xfrm flipH="1">
            <a:off x="4663678" y="1740694"/>
            <a:ext cx="851297" cy="2234804"/>
          </a:xfrm>
          <a:prstGeom prst="curvedRightArrow">
            <a:avLst>
              <a:gd name="adj1" fmla="val 30344"/>
              <a:gd name="adj2" fmla="val 63254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uk-UA" sz="1350" dirty="0">
              <a:solidFill>
                <a:schemeClr val="tx1"/>
              </a:solidFill>
            </a:endParaRPr>
          </a:p>
        </p:txBody>
      </p:sp>
      <p:sp>
        <p:nvSpPr>
          <p:cNvPr id="24" name="Выгнутая влево стрелка 23">
            <a:extLst>
              <a:ext uri="{FF2B5EF4-FFF2-40B4-BE49-F238E27FC236}">
                <a16:creationId xmlns:a16="http://schemas.microsoft.com/office/drawing/2014/main" id="{4880161C-DA59-B4F8-EA99-E619694FDE9B}"/>
              </a:ext>
            </a:extLst>
          </p:cNvPr>
          <p:cNvSpPr/>
          <p:nvPr/>
        </p:nvSpPr>
        <p:spPr>
          <a:xfrm rot="10800000" flipH="1">
            <a:off x="3500438" y="1613298"/>
            <a:ext cx="867966" cy="2235994"/>
          </a:xfrm>
          <a:prstGeom prst="curvedRightArrow">
            <a:avLst>
              <a:gd name="adj1" fmla="val 30344"/>
              <a:gd name="adj2" fmla="val 63254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uk-UA" sz="135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D3F19D-A21E-F21C-7D3F-642D245EA17C}"/>
              </a:ext>
            </a:extLst>
          </p:cNvPr>
          <p:cNvSpPr txBox="1"/>
          <p:nvPr/>
        </p:nvSpPr>
        <p:spPr>
          <a:xfrm rot="16200000">
            <a:off x="2463224" y="2523544"/>
            <a:ext cx="1801775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uk-UA" sz="2100" b="1" dirty="0"/>
              <a:t>Планування</a:t>
            </a:r>
            <a:endParaRPr lang="uk-UA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3369BF-B6A4-4020-1A0D-B7FED829DD5D}"/>
              </a:ext>
            </a:extLst>
          </p:cNvPr>
          <p:cNvSpPr txBox="1"/>
          <p:nvPr/>
        </p:nvSpPr>
        <p:spPr>
          <a:xfrm rot="5400000">
            <a:off x="4801441" y="2523545"/>
            <a:ext cx="1631857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uk-UA" sz="2100" b="1" dirty="0"/>
              <a:t>Виконання</a:t>
            </a:r>
            <a:endParaRPr lang="uk-UA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4659C1-85F8-B53F-4A18-A5B229ABA486}"/>
              </a:ext>
            </a:extLst>
          </p:cNvPr>
          <p:cNvSpPr txBox="1"/>
          <p:nvPr/>
        </p:nvSpPr>
        <p:spPr>
          <a:xfrm>
            <a:off x="3763566" y="2534841"/>
            <a:ext cx="1708801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uk-UA" sz="2100" b="1" dirty="0"/>
              <a:t>Моніторинг</a:t>
            </a:r>
          </a:p>
        </p:txBody>
      </p:sp>
      <p:sp>
        <p:nvSpPr>
          <p:cNvPr id="6" name="Стрелка вправо 5">
            <a:extLst>
              <a:ext uri="{FF2B5EF4-FFF2-40B4-BE49-F238E27FC236}">
                <a16:creationId xmlns:a16="http://schemas.microsoft.com/office/drawing/2014/main" id="{1FE9509C-F55B-6D7E-A417-99B50B755A01}"/>
              </a:ext>
            </a:extLst>
          </p:cNvPr>
          <p:cNvSpPr/>
          <p:nvPr/>
        </p:nvSpPr>
        <p:spPr>
          <a:xfrm>
            <a:off x="1360885" y="2396729"/>
            <a:ext cx="1756172" cy="7119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uk-UA" sz="135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77CDDB-1D48-BB60-3979-6D24C79A38FD}"/>
              </a:ext>
            </a:extLst>
          </p:cNvPr>
          <p:cNvSpPr txBox="1"/>
          <p:nvPr/>
        </p:nvSpPr>
        <p:spPr>
          <a:xfrm>
            <a:off x="1538288" y="2536031"/>
            <a:ext cx="1189749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uk-UA" sz="2100" dirty="0"/>
              <a:t>Ініціація</a:t>
            </a:r>
          </a:p>
        </p:txBody>
      </p:sp>
      <p:sp>
        <p:nvSpPr>
          <p:cNvPr id="30" name="Стрелка вправо 29">
            <a:extLst>
              <a:ext uri="{FF2B5EF4-FFF2-40B4-BE49-F238E27FC236}">
                <a16:creationId xmlns:a16="http://schemas.microsoft.com/office/drawing/2014/main" id="{6CFB7FC8-DA12-19B9-FB17-041E94F0453A}"/>
              </a:ext>
            </a:extLst>
          </p:cNvPr>
          <p:cNvSpPr/>
          <p:nvPr/>
        </p:nvSpPr>
        <p:spPr>
          <a:xfrm>
            <a:off x="6057901" y="2395538"/>
            <a:ext cx="1756172" cy="7119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uk-UA" sz="135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82F961F-B93C-689D-097F-D60D9D3742AE}"/>
              </a:ext>
            </a:extLst>
          </p:cNvPr>
          <p:cNvSpPr txBox="1"/>
          <p:nvPr/>
        </p:nvSpPr>
        <p:spPr>
          <a:xfrm>
            <a:off x="6235304" y="2534841"/>
            <a:ext cx="1306768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uk-UA" sz="2100" dirty="0"/>
              <a:t>Закриття</a:t>
            </a:r>
          </a:p>
        </p:txBody>
      </p:sp>
    </p:spTree>
    <p:extLst>
      <p:ext uri="{BB962C8B-B14F-4D97-AF65-F5344CB8AC3E}">
        <p14:creationId xmlns:p14="http://schemas.microsoft.com/office/powerpoint/2010/main" val="15898607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>
            <a:extLst>
              <a:ext uri="{FF2B5EF4-FFF2-40B4-BE49-F238E27FC236}">
                <a16:creationId xmlns:a16="http://schemas.microsoft.com/office/drawing/2014/main" id="{06AAA806-B3B8-049E-FD98-5892D57B6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-1"/>
            <a:ext cx="6470476" cy="696517"/>
          </a:xfrm>
        </p:spPr>
        <p:txBody>
          <a:bodyPr/>
          <a:lstStyle/>
          <a:p>
            <a:pPr eaLnBrk="1" hangingPunct="1"/>
            <a:r>
              <a:rPr lang="uk-UA" altLang="uk-UA" sz="2400" b="1" dirty="0">
                <a:solidFill>
                  <a:schemeClr val="tx2"/>
                </a:solidFill>
              </a:rPr>
              <a:t>Впливати на проєкт потрібно своєчасно!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9844B76-A390-BCEA-CB9E-CEDF2062B96E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604" name="Группа 18">
            <a:extLst>
              <a:ext uri="{FF2B5EF4-FFF2-40B4-BE49-F238E27FC236}">
                <a16:creationId xmlns:a16="http://schemas.microsoft.com/office/drawing/2014/main" id="{8716D990-90B0-E9F9-1D7F-E680FA4DB92C}"/>
              </a:ext>
            </a:extLst>
          </p:cNvPr>
          <p:cNvGrpSpPr>
            <a:grpSpLocks/>
          </p:cNvGrpSpPr>
          <p:nvPr/>
        </p:nvGrpSpPr>
        <p:grpSpPr bwMode="auto">
          <a:xfrm>
            <a:off x="1250156" y="910829"/>
            <a:ext cx="6482954" cy="3999518"/>
            <a:chOff x="142875" y="1214438"/>
            <a:chExt cx="8643938" cy="5332690"/>
          </a:xfrm>
        </p:grpSpPr>
        <p:sp>
          <p:nvSpPr>
            <p:cNvPr id="8" name="Стрелка вправо 7">
              <a:extLst>
                <a:ext uri="{FF2B5EF4-FFF2-40B4-BE49-F238E27FC236}">
                  <a16:creationId xmlns:a16="http://schemas.microsoft.com/office/drawing/2014/main" id="{664BC736-E3FB-AF16-DBC6-0B2D1C5402A0}"/>
                </a:ext>
              </a:extLst>
            </p:cNvPr>
            <p:cNvSpPr/>
            <p:nvPr/>
          </p:nvSpPr>
          <p:spPr>
            <a:xfrm>
              <a:off x="571500" y="5857875"/>
              <a:ext cx="7858125" cy="571500"/>
            </a:xfrm>
            <a:prstGeom prst="rightArrow">
              <a:avLst/>
            </a:prstGeom>
            <a:solidFill>
              <a:schemeClr val="accent1">
                <a:alpha val="7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 b="1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15460D7D-A15A-D85B-DD15-6DBF06D64C88}"/>
                </a:ext>
              </a:extLst>
            </p:cNvPr>
            <p:cNvCxnSpPr/>
            <p:nvPr/>
          </p:nvCxnSpPr>
          <p:spPr>
            <a:xfrm rot="5400000">
              <a:off x="-2000250" y="3786188"/>
              <a:ext cx="5145087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BE5C05BD-55F5-4A03-5C1D-61701ACEC8A1}"/>
                </a:ext>
              </a:extLst>
            </p:cNvPr>
            <p:cNvCxnSpPr/>
            <p:nvPr/>
          </p:nvCxnSpPr>
          <p:spPr>
            <a:xfrm rot="10800000">
              <a:off x="571500" y="6286500"/>
              <a:ext cx="8215313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9F4299-B077-3F7F-0489-E04C0EB98ED2}"/>
                </a:ext>
              </a:extLst>
            </p:cNvPr>
            <p:cNvSpPr txBox="1"/>
            <p:nvPr/>
          </p:nvSpPr>
          <p:spPr>
            <a:xfrm>
              <a:off x="1428750" y="5243512"/>
              <a:ext cx="3175228" cy="4308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uk-UA" sz="1500" b="1" dirty="0">
                  <a:solidFill>
                    <a:srgbClr val="FF0000"/>
                  </a:solidFill>
                  <a:cs typeface="Arial" charset="0"/>
                </a:rPr>
                <a:t>Вартість змін у проєкті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439B69C-8562-A46D-0242-C3ABE88858AD}"/>
                </a:ext>
              </a:extLst>
            </p:cNvPr>
            <p:cNvSpPr txBox="1"/>
            <p:nvPr/>
          </p:nvSpPr>
          <p:spPr>
            <a:xfrm>
              <a:off x="1428750" y="1571625"/>
              <a:ext cx="4736338" cy="4308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uk-UA" sz="1500" b="1" dirty="0">
                  <a:solidFill>
                    <a:srgbClr val="00B050"/>
                  </a:solidFill>
                  <a:cs typeface="Arial" charset="0"/>
                </a:rPr>
                <a:t>Можливість по впливати на проєкт</a:t>
              </a:r>
            </a:p>
          </p:txBody>
        </p:sp>
        <p:sp>
          <p:nvSpPr>
            <p:cNvPr id="23" name="Полилиния 22">
              <a:extLst>
                <a:ext uri="{FF2B5EF4-FFF2-40B4-BE49-F238E27FC236}">
                  <a16:creationId xmlns:a16="http://schemas.microsoft.com/office/drawing/2014/main" id="{6DBB500D-1C17-DAE4-D967-5194774BCE7C}"/>
                </a:ext>
              </a:extLst>
            </p:cNvPr>
            <p:cNvSpPr/>
            <p:nvPr/>
          </p:nvSpPr>
          <p:spPr>
            <a:xfrm>
              <a:off x="714375" y="1306513"/>
              <a:ext cx="7643813" cy="4905375"/>
            </a:xfrm>
            <a:custGeom>
              <a:avLst/>
              <a:gdLst>
                <a:gd name="connsiteX0" fmla="*/ 0 w 7242628"/>
                <a:gd name="connsiteY0" fmla="*/ 4905828 h 4905828"/>
                <a:gd name="connsiteX1" fmla="*/ 1625600 w 7242628"/>
                <a:gd name="connsiteY1" fmla="*/ 3018971 h 4905828"/>
                <a:gd name="connsiteX2" fmla="*/ 5602514 w 7242628"/>
                <a:gd name="connsiteY2" fmla="*/ 2046514 h 4905828"/>
                <a:gd name="connsiteX3" fmla="*/ 7242628 w 7242628"/>
                <a:gd name="connsiteY3" fmla="*/ 0 h 4905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2628" h="4905828">
                  <a:moveTo>
                    <a:pt x="0" y="4905828"/>
                  </a:moveTo>
                  <a:cubicBezTo>
                    <a:pt x="345924" y="4200675"/>
                    <a:pt x="691848" y="3495523"/>
                    <a:pt x="1625600" y="3018971"/>
                  </a:cubicBezTo>
                  <a:cubicBezTo>
                    <a:pt x="2559352" y="2542419"/>
                    <a:pt x="4666343" y="2549676"/>
                    <a:pt x="5602514" y="2046514"/>
                  </a:cubicBezTo>
                  <a:cubicBezTo>
                    <a:pt x="6538685" y="1543352"/>
                    <a:pt x="6890656" y="771676"/>
                    <a:pt x="7242628" y="0"/>
                  </a:cubicBezTo>
                </a:path>
              </a:pathLst>
            </a:cu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 dirty="0"/>
            </a:p>
          </p:txBody>
        </p:sp>
        <p:sp>
          <p:nvSpPr>
            <p:cNvPr id="24" name="Полилиния 23">
              <a:extLst>
                <a:ext uri="{FF2B5EF4-FFF2-40B4-BE49-F238E27FC236}">
                  <a16:creationId xmlns:a16="http://schemas.microsoft.com/office/drawing/2014/main" id="{CFD21191-50A9-66DE-F202-AD9139009D53}"/>
                </a:ext>
              </a:extLst>
            </p:cNvPr>
            <p:cNvSpPr/>
            <p:nvPr/>
          </p:nvSpPr>
          <p:spPr>
            <a:xfrm>
              <a:off x="714375" y="1233488"/>
              <a:ext cx="7786688" cy="4921250"/>
            </a:xfrm>
            <a:custGeom>
              <a:avLst/>
              <a:gdLst>
                <a:gd name="connsiteX0" fmla="*/ 0 w 7286171"/>
                <a:gd name="connsiteY0" fmla="*/ 0 h 4920343"/>
                <a:gd name="connsiteX1" fmla="*/ 1857828 w 7286171"/>
                <a:gd name="connsiteY1" fmla="*/ 1727200 h 4920343"/>
                <a:gd name="connsiteX2" fmla="*/ 5762171 w 7286171"/>
                <a:gd name="connsiteY2" fmla="*/ 3004457 h 4920343"/>
                <a:gd name="connsiteX3" fmla="*/ 7286171 w 7286171"/>
                <a:gd name="connsiteY3" fmla="*/ 4920343 h 492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86171" h="4920343">
                  <a:moveTo>
                    <a:pt x="0" y="0"/>
                  </a:moveTo>
                  <a:cubicBezTo>
                    <a:pt x="448733" y="613228"/>
                    <a:pt x="897466" y="1226457"/>
                    <a:pt x="1857828" y="1727200"/>
                  </a:cubicBezTo>
                  <a:cubicBezTo>
                    <a:pt x="2818190" y="2227943"/>
                    <a:pt x="4857447" y="2472266"/>
                    <a:pt x="5762171" y="3004457"/>
                  </a:cubicBezTo>
                  <a:cubicBezTo>
                    <a:pt x="6666895" y="3536648"/>
                    <a:pt x="6976533" y="4228495"/>
                    <a:pt x="7286171" y="4920343"/>
                  </a:cubicBezTo>
                </a:path>
              </a:pathLst>
            </a:custGeom>
            <a:ln w="508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499125D-E421-81AB-6C4D-C10EA412FD9E}"/>
                </a:ext>
              </a:extLst>
            </p:cNvPr>
            <p:cNvSpPr txBox="1"/>
            <p:nvPr/>
          </p:nvSpPr>
          <p:spPr>
            <a:xfrm>
              <a:off x="142875" y="5500688"/>
              <a:ext cx="801929" cy="10464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ru-RU" sz="4500" b="1" dirty="0">
                  <a:solidFill>
                    <a:srgbClr val="FF0000"/>
                  </a:solidFill>
                  <a:latin typeface="+mj-lt"/>
                  <a:cs typeface="Arial" charset="0"/>
                </a:rPr>
                <a:t>А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B515842-DECB-2EE9-2379-7DAA667637A9}"/>
                </a:ext>
              </a:extLst>
            </p:cNvPr>
            <p:cNvSpPr txBox="1"/>
            <p:nvPr/>
          </p:nvSpPr>
          <p:spPr>
            <a:xfrm>
              <a:off x="7670800" y="5500688"/>
              <a:ext cx="830263" cy="10464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4500" b="1" dirty="0">
                  <a:solidFill>
                    <a:srgbClr val="FF0000"/>
                  </a:solidFill>
                  <a:latin typeface="+mj-lt"/>
                  <a:cs typeface="Arial" charset="0"/>
                </a:rPr>
                <a:t>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03734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>
            <a:extLst>
              <a:ext uri="{FF2B5EF4-FFF2-40B4-BE49-F238E27FC236}">
                <a16:creationId xmlns:a16="http://schemas.microsoft.com/office/drawing/2014/main" id="{08EB5FE3-8843-B919-F721-E536D6F14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614492" cy="696516"/>
          </a:xfrm>
        </p:spPr>
        <p:txBody>
          <a:bodyPr/>
          <a:lstStyle/>
          <a:p>
            <a:pPr eaLnBrk="1" hangingPunct="1"/>
            <a:r>
              <a:rPr lang="uk-UA" altLang="uk-UA" sz="2400" b="1" dirty="0">
                <a:solidFill>
                  <a:schemeClr val="tx2"/>
                </a:solidFill>
              </a:rPr>
              <a:t>Впливати на проєкт потрібно своєчасно!</a:t>
            </a:r>
            <a:endParaRPr lang="ru-RU" altLang="uk-UA" sz="2400" b="1" dirty="0">
              <a:solidFill>
                <a:schemeClr val="tx2"/>
              </a:solidFill>
            </a:endParaRPr>
          </a:p>
        </p:txBody>
      </p:sp>
      <p:grpSp>
        <p:nvGrpSpPr>
          <p:cNvPr id="27651" name="Группа 20">
            <a:extLst>
              <a:ext uri="{FF2B5EF4-FFF2-40B4-BE49-F238E27FC236}">
                <a16:creationId xmlns:a16="http://schemas.microsoft.com/office/drawing/2014/main" id="{7B27BBC5-FCC4-98E6-2215-1239B9EE1CCB}"/>
              </a:ext>
            </a:extLst>
          </p:cNvPr>
          <p:cNvGrpSpPr>
            <a:grpSpLocks/>
          </p:cNvGrpSpPr>
          <p:nvPr/>
        </p:nvGrpSpPr>
        <p:grpSpPr bwMode="auto">
          <a:xfrm>
            <a:off x="1250157" y="857251"/>
            <a:ext cx="6536531" cy="4053096"/>
            <a:chOff x="142875" y="1143000"/>
            <a:chExt cx="8715375" cy="5404128"/>
          </a:xfrm>
        </p:grpSpPr>
        <p:sp>
          <p:nvSpPr>
            <p:cNvPr id="8" name="Стрелка вправо 7">
              <a:extLst>
                <a:ext uri="{FF2B5EF4-FFF2-40B4-BE49-F238E27FC236}">
                  <a16:creationId xmlns:a16="http://schemas.microsoft.com/office/drawing/2014/main" id="{AC9190E9-9CA3-4133-B440-27F4FFA2C17D}"/>
                </a:ext>
              </a:extLst>
            </p:cNvPr>
            <p:cNvSpPr/>
            <p:nvPr/>
          </p:nvSpPr>
          <p:spPr>
            <a:xfrm>
              <a:off x="571500" y="5857875"/>
              <a:ext cx="7858125" cy="571500"/>
            </a:xfrm>
            <a:prstGeom prst="rightArrow">
              <a:avLst/>
            </a:prstGeom>
            <a:solidFill>
              <a:schemeClr val="accent1">
                <a:alpha val="7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3488DF5-4A85-D3CB-0D17-D28D8B929B19}"/>
                </a:ext>
              </a:extLst>
            </p:cNvPr>
            <p:cNvSpPr txBox="1"/>
            <p:nvPr/>
          </p:nvSpPr>
          <p:spPr>
            <a:xfrm>
              <a:off x="7670801" y="5500688"/>
              <a:ext cx="830263" cy="10464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4500" b="1" dirty="0">
                  <a:solidFill>
                    <a:srgbClr val="FF0000"/>
                  </a:solidFill>
                  <a:latin typeface="+mj-lt"/>
                  <a:cs typeface="Arial" charset="0"/>
                </a:rPr>
                <a:t>В</a:t>
              </a:r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EECF96AA-3755-A81D-10CA-3D7CDB7FBF8A}"/>
                </a:ext>
              </a:extLst>
            </p:cNvPr>
            <p:cNvCxnSpPr/>
            <p:nvPr/>
          </p:nvCxnSpPr>
          <p:spPr>
            <a:xfrm rot="5400000">
              <a:off x="-2000250" y="3786188"/>
              <a:ext cx="5145087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80EA8550-B80B-A889-8A0D-492A61A66B98}"/>
                </a:ext>
              </a:extLst>
            </p:cNvPr>
            <p:cNvCxnSpPr/>
            <p:nvPr/>
          </p:nvCxnSpPr>
          <p:spPr>
            <a:xfrm rot="10800000">
              <a:off x="571500" y="6286500"/>
              <a:ext cx="8215313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0DD73E2-020B-9B28-0D4B-AEC29693A48C}"/>
                </a:ext>
              </a:extLst>
            </p:cNvPr>
            <p:cNvSpPr txBox="1"/>
            <p:nvPr/>
          </p:nvSpPr>
          <p:spPr>
            <a:xfrm>
              <a:off x="3113088" y="3100388"/>
              <a:ext cx="2381421" cy="4308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uk-UA" sz="1500" b="1" dirty="0">
                  <a:solidFill>
                    <a:schemeClr val="accent6">
                      <a:lumMod val="75000"/>
                    </a:schemeClr>
                  </a:solidFill>
                  <a:cs typeface="Arial" charset="0"/>
                </a:rPr>
                <a:t>Витрати проєкту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5F15221-B919-6329-8E42-DE1DC1F79C7A}"/>
                </a:ext>
              </a:extLst>
            </p:cNvPr>
            <p:cNvSpPr txBox="1"/>
            <p:nvPr/>
          </p:nvSpPr>
          <p:spPr>
            <a:xfrm>
              <a:off x="642938" y="1143000"/>
              <a:ext cx="8215312" cy="10464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eaLnBrk="1" hangingPunct="1">
                <a:defRPr/>
              </a:pPr>
              <a:r>
                <a:rPr lang="uk-UA" sz="1500" dirty="0">
                  <a:cs typeface="Arial" charset="0"/>
                </a:rPr>
                <a:t>Необхідно все уважно планувати і вносити зміни у проєкт на початкових етапах, поки витрати на це мінімальні і ризики втрат не такі великі.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B856309-9C56-F64C-7F41-E68E1F60EE36}"/>
                </a:ext>
              </a:extLst>
            </p:cNvPr>
            <p:cNvSpPr txBox="1"/>
            <p:nvPr/>
          </p:nvSpPr>
          <p:spPr>
            <a:xfrm>
              <a:off x="142875" y="5500688"/>
              <a:ext cx="801929" cy="10464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ru-RU" sz="4500" b="1" dirty="0">
                  <a:solidFill>
                    <a:srgbClr val="FF0000"/>
                  </a:solidFill>
                  <a:latin typeface="+mj-lt"/>
                  <a:cs typeface="Arial" charset="0"/>
                </a:rPr>
                <a:t>А</a:t>
              </a:r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24ADBFF5-F7BE-A51C-13EB-EC08527607B2}"/>
                </a:ext>
              </a:extLst>
            </p:cNvPr>
            <p:cNvSpPr/>
            <p:nvPr/>
          </p:nvSpPr>
          <p:spPr>
            <a:xfrm>
              <a:off x="638175" y="2071688"/>
              <a:ext cx="7934325" cy="4154487"/>
            </a:xfrm>
            <a:custGeom>
              <a:avLst/>
              <a:gdLst>
                <a:gd name="connsiteX0" fmla="*/ 0 w 7910285"/>
                <a:gd name="connsiteY0" fmla="*/ 3616477 h 3616477"/>
                <a:gd name="connsiteX1" fmla="*/ 769257 w 7910285"/>
                <a:gd name="connsiteY1" fmla="*/ 2977848 h 3616477"/>
                <a:gd name="connsiteX2" fmla="*/ 3701142 w 7910285"/>
                <a:gd name="connsiteY2" fmla="*/ 2266648 h 3616477"/>
                <a:gd name="connsiteX3" fmla="*/ 5297714 w 7910285"/>
                <a:gd name="connsiteY3" fmla="*/ 104019 h 3616477"/>
                <a:gd name="connsiteX4" fmla="*/ 7286171 w 7910285"/>
                <a:gd name="connsiteY4" fmla="*/ 2890762 h 3616477"/>
                <a:gd name="connsiteX5" fmla="*/ 7910285 w 7910285"/>
                <a:gd name="connsiteY5" fmla="*/ 3543905 h 361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10285" h="3616477">
                  <a:moveTo>
                    <a:pt x="0" y="3616477"/>
                  </a:moveTo>
                  <a:cubicBezTo>
                    <a:pt x="76200" y="3409648"/>
                    <a:pt x="152400" y="3202820"/>
                    <a:pt x="769257" y="2977848"/>
                  </a:cubicBezTo>
                  <a:cubicBezTo>
                    <a:pt x="1386114" y="2752877"/>
                    <a:pt x="2946399" y="2745619"/>
                    <a:pt x="3701142" y="2266648"/>
                  </a:cubicBezTo>
                  <a:cubicBezTo>
                    <a:pt x="4455885" y="1787677"/>
                    <a:pt x="4700209" y="0"/>
                    <a:pt x="5297714" y="104019"/>
                  </a:cubicBezTo>
                  <a:cubicBezTo>
                    <a:pt x="5895219" y="208038"/>
                    <a:pt x="6850743" y="2317448"/>
                    <a:pt x="7286171" y="2890762"/>
                  </a:cubicBezTo>
                  <a:cubicBezTo>
                    <a:pt x="7721599" y="3464076"/>
                    <a:pt x="7815942" y="3503990"/>
                    <a:pt x="7910285" y="3543905"/>
                  </a:cubicBezTo>
                </a:path>
              </a:pathLst>
            </a:custGeom>
            <a:ln w="508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 dirty="0"/>
            </a:p>
          </p:txBody>
        </p: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35C4548E-EBFF-B325-D909-DE13BCBA20E8}"/>
                </a:ext>
              </a:extLst>
            </p:cNvPr>
            <p:cNvCxnSpPr/>
            <p:nvPr/>
          </p:nvCxnSpPr>
          <p:spPr>
            <a:xfrm rot="5400000">
              <a:off x="500063" y="4000500"/>
              <a:ext cx="4002088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83DA5186-576D-3A96-0951-B92CEBDB606A}"/>
                </a:ext>
              </a:extLst>
            </p:cNvPr>
            <p:cNvCxnSpPr/>
            <p:nvPr/>
          </p:nvCxnSpPr>
          <p:spPr>
            <a:xfrm rot="5400000">
              <a:off x="5215732" y="3999706"/>
              <a:ext cx="4000500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9C67B9F6-9446-7203-F03B-36F59B72CF8E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4384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2B720F2-47FA-382A-55FE-2BFFF1185664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699" name="Группа 73">
            <a:extLst>
              <a:ext uri="{FF2B5EF4-FFF2-40B4-BE49-F238E27FC236}">
                <a16:creationId xmlns:a16="http://schemas.microsoft.com/office/drawing/2014/main" id="{C5A41AE5-468A-0C12-092D-627256208E85}"/>
              </a:ext>
            </a:extLst>
          </p:cNvPr>
          <p:cNvGrpSpPr>
            <a:grpSpLocks/>
          </p:cNvGrpSpPr>
          <p:nvPr/>
        </p:nvGrpSpPr>
        <p:grpSpPr bwMode="auto">
          <a:xfrm>
            <a:off x="1745457" y="1051323"/>
            <a:ext cx="4164806" cy="2749153"/>
            <a:chOff x="707920" y="828492"/>
            <a:chExt cx="5553180" cy="3943552"/>
          </a:xfrm>
        </p:grpSpPr>
        <p:sp>
          <p:nvSpPr>
            <p:cNvPr id="26" name="Oval 4">
              <a:extLst>
                <a:ext uri="{FF2B5EF4-FFF2-40B4-BE49-F238E27FC236}">
                  <a16:creationId xmlns:a16="http://schemas.microsoft.com/office/drawing/2014/main" id="{0DE77936-8CF1-4D75-298F-867CB67831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920" y="828492"/>
              <a:ext cx="1968537" cy="913729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br>
                <a:rPr lang="en-US" sz="1350" b="1" dirty="0">
                  <a:cs typeface="Arial" charset="0"/>
                </a:rPr>
              </a:br>
              <a:r>
                <a:rPr lang="uk-UA" sz="1350" b="1" dirty="0">
                  <a:cs typeface="Arial" charset="0"/>
                </a:rPr>
                <a:t>управління </a:t>
              </a:r>
            </a:p>
            <a:p>
              <a:pPr algn="ctr">
                <a:defRPr/>
              </a:pPr>
              <a:r>
                <a:rPr lang="uk-UA" sz="1350" b="1" dirty="0">
                  <a:cs typeface="Arial" charset="0"/>
                </a:rPr>
                <a:t>часом</a:t>
              </a:r>
              <a:endParaRPr lang="en-US" sz="1350" b="1" dirty="0">
                <a:cs typeface="Arial" charset="0"/>
              </a:endParaRPr>
            </a:p>
            <a:p>
              <a:pPr algn="ctr" eaLnBrk="1" hangingPunct="1">
                <a:defRPr/>
              </a:pPr>
              <a:endParaRPr lang="en-GB" sz="1350" b="1" dirty="0">
                <a:cs typeface="Arial" charset="0"/>
              </a:endParaRPr>
            </a:p>
          </p:txBody>
        </p:sp>
        <p:sp>
          <p:nvSpPr>
            <p:cNvPr id="34" name="Rectangle 12">
              <a:extLst>
                <a:ext uri="{FF2B5EF4-FFF2-40B4-BE49-F238E27FC236}">
                  <a16:creationId xmlns:a16="http://schemas.microsoft.com/office/drawing/2014/main" id="{2ECE81B8-4251-57DC-32AA-6D1962725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856" y="2626915"/>
              <a:ext cx="2533698" cy="1636173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uk-UA" sz="2100" b="1" dirty="0">
                  <a:cs typeface="Arial" charset="0"/>
                </a:rPr>
                <a:t>управління </a:t>
              </a:r>
            </a:p>
            <a:p>
              <a:pPr algn="ctr">
                <a:defRPr/>
              </a:pPr>
              <a:r>
                <a:rPr lang="uk-UA" sz="2100" b="1" dirty="0">
                  <a:cs typeface="Arial" charset="0"/>
                </a:rPr>
                <a:t>проєктами</a:t>
              </a:r>
            </a:p>
          </p:txBody>
        </p:sp>
        <p:sp>
          <p:nvSpPr>
            <p:cNvPr id="29712" name="Line 16">
              <a:extLst>
                <a:ext uri="{FF2B5EF4-FFF2-40B4-BE49-F238E27FC236}">
                  <a16:creationId xmlns:a16="http://schemas.microsoft.com/office/drawing/2014/main" id="{99A2B1D9-753C-D4CA-2ED8-8EF0BAB9EF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6850" y="4314844"/>
              <a:ext cx="984250" cy="45720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 sz="1350" dirty="0"/>
            </a:p>
          </p:txBody>
        </p:sp>
      </p:grpSp>
      <p:sp>
        <p:nvSpPr>
          <p:cNvPr id="29700" name="Заголовок 1">
            <a:extLst>
              <a:ext uri="{FF2B5EF4-FFF2-40B4-BE49-F238E27FC236}">
                <a16:creationId xmlns:a16="http://schemas.microsoft.com/office/drawing/2014/main" id="{A3DC6A64-BC90-08CC-6FBD-C2F704DB8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eaLnBrk="1" hangingPunct="1"/>
            <a:r>
              <a:rPr lang="uk-UA" altLang="uk-UA" sz="2400" b="1" dirty="0">
                <a:solidFill>
                  <a:schemeClr val="tx2"/>
                </a:solidFill>
              </a:rPr>
              <a:t>Складові процесу управління</a:t>
            </a:r>
          </a:p>
        </p:txBody>
      </p:sp>
      <p:sp>
        <p:nvSpPr>
          <p:cNvPr id="36" name="Oval 4">
            <a:extLst>
              <a:ext uri="{FF2B5EF4-FFF2-40B4-BE49-F238E27FC236}">
                <a16:creationId xmlns:a16="http://schemas.microsoft.com/office/drawing/2014/main" id="{6D1FFF60-807A-6013-768E-5397A7535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813" y="903685"/>
            <a:ext cx="1476375" cy="63698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br>
              <a:rPr lang="en-US" sz="1350" b="1" dirty="0">
                <a:cs typeface="Arial" charset="0"/>
              </a:rPr>
            </a:br>
            <a:r>
              <a:rPr lang="uk-UA" sz="1350" b="1" dirty="0">
                <a:cs typeface="Arial" charset="0"/>
              </a:rPr>
              <a:t>управління </a:t>
            </a:r>
          </a:p>
          <a:p>
            <a:pPr algn="ctr">
              <a:defRPr/>
            </a:pPr>
            <a:r>
              <a:rPr lang="uk-UA" sz="1350" b="1" dirty="0">
                <a:cs typeface="Arial" charset="0"/>
              </a:rPr>
              <a:t>вартістю</a:t>
            </a:r>
            <a:endParaRPr lang="en-US" sz="1350" b="1" dirty="0">
              <a:cs typeface="Arial" charset="0"/>
            </a:endParaRPr>
          </a:p>
          <a:p>
            <a:pPr algn="ctr" eaLnBrk="1" hangingPunct="1">
              <a:defRPr/>
            </a:pPr>
            <a:endParaRPr lang="en-GB" sz="1350" b="1" dirty="0">
              <a:cs typeface="Arial" charset="0"/>
            </a:endParaRPr>
          </a:p>
        </p:txBody>
      </p:sp>
      <p:sp>
        <p:nvSpPr>
          <p:cNvPr id="37" name="Oval 4">
            <a:extLst>
              <a:ext uri="{FF2B5EF4-FFF2-40B4-BE49-F238E27FC236}">
                <a16:creationId xmlns:a16="http://schemas.microsoft.com/office/drawing/2014/main" id="{551231FC-C233-D7DE-3D7A-A27A8C2E5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0263" y="1020366"/>
            <a:ext cx="1476375" cy="63698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br>
              <a:rPr lang="en-US" sz="1350" b="1" dirty="0">
                <a:cs typeface="Arial" charset="0"/>
              </a:rPr>
            </a:br>
            <a:r>
              <a:rPr lang="uk-UA" sz="1350" b="1" dirty="0">
                <a:cs typeface="Arial" charset="0"/>
              </a:rPr>
              <a:t>управління </a:t>
            </a:r>
          </a:p>
          <a:p>
            <a:pPr algn="ctr">
              <a:defRPr/>
            </a:pPr>
            <a:r>
              <a:rPr lang="uk-UA" sz="1350" b="1" dirty="0">
                <a:cs typeface="Arial" charset="0"/>
              </a:rPr>
              <a:t>змістом</a:t>
            </a:r>
            <a:endParaRPr lang="en-US" sz="1350" b="1" dirty="0">
              <a:cs typeface="Arial" charset="0"/>
            </a:endParaRPr>
          </a:p>
          <a:p>
            <a:pPr algn="ctr" eaLnBrk="1" hangingPunct="1">
              <a:defRPr/>
            </a:pPr>
            <a:endParaRPr lang="en-GB" sz="1350" b="1" dirty="0">
              <a:cs typeface="Arial" charset="0"/>
            </a:endParaRPr>
          </a:p>
        </p:txBody>
      </p:sp>
      <p:sp>
        <p:nvSpPr>
          <p:cNvPr id="38" name="Oval 4">
            <a:extLst>
              <a:ext uri="{FF2B5EF4-FFF2-40B4-BE49-F238E27FC236}">
                <a16:creationId xmlns:a16="http://schemas.microsoft.com/office/drawing/2014/main" id="{8586C8BF-72A5-BA50-C7B1-413496115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794" y="2411016"/>
            <a:ext cx="1476375" cy="63698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br>
              <a:rPr lang="en-US" sz="1350" b="1" dirty="0">
                <a:cs typeface="Arial" charset="0"/>
              </a:rPr>
            </a:br>
            <a:r>
              <a:rPr lang="uk-UA" sz="1350" b="1" dirty="0">
                <a:cs typeface="Arial" charset="0"/>
              </a:rPr>
              <a:t>управління </a:t>
            </a:r>
          </a:p>
          <a:p>
            <a:pPr algn="ctr">
              <a:defRPr/>
            </a:pPr>
            <a:r>
              <a:rPr lang="uk-UA" sz="1350" b="1" dirty="0">
                <a:cs typeface="Arial" charset="0"/>
              </a:rPr>
              <a:t>якістю</a:t>
            </a:r>
            <a:endParaRPr lang="en-US" sz="1350" b="1" dirty="0">
              <a:cs typeface="Arial" charset="0"/>
            </a:endParaRPr>
          </a:p>
          <a:p>
            <a:pPr algn="ctr" eaLnBrk="1" hangingPunct="1">
              <a:defRPr/>
            </a:pPr>
            <a:endParaRPr lang="en-GB" sz="1350" b="1" dirty="0">
              <a:cs typeface="Arial" charset="0"/>
            </a:endParaRPr>
          </a:p>
        </p:txBody>
      </p:sp>
      <p:sp>
        <p:nvSpPr>
          <p:cNvPr id="39" name="Oval 4">
            <a:extLst>
              <a:ext uri="{FF2B5EF4-FFF2-40B4-BE49-F238E27FC236}">
                <a16:creationId xmlns:a16="http://schemas.microsoft.com/office/drawing/2014/main" id="{36E5B393-BAF9-8C79-A550-111420BEF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9744" y="3381375"/>
            <a:ext cx="1476375" cy="63698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br>
              <a:rPr lang="en-US" sz="1350" b="1" dirty="0">
                <a:cs typeface="Arial" charset="0"/>
              </a:rPr>
            </a:br>
            <a:r>
              <a:rPr lang="uk-UA" sz="1350" b="1" dirty="0">
                <a:cs typeface="Arial" charset="0"/>
              </a:rPr>
              <a:t>управління </a:t>
            </a:r>
          </a:p>
          <a:p>
            <a:pPr algn="ctr">
              <a:defRPr/>
            </a:pPr>
            <a:r>
              <a:rPr lang="uk-UA" sz="1350" b="1" dirty="0">
                <a:cs typeface="Arial" charset="0"/>
              </a:rPr>
              <a:t>ризиками</a:t>
            </a:r>
            <a:endParaRPr lang="en-US" sz="1350" b="1" dirty="0">
              <a:cs typeface="Arial" charset="0"/>
            </a:endParaRPr>
          </a:p>
          <a:p>
            <a:pPr algn="ctr" eaLnBrk="1" hangingPunct="1">
              <a:defRPr/>
            </a:pPr>
            <a:endParaRPr lang="en-GB" sz="1350" b="1" dirty="0">
              <a:cs typeface="Arial" charset="0"/>
            </a:endParaRPr>
          </a:p>
        </p:txBody>
      </p:sp>
      <p:sp>
        <p:nvSpPr>
          <p:cNvPr id="40" name="Oval 4">
            <a:extLst>
              <a:ext uri="{FF2B5EF4-FFF2-40B4-BE49-F238E27FC236}">
                <a16:creationId xmlns:a16="http://schemas.microsoft.com/office/drawing/2014/main" id="{36D184CD-78CD-2429-E5C4-94C9139F0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2169" y="3436144"/>
            <a:ext cx="1476375" cy="63698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br>
              <a:rPr lang="en-US" sz="1350" b="1" dirty="0">
                <a:cs typeface="Arial" charset="0"/>
              </a:rPr>
            </a:br>
            <a:r>
              <a:rPr lang="uk-UA" sz="1350" b="1" dirty="0">
                <a:cs typeface="Arial" charset="0"/>
              </a:rPr>
              <a:t>управління </a:t>
            </a:r>
          </a:p>
          <a:p>
            <a:pPr algn="ctr">
              <a:defRPr/>
            </a:pPr>
            <a:r>
              <a:rPr lang="uk-UA" sz="1350" b="1" dirty="0">
                <a:cs typeface="Arial" charset="0"/>
              </a:rPr>
              <a:t>персоналом</a:t>
            </a:r>
            <a:endParaRPr lang="en-US" sz="1350" b="1" dirty="0">
              <a:cs typeface="Arial" charset="0"/>
            </a:endParaRPr>
          </a:p>
          <a:p>
            <a:pPr algn="ctr" eaLnBrk="1" hangingPunct="1">
              <a:defRPr/>
            </a:pPr>
            <a:endParaRPr lang="en-GB" sz="1350" b="1" dirty="0">
              <a:cs typeface="Arial" charset="0"/>
            </a:endParaRPr>
          </a:p>
        </p:txBody>
      </p:sp>
      <p:sp>
        <p:nvSpPr>
          <p:cNvPr id="41" name="Oval 4">
            <a:extLst>
              <a:ext uri="{FF2B5EF4-FFF2-40B4-BE49-F238E27FC236}">
                <a16:creationId xmlns:a16="http://schemas.microsoft.com/office/drawing/2014/main" id="{1CECBCFD-8E9E-54C9-58AD-51D5E27D9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0313" y="2474119"/>
            <a:ext cx="1476375" cy="63698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br>
              <a:rPr lang="en-US" sz="1350" b="1" dirty="0">
                <a:cs typeface="Arial" charset="0"/>
              </a:rPr>
            </a:br>
            <a:r>
              <a:rPr lang="uk-UA" sz="1350" b="1" dirty="0">
                <a:cs typeface="Arial" charset="0"/>
              </a:rPr>
              <a:t>управління </a:t>
            </a:r>
          </a:p>
          <a:p>
            <a:pPr algn="ctr">
              <a:defRPr/>
            </a:pPr>
            <a:r>
              <a:rPr lang="uk-UA" sz="1350" b="1" dirty="0">
                <a:cs typeface="Arial" charset="0"/>
              </a:rPr>
              <a:t>часом</a:t>
            </a:r>
            <a:endParaRPr lang="en-US" sz="1350" b="1" dirty="0">
              <a:cs typeface="Arial" charset="0"/>
            </a:endParaRPr>
          </a:p>
          <a:p>
            <a:pPr algn="ctr" eaLnBrk="1" hangingPunct="1">
              <a:defRPr/>
            </a:pPr>
            <a:endParaRPr lang="en-GB" sz="1350" b="1" dirty="0">
              <a:cs typeface="Arial" charset="0"/>
            </a:endParaRPr>
          </a:p>
        </p:txBody>
      </p:sp>
      <p:sp>
        <p:nvSpPr>
          <p:cNvPr id="42" name="Oval 4">
            <a:extLst>
              <a:ext uri="{FF2B5EF4-FFF2-40B4-BE49-F238E27FC236}">
                <a16:creationId xmlns:a16="http://schemas.microsoft.com/office/drawing/2014/main" id="{3E90DED7-EBB6-CBF0-0820-4CC185C99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7931" y="4248150"/>
            <a:ext cx="1476375" cy="63698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br>
              <a:rPr lang="en-US" sz="1350" b="1" dirty="0">
                <a:cs typeface="Arial" charset="0"/>
              </a:rPr>
            </a:br>
            <a:r>
              <a:rPr lang="uk-UA" sz="1350" b="1" dirty="0">
                <a:cs typeface="Arial" charset="0"/>
              </a:rPr>
              <a:t>управління </a:t>
            </a:r>
          </a:p>
          <a:p>
            <a:pPr algn="ctr">
              <a:defRPr/>
            </a:pPr>
            <a:r>
              <a:rPr lang="uk-UA" sz="1350" b="1" dirty="0">
                <a:cs typeface="Arial" charset="0"/>
              </a:rPr>
              <a:t>комунікаціями</a:t>
            </a:r>
            <a:endParaRPr lang="en-US" sz="1350" b="1" dirty="0">
              <a:cs typeface="Arial" charset="0"/>
            </a:endParaRPr>
          </a:p>
          <a:p>
            <a:pPr algn="ctr" eaLnBrk="1" hangingPunct="1">
              <a:defRPr/>
            </a:pPr>
            <a:endParaRPr lang="en-GB" sz="1350" b="1" dirty="0">
              <a:cs typeface="Arial" charset="0"/>
            </a:endParaRPr>
          </a:p>
        </p:txBody>
      </p:sp>
      <p:sp>
        <p:nvSpPr>
          <p:cNvPr id="43" name="Oval 4">
            <a:extLst>
              <a:ext uri="{FF2B5EF4-FFF2-40B4-BE49-F238E27FC236}">
                <a16:creationId xmlns:a16="http://schemas.microsoft.com/office/drawing/2014/main" id="{8AA30C01-5BEC-FA46-9F5F-A5415EC19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4197" y="4260057"/>
            <a:ext cx="1476375" cy="63698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br>
              <a:rPr lang="en-US" sz="1350" b="1" dirty="0">
                <a:cs typeface="Arial" charset="0"/>
              </a:rPr>
            </a:br>
            <a:r>
              <a:rPr lang="uk-UA" sz="1350" b="1" dirty="0">
                <a:cs typeface="Arial" charset="0"/>
              </a:rPr>
              <a:t>управління </a:t>
            </a:r>
          </a:p>
          <a:p>
            <a:pPr algn="ctr">
              <a:defRPr/>
            </a:pPr>
            <a:r>
              <a:rPr lang="uk-UA" sz="1350" b="1" dirty="0">
                <a:cs typeface="Arial" charset="0"/>
              </a:rPr>
              <a:t>закупівлею</a:t>
            </a:r>
            <a:endParaRPr lang="en-US" sz="1350" b="1" dirty="0">
              <a:cs typeface="Arial" charset="0"/>
            </a:endParaRPr>
          </a:p>
          <a:p>
            <a:pPr algn="ctr" eaLnBrk="1" hangingPunct="1">
              <a:defRPr/>
            </a:pPr>
            <a:endParaRPr lang="en-GB" sz="1350" b="1" dirty="0">
              <a:cs typeface="Arial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4D3C6CD-5235-1035-D501-8F15E21A033E}"/>
              </a:ext>
            </a:extLst>
          </p:cNvPr>
          <p:cNvSpPr/>
          <p:nvPr/>
        </p:nvSpPr>
        <p:spPr>
          <a:xfrm>
            <a:off x="1656160" y="859632"/>
            <a:ext cx="6001940" cy="903685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sz="1350" dirty="0"/>
          </a:p>
        </p:txBody>
      </p:sp>
    </p:spTree>
    <p:extLst>
      <p:ext uri="{BB962C8B-B14F-4D97-AF65-F5344CB8AC3E}">
        <p14:creationId xmlns:p14="http://schemas.microsoft.com/office/powerpoint/2010/main" val="30767947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>
            <a:extLst>
              <a:ext uri="{FF2B5EF4-FFF2-40B4-BE49-F238E27FC236}">
                <a16:creationId xmlns:a16="http://schemas.microsoft.com/office/drawing/2014/main" id="{CB5A80D3-5F52-1860-E33D-85C249B92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eaLnBrk="1" hangingPunct="1"/>
            <a:r>
              <a:rPr lang="uk-UA" altLang="uk-UA" b="1" dirty="0">
                <a:solidFill>
                  <a:schemeClr val="tx2"/>
                </a:solidFill>
              </a:rPr>
              <a:t>Успіх проєкту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CE9058AE-BEFA-AC7C-9E05-2D43207C85FF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B2A49A-D8B1-CEC7-AD21-4B8AF8E90B4D}"/>
              </a:ext>
            </a:extLst>
          </p:cNvPr>
          <p:cNvSpPr txBox="1"/>
          <p:nvPr/>
        </p:nvSpPr>
        <p:spPr bwMode="auto">
          <a:xfrm>
            <a:off x="1495425" y="1297782"/>
            <a:ext cx="6161485" cy="101053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Aft>
                <a:spcPts val="1350"/>
              </a:spcAft>
              <a:defRPr/>
            </a:pPr>
            <a:r>
              <a:rPr lang="uk-UA" b="1" dirty="0">
                <a:solidFill>
                  <a:srgbClr val="0070C0"/>
                </a:solidFill>
                <a:cs typeface="Arial" charset="0"/>
              </a:rPr>
              <a:t>Задоволеність клієнта.</a:t>
            </a:r>
          </a:p>
          <a:p>
            <a:pPr algn="just" eaLnBrk="1" hangingPunct="1">
              <a:defRPr/>
            </a:pPr>
            <a:r>
              <a:rPr lang="uk-UA" sz="1500" dirty="0">
                <a:cs typeface="Arial" charset="0"/>
              </a:rPr>
              <a:t>Втримує його як клієнта. Обмануті очікування – налаштовують його проти нашої компанії.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12DF64-6409-DB06-5F77-719DDB284A4B}"/>
              </a:ext>
            </a:extLst>
          </p:cNvPr>
          <p:cNvSpPr txBox="1"/>
          <p:nvPr/>
        </p:nvSpPr>
        <p:spPr bwMode="auto">
          <a:xfrm>
            <a:off x="1631157" y="859632"/>
            <a:ext cx="6161485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uk-UA" sz="1500" b="1" dirty="0">
                <a:solidFill>
                  <a:srgbClr val="0070C0"/>
                </a:solidFill>
                <a:cs typeface="Arial" charset="0"/>
              </a:rPr>
              <a:t>Деякі аспекти: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151811-D868-F073-5D6A-E0288AE27393}"/>
              </a:ext>
            </a:extLst>
          </p:cNvPr>
          <p:cNvSpPr txBox="1"/>
          <p:nvPr/>
        </p:nvSpPr>
        <p:spPr bwMode="auto">
          <a:xfrm>
            <a:off x="1495425" y="2787253"/>
            <a:ext cx="6161485" cy="165173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Aft>
                <a:spcPts val="1350"/>
              </a:spcAft>
              <a:defRPr/>
            </a:pPr>
            <a:r>
              <a:rPr lang="uk-UA" b="1" dirty="0">
                <a:solidFill>
                  <a:srgbClr val="0070C0"/>
                </a:solidFill>
                <a:cs typeface="Arial" charset="0"/>
              </a:rPr>
              <a:t>Документування кращих практик.</a:t>
            </a:r>
          </a:p>
          <a:p>
            <a:pPr algn="just" eaLnBrk="1" hangingPunct="1">
              <a:defRPr/>
            </a:pPr>
            <a:r>
              <a:rPr lang="uk-UA" sz="1500" dirty="0">
                <a:cs typeface="Arial" charset="0"/>
              </a:rPr>
              <a:t>Допомагає іншим менеджерам та командам краще справлятись із подібними задачами та проблемами. </a:t>
            </a:r>
          </a:p>
          <a:p>
            <a:pPr algn="just">
              <a:spcBef>
                <a:spcPts val="1350"/>
              </a:spcBef>
              <a:defRPr/>
            </a:pPr>
            <a:r>
              <a:rPr lang="uk-UA" sz="1500" dirty="0">
                <a:cs typeface="Arial" charset="0"/>
              </a:rPr>
              <a:t>Крім грошей, які клієнт заплатив за роботу – це другий, найважливіший результат проєктної діяльності.</a:t>
            </a:r>
          </a:p>
        </p:txBody>
      </p:sp>
    </p:spTree>
    <p:extLst>
      <p:ext uri="{BB962C8B-B14F-4D97-AF65-F5344CB8AC3E}">
        <p14:creationId xmlns:p14="http://schemas.microsoft.com/office/powerpoint/2010/main" val="5532420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>
            <a:extLst>
              <a:ext uri="{FF2B5EF4-FFF2-40B4-BE49-F238E27FC236}">
                <a16:creationId xmlns:a16="http://schemas.microsoft.com/office/drawing/2014/main" id="{2D2FF61B-3623-22FB-8B3C-7BF0669DB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algn="l" eaLnBrk="1" hangingPunct="1"/>
            <a:r>
              <a:rPr lang="uk-UA" altLang="uk-UA" sz="2700" b="1" dirty="0">
                <a:solidFill>
                  <a:schemeClr val="tx2"/>
                </a:solidFill>
              </a:rPr>
              <a:t>              Типова структура проєкту</a:t>
            </a:r>
          </a:p>
        </p:txBody>
      </p:sp>
      <p:sp>
        <p:nvSpPr>
          <p:cNvPr id="31747" name="Номер слайда 2">
            <a:extLst>
              <a:ext uri="{FF2B5EF4-FFF2-40B4-BE49-F238E27FC236}">
                <a16:creationId xmlns:a16="http://schemas.microsoft.com/office/drawing/2014/main" id="{10AF023C-BEFD-1BF7-9EB8-55BD1F0ADA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95FFBF-1D7E-4F3A-9379-07A6E22BE552}" type="slidenum">
              <a:rPr lang="ru-RU" altLang="uk-UA" sz="9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52</a:t>
            </a:fld>
            <a:endParaRPr lang="ru-RU" altLang="uk-UA" sz="900" dirty="0">
              <a:solidFill>
                <a:srgbClr val="898989"/>
              </a:solidFill>
            </a:endParaRPr>
          </a:p>
        </p:txBody>
      </p:sp>
      <p:grpSp>
        <p:nvGrpSpPr>
          <p:cNvPr id="31748" name="Группа 37">
            <a:extLst>
              <a:ext uri="{FF2B5EF4-FFF2-40B4-BE49-F238E27FC236}">
                <a16:creationId xmlns:a16="http://schemas.microsoft.com/office/drawing/2014/main" id="{81382093-9E4B-F2D9-AB51-888F0A35076E}"/>
              </a:ext>
            </a:extLst>
          </p:cNvPr>
          <p:cNvGrpSpPr>
            <a:grpSpLocks/>
          </p:cNvGrpSpPr>
          <p:nvPr/>
        </p:nvGrpSpPr>
        <p:grpSpPr bwMode="auto">
          <a:xfrm>
            <a:off x="1303735" y="1071562"/>
            <a:ext cx="6482953" cy="3643313"/>
            <a:chOff x="214313" y="1428750"/>
            <a:chExt cx="8643937" cy="4857750"/>
          </a:xfrm>
        </p:grpSpPr>
        <p:sp>
          <p:nvSpPr>
            <p:cNvPr id="4" name="Скругленный прямоугольник 3">
              <a:extLst>
                <a:ext uri="{FF2B5EF4-FFF2-40B4-BE49-F238E27FC236}">
                  <a16:creationId xmlns:a16="http://schemas.microsoft.com/office/drawing/2014/main" id="{0FA8C841-ED5C-BAA4-7F1C-0ACB83AFCB36}"/>
                </a:ext>
              </a:extLst>
            </p:cNvPr>
            <p:cNvSpPr/>
            <p:nvPr/>
          </p:nvSpPr>
          <p:spPr>
            <a:xfrm>
              <a:off x="3786188" y="1428750"/>
              <a:ext cx="1571625" cy="78581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1350" dirty="0"/>
                <a:t>Спонсор </a:t>
              </a:r>
            </a:p>
            <a:p>
              <a:pPr algn="ctr" eaLnBrk="1" hangingPunct="1">
                <a:defRPr/>
              </a:pPr>
              <a:r>
                <a:rPr lang="ru-RU" sz="1350" dirty="0" err="1"/>
                <a:t>проєкту</a:t>
              </a:r>
              <a:endParaRPr lang="ru-RU" sz="1350" dirty="0"/>
            </a:p>
          </p:txBody>
        </p:sp>
        <p:sp>
          <p:nvSpPr>
            <p:cNvPr id="5" name="Скругленный прямоугольник 4">
              <a:extLst>
                <a:ext uri="{FF2B5EF4-FFF2-40B4-BE49-F238E27FC236}">
                  <a16:creationId xmlns:a16="http://schemas.microsoft.com/office/drawing/2014/main" id="{5A403948-6BF7-87C0-4771-FE14070102FE}"/>
                </a:ext>
              </a:extLst>
            </p:cNvPr>
            <p:cNvSpPr/>
            <p:nvPr/>
          </p:nvSpPr>
          <p:spPr>
            <a:xfrm>
              <a:off x="3786188" y="2714625"/>
              <a:ext cx="1571625" cy="78581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1350" dirty="0"/>
                <a:t>Менеджер проєкту</a:t>
              </a:r>
            </a:p>
          </p:txBody>
        </p:sp>
        <p:sp>
          <p:nvSpPr>
            <p:cNvPr id="7" name="Скругленный прямоугольник 6">
              <a:extLst>
                <a:ext uri="{FF2B5EF4-FFF2-40B4-BE49-F238E27FC236}">
                  <a16:creationId xmlns:a16="http://schemas.microsoft.com/office/drawing/2014/main" id="{4B2F4F5B-B843-4686-6105-2282C6CDE720}"/>
                </a:ext>
              </a:extLst>
            </p:cNvPr>
            <p:cNvSpPr/>
            <p:nvPr/>
          </p:nvSpPr>
          <p:spPr>
            <a:xfrm>
              <a:off x="6000750" y="4143375"/>
              <a:ext cx="1571625" cy="78581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uk-UA" sz="1350" dirty="0"/>
                <a:t>Інші</a:t>
              </a:r>
            </a:p>
            <a:p>
              <a:pPr algn="ctr" eaLnBrk="1" hangingPunct="1">
                <a:defRPr/>
              </a:pPr>
              <a:r>
                <a:rPr lang="uk-UA" sz="1350" dirty="0"/>
                <a:t>учасники проєкту</a:t>
              </a:r>
            </a:p>
          </p:txBody>
        </p:sp>
        <p:sp>
          <p:nvSpPr>
            <p:cNvPr id="9" name="Скругленный прямоугольник 8">
              <a:extLst>
                <a:ext uri="{FF2B5EF4-FFF2-40B4-BE49-F238E27FC236}">
                  <a16:creationId xmlns:a16="http://schemas.microsoft.com/office/drawing/2014/main" id="{DF5910AA-F3C7-09BE-D778-CC953A55DC2B}"/>
                </a:ext>
              </a:extLst>
            </p:cNvPr>
            <p:cNvSpPr/>
            <p:nvPr/>
          </p:nvSpPr>
          <p:spPr>
            <a:xfrm>
              <a:off x="6715125" y="2000250"/>
              <a:ext cx="1777233" cy="742951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uk-UA" sz="1350" b="1" dirty="0" err="1">
                  <a:solidFill>
                    <a:schemeClr val="tx1"/>
                  </a:solidFill>
                </a:rPr>
                <a:t>проєктний</a:t>
              </a:r>
              <a:r>
                <a:rPr lang="uk-UA" sz="1350" b="1" dirty="0">
                  <a:solidFill>
                    <a:schemeClr val="tx1"/>
                  </a:solidFill>
                </a:rPr>
                <a:t> </a:t>
              </a:r>
            </a:p>
            <a:p>
              <a:pPr algn="ctr" eaLnBrk="1" hangingPunct="1">
                <a:defRPr/>
              </a:pPr>
              <a:r>
                <a:rPr lang="uk-UA" sz="1350" b="1" dirty="0">
                  <a:solidFill>
                    <a:schemeClr val="tx1"/>
                  </a:solidFill>
                </a:rPr>
                <a:t>консультант</a:t>
              </a:r>
            </a:p>
          </p:txBody>
        </p:sp>
        <p:sp>
          <p:nvSpPr>
            <p:cNvPr id="10" name="Скругленный прямоугольник 9">
              <a:extLst>
                <a:ext uri="{FF2B5EF4-FFF2-40B4-BE49-F238E27FC236}">
                  <a16:creationId xmlns:a16="http://schemas.microsoft.com/office/drawing/2014/main" id="{FC773538-7E92-E6C8-9BE9-5A6A69943595}"/>
                </a:ext>
              </a:extLst>
            </p:cNvPr>
            <p:cNvSpPr/>
            <p:nvPr/>
          </p:nvSpPr>
          <p:spPr>
            <a:xfrm>
              <a:off x="214313" y="5500688"/>
              <a:ext cx="785812" cy="7858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 dirty="0"/>
            </a:p>
          </p:txBody>
        </p:sp>
        <p:sp>
          <p:nvSpPr>
            <p:cNvPr id="11" name="Скругленный прямоугольник 10">
              <a:extLst>
                <a:ext uri="{FF2B5EF4-FFF2-40B4-BE49-F238E27FC236}">
                  <a16:creationId xmlns:a16="http://schemas.microsoft.com/office/drawing/2014/main" id="{7B673812-2AD3-1AC5-9682-607624F53C0D}"/>
                </a:ext>
              </a:extLst>
            </p:cNvPr>
            <p:cNvSpPr/>
            <p:nvPr/>
          </p:nvSpPr>
          <p:spPr>
            <a:xfrm>
              <a:off x="1714500" y="4143375"/>
              <a:ext cx="1428750" cy="78581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1350" dirty="0"/>
                <a:t>Команда проєкту</a:t>
              </a:r>
            </a:p>
          </p:txBody>
        </p:sp>
        <p:sp>
          <p:nvSpPr>
            <p:cNvPr id="12" name="Скругленный прямоугольник 11">
              <a:extLst>
                <a:ext uri="{FF2B5EF4-FFF2-40B4-BE49-F238E27FC236}">
                  <a16:creationId xmlns:a16="http://schemas.microsoft.com/office/drawing/2014/main" id="{01E23B28-C415-BAC3-3AE3-4EC3917D99EC}"/>
                </a:ext>
              </a:extLst>
            </p:cNvPr>
            <p:cNvSpPr/>
            <p:nvPr/>
          </p:nvSpPr>
          <p:spPr>
            <a:xfrm>
              <a:off x="1643063" y="5500688"/>
              <a:ext cx="785812" cy="7858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 dirty="0"/>
            </a:p>
          </p:txBody>
        </p:sp>
        <p:sp>
          <p:nvSpPr>
            <p:cNvPr id="13" name="Скругленный прямоугольник 12">
              <a:extLst>
                <a:ext uri="{FF2B5EF4-FFF2-40B4-BE49-F238E27FC236}">
                  <a16:creationId xmlns:a16="http://schemas.microsoft.com/office/drawing/2014/main" id="{9D0B6579-96FE-2EBD-B637-7B31580E1B88}"/>
                </a:ext>
              </a:extLst>
            </p:cNvPr>
            <p:cNvSpPr/>
            <p:nvPr/>
          </p:nvSpPr>
          <p:spPr>
            <a:xfrm>
              <a:off x="3071813" y="5500688"/>
              <a:ext cx="785812" cy="7858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 dirty="0"/>
            </a:p>
          </p:txBody>
        </p:sp>
        <p:sp>
          <p:nvSpPr>
            <p:cNvPr id="14" name="Скругленный прямоугольник 13">
              <a:extLst>
                <a:ext uri="{FF2B5EF4-FFF2-40B4-BE49-F238E27FC236}">
                  <a16:creationId xmlns:a16="http://schemas.microsoft.com/office/drawing/2014/main" id="{D5B727CF-AC4E-A574-1D5D-1C4170735023}"/>
                </a:ext>
              </a:extLst>
            </p:cNvPr>
            <p:cNvSpPr/>
            <p:nvPr/>
          </p:nvSpPr>
          <p:spPr>
            <a:xfrm>
              <a:off x="5214938" y="5500688"/>
              <a:ext cx="785812" cy="7858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 dirty="0"/>
            </a:p>
          </p:txBody>
        </p:sp>
        <p:sp>
          <p:nvSpPr>
            <p:cNvPr id="15" name="Скругленный прямоугольник 14">
              <a:extLst>
                <a:ext uri="{FF2B5EF4-FFF2-40B4-BE49-F238E27FC236}">
                  <a16:creationId xmlns:a16="http://schemas.microsoft.com/office/drawing/2014/main" id="{B1C78FF3-3C99-8FB1-4120-C9028B072C97}"/>
                </a:ext>
              </a:extLst>
            </p:cNvPr>
            <p:cNvSpPr/>
            <p:nvPr/>
          </p:nvSpPr>
          <p:spPr>
            <a:xfrm>
              <a:off x="6715125" y="5500688"/>
              <a:ext cx="785813" cy="7858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 dirty="0"/>
            </a:p>
          </p:txBody>
        </p:sp>
        <p:sp>
          <p:nvSpPr>
            <p:cNvPr id="16" name="Скругленный прямоугольник 15">
              <a:extLst>
                <a:ext uri="{FF2B5EF4-FFF2-40B4-BE49-F238E27FC236}">
                  <a16:creationId xmlns:a16="http://schemas.microsoft.com/office/drawing/2014/main" id="{0344777B-AC1C-D104-014B-37E27DEE2E31}"/>
                </a:ext>
              </a:extLst>
            </p:cNvPr>
            <p:cNvSpPr/>
            <p:nvPr/>
          </p:nvSpPr>
          <p:spPr>
            <a:xfrm>
              <a:off x="8143875" y="5500688"/>
              <a:ext cx="714375" cy="7858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 dirty="0"/>
            </a:p>
          </p:txBody>
        </p:sp>
        <p:cxnSp>
          <p:nvCxnSpPr>
            <p:cNvPr id="18" name="Прямая со стрелкой 17">
              <a:extLst>
                <a:ext uri="{FF2B5EF4-FFF2-40B4-BE49-F238E27FC236}">
                  <a16:creationId xmlns:a16="http://schemas.microsoft.com/office/drawing/2014/main" id="{762A3E85-1E80-5F02-CD55-5FE51571E9DD}"/>
                </a:ext>
              </a:extLst>
            </p:cNvPr>
            <p:cNvCxnSpPr>
              <a:stCxn id="4" idx="2"/>
              <a:endCxn id="5" idx="0"/>
            </p:cNvCxnSpPr>
            <p:nvPr/>
          </p:nvCxnSpPr>
          <p:spPr>
            <a:xfrm rot="5400000">
              <a:off x="4321970" y="2463006"/>
              <a:ext cx="500062" cy="3175"/>
            </a:xfrm>
            <a:prstGeom prst="straightConnector1">
              <a:avLst/>
            </a:prstGeom>
            <a:ln w="25400">
              <a:solidFill>
                <a:srgbClr val="FF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>
              <a:extLst>
                <a:ext uri="{FF2B5EF4-FFF2-40B4-BE49-F238E27FC236}">
                  <a16:creationId xmlns:a16="http://schemas.microsoft.com/office/drawing/2014/main" id="{878BB5EA-DCE8-9C0C-3B78-C6B16DC55F79}"/>
                </a:ext>
              </a:extLst>
            </p:cNvPr>
            <p:cNvCxnSpPr>
              <a:stCxn id="5" idx="2"/>
              <a:endCxn id="11" idx="0"/>
            </p:cNvCxnSpPr>
            <p:nvPr/>
          </p:nvCxnSpPr>
          <p:spPr>
            <a:xfrm rot="5400000">
              <a:off x="3178969" y="2750344"/>
              <a:ext cx="642937" cy="2143125"/>
            </a:xfrm>
            <a:prstGeom prst="straightConnector1">
              <a:avLst/>
            </a:prstGeom>
            <a:ln w="25400">
              <a:solidFill>
                <a:srgbClr val="FF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>
              <a:extLst>
                <a:ext uri="{FF2B5EF4-FFF2-40B4-BE49-F238E27FC236}">
                  <a16:creationId xmlns:a16="http://schemas.microsoft.com/office/drawing/2014/main" id="{0F223A05-AF5A-EB93-45FE-B4A59ED752E2}"/>
                </a:ext>
              </a:extLst>
            </p:cNvPr>
            <p:cNvCxnSpPr>
              <a:stCxn id="11" idx="2"/>
            </p:cNvCxnSpPr>
            <p:nvPr/>
          </p:nvCxnSpPr>
          <p:spPr>
            <a:xfrm rot="5400000">
              <a:off x="1214438" y="4286250"/>
              <a:ext cx="571500" cy="1857375"/>
            </a:xfrm>
            <a:prstGeom prst="straightConnector1">
              <a:avLst/>
            </a:prstGeom>
            <a:ln w="25400">
              <a:solidFill>
                <a:srgbClr val="FF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>
              <a:extLst>
                <a:ext uri="{FF2B5EF4-FFF2-40B4-BE49-F238E27FC236}">
                  <a16:creationId xmlns:a16="http://schemas.microsoft.com/office/drawing/2014/main" id="{7B7E6B51-E067-F03A-EFD1-E41D2E42C8CB}"/>
                </a:ext>
              </a:extLst>
            </p:cNvPr>
            <p:cNvCxnSpPr>
              <a:stCxn id="11" idx="2"/>
            </p:cNvCxnSpPr>
            <p:nvPr/>
          </p:nvCxnSpPr>
          <p:spPr>
            <a:xfrm rot="5400000">
              <a:off x="1964532" y="5036344"/>
              <a:ext cx="571500" cy="357187"/>
            </a:xfrm>
            <a:prstGeom prst="straightConnector1">
              <a:avLst/>
            </a:prstGeom>
            <a:ln w="25400">
              <a:solidFill>
                <a:srgbClr val="FF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>
              <a:extLst>
                <a:ext uri="{FF2B5EF4-FFF2-40B4-BE49-F238E27FC236}">
                  <a16:creationId xmlns:a16="http://schemas.microsoft.com/office/drawing/2014/main" id="{65EC1EC7-2057-C8A9-65D1-C1F1E37D7928}"/>
                </a:ext>
              </a:extLst>
            </p:cNvPr>
            <p:cNvCxnSpPr/>
            <p:nvPr/>
          </p:nvCxnSpPr>
          <p:spPr>
            <a:xfrm rot="5400000">
              <a:off x="4931570" y="3072606"/>
              <a:ext cx="500062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>
              <a:extLst>
                <a:ext uri="{FF2B5EF4-FFF2-40B4-BE49-F238E27FC236}">
                  <a16:creationId xmlns:a16="http://schemas.microsoft.com/office/drawing/2014/main" id="{AC45145D-EAA1-F1E4-4CAF-BB8071F6203F}"/>
                </a:ext>
              </a:extLst>
            </p:cNvPr>
            <p:cNvCxnSpPr/>
            <p:nvPr/>
          </p:nvCxnSpPr>
          <p:spPr>
            <a:xfrm rot="5400000">
              <a:off x="5083970" y="3225006"/>
              <a:ext cx="500062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>
              <a:extLst>
                <a:ext uri="{FF2B5EF4-FFF2-40B4-BE49-F238E27FC236}">
                  <a16:creationId xmlns:a16="http://schemas.microsoft.com/office/drawing/2014/main" id="{43FF65EA-4565-283D-142C-7CB324DE8D72}"/>
                </a:ext>
              </a:extLst>
            </p:cNvPr>
            <p:cNvCxnSpPr/>
            <p:nvPr/>
          </p:nvCxnSpPr>
          <p:spPr>
            <a:xfrm rot="16200000" flipH="1">
              <a:off x="2643188" y="4714875"/>
              <a:ext cx="571500" cy="1000125"/>
            </a:xfrm>
            <a:prstGeom prst="straightConnector1">
              <a:avLst/>
            </a:prstGeom>
            <a:ln w="25400">
              <a:solidFill>
                <a:srgbClr val="FF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>
              <a:extLst>
                <a:ext uri="{FF2B5EF4-FFF2-40B4-BE49-F238E27FC236}">
                  <a16:creationId xmlns:a16="http://schemas.microsoft.com/office/drawing/2014/main" id="{346EAE43-3E81-AEF5-1C27-15922A74FA71}"/>
                </a:ext>
              </a:extLst>
            </p:cNvPr>
            <p:cNvCxnSpPr>
              <a:stCxn id="5" idx="2"/>
              <a:endCxn id="7" idx="0"/>
            </p:cNvCxnSpPr>
            <p:nvPr/>
          </p:nvCxnSpPr>
          <p:spPr>
            <a:xfrm rot="16200000" flipH="1">
              <a:off x="5357813" y="2714625"/>
              <a:ext cx="642937" cy="2214563"/>
            </a:xfrm>
            <a:prstGeom prst="straightConnector1">
              <a:avLst/>
            </a:prstGeom>
            <a:ln w="25400">
              <a:solidFill>
                <a:srgbClr val="FF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>
              <a:extLst>
                <a:ext uri="{FF2B5EF4-FFF2-40B4-BE49-F238E27FC236}">
                  <a16:creationId xmlns:a16="http://schemas.microsoft.com/office/drawing/2014/main" id="{427EED95-C5B0-16EF-AA55-9CCC4D6CFD19}"/>
                </a:ext>
              </a:extLst>
            </p:cNvPr>
            <p:cNvCxnSpPr>
              <a:stCxn id="7" idx="2"/>
              <a:endCxn id="14" idx="0"/>
            </p:cNvCxnSpPr>
            <p:nvPr/>
          </p:nvCxnSpPr>
          <p:spPr>
            <a:xfrm rot="5400000">
              <a:off x="5911851" y="4625975"/>
              <a:ext cx="571500" cy="1177925"/>
            </a:xfrm>
            <a:prstGeom prst="straightConnector1">
              <a:avLst/>
            </a:prstGeom>
            <a:ln w="25400">
              <a:solidFill>
                <a:srgbClr val="FF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>
              <a:extLst>
                <a:ext uri="{FF2B5EF4-FFF2-40B4-BE49-F238E27FC236}">
                  <a16:creationId xmlns:a16="http://schemas.microsoft.com/office/drawing/2014/main" id="{06F7FB03-0C81-0A6A-BFB1-496DC255901B}"/>
                </a:ext>
              </a:extLst>
            </p:cNvPr>
            <p:cNvCxnSpPr>
              <a:stCxn id="7" idx="2"/>
              <a:endCxn id="15" idx="0"/>
            </p:cNvCxnSpPr>
            <p:nvPr/>
          </p:nvCxnSpPr>
          <p:spPr>
            <a:xfrm rot="16200000" flipH="1">
              <a:off x="6661944" y="5053807"/>
              <a:ext cx="571500" cy="322262"/>
            </a:xfrm>
            <a:prstGeom prst="straightConnector1">
              <a:avLst/>
            </a:prstGeom>
            <a:ln w="25400">
              <a:solidFill>
                <a:srgbClr val="FF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 стрелкой 35">
              <a:extLst>
                <a:ext uri="{FF2B5EF4-FFF2-40B4-BE49-F238E27FC236}">
                  <a16:creationId xmlns:a16="http://schemas.microsoft.com/office/drawing/2014/main" id="{AABB78F6-ADC9-B148-F34C-18596E8D7655}"/>
                </a:ext>
              </a:extLst>
            </p:cNvPr>
            <p:cNvCxnSpPr>
              <a:stCxn id="7" idx="2"/>
              <a:endCxn id="16" idx="0"/>
            </p:cNvCxnSpPr>
            <p:nvPr/>
          </p:nvCxnSpPr>
          <p:spPr>
            <a:xfrm rot="16200000" flipH="1">
              <a:off x="7358063" y="4357688"/>
              <a:ext cx="571500" cy="1714500"/>
            </a:xfrm>
            <a:prstGeom prst="straightConnector1">
              <a:avLst/>
            </a:prstGeom>
            <a:ln w="25400">
              <a:solidFill>
                <a:srgbClr val="FF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 стрелкой 57">
              <a:extLst>
                <a:ext uri="{FF2B5EF4-FFF2-40B4-BE49-F238E27FC236}">
                  <a16:creationId xmlns:a16="http://schemas.microsoft.com/office/drawing/2014/main" id="{73EAB646-014E-B088-9458-DEA62BFA4F05}"/>
                </a:ext>
              </a:extLst>
            </p:cNvPr>
            <p:cNvCxnSpPr>
              <a:stCxn id="5" idx="3"/>
              <a:endCxn id="9" idx="1"/>
            </p:cNvCxnSpPr>
            <p:nvPr/>
          </p:nvCxnSpPr>
          <p:spPr>
            <a:xfrm flipV="1">
              <a:off x="5357813" y="2392363"/>
              <a:ext cx="1357312" cy="715962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Скругленный прямоугольник 28">
              <a:extLst>
                <a:ext uri="{FF2B5EF4-FFF2-40B4-BE49-F238E27FC236}">
                  <a16:creationId xmlns:a16="http://schemas.microsoft.com/office/drawing/2014/main" id="{144C4489-953E-854F-6755-FA16CA9B79C2}"/>
                </a:ext>
              </a:extLst>
            </p:cNvPr>
            <p:cNvSpPr/>
            <p:nvPr/>
          </p:nvSpPr>
          <p:spPr>
            <a:xfrm>
              <a:off x="214313" y="2000250"/>
              <a:ext cx="2214562" cy="857250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uk-UA" sz="1350" b="1" dirty="0">
                  <a:solidFill>
                    <a:schemeClr val="tx1"/>
                  </a:solidFill>
                </a:rPr>
                <a:t>Комітет</a:t>
              </a:r>
            </a:p>
            <a:p>
              <a:pPr algn="ctr" eaLnBrk="1" hangingPunct="1">
                <a:defRPr/>
              </a:pPr>
              <a:r>
                <a:rPr lang="uk-UA" sz="1350" b="1" dirty="0">
                  <a:solidFill>
                    <a:schemeClr val="tx1"/>
                  </a:solidFill>
                </a:rPr>
                <a:t>спостереження</a:t>
              </a:r>
            </a:p>
          </p:txBody>
        </p:sp>
        <p:cxnSp>
          <p:nvCxnSpPr>
            <p:cNvPr id="31" name="Прямая со стрелкой 30">
              <a:extLst>
                <a:ext uri="{FF2B5EF4-FFF2-40B4-BE49-F238E27FC236}">
                  <a16:creationId xmlns:a16="http://schemas.microsoft.com/office/drawing/2014/main" id="{D20EBCBE-D2AB-8B58-AE7E-A5CB4C1060AB}"/>
                </a:ext>
              </a:extLst>
            </p:cNvPr>
            <p:cNvCxnSpPr>
              <a:stCxn id="29" idx="3"/>
              <a:endCxn id="5" idx="1"/>
            </p:cNvCxnSpPr>
            <p:nvPr/>
          </p:nvCxnSpPr>
          <p:spPr>
            <a:xfrm>
              <a:off x="2428875" y="2428875"/>
              <a:ext cx="1357313" cy="679450"/>
            </a:xfrm>
            <a:prstGeom prst="straightConnector1">
              <a:avLst/>
            </a:prstGeom>
            <a:ln w="38100">
              <a:solidFill>
                <a:srgbClr val="00B050"/>
              </a:solidFill>
              <a:prstDash val="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>
              <a:extLst>
                <a:ext uri="{FF2B5EF4-FFF2-40B4-BE49-F238E27FC236}">
                  <a16:creationId xmlns:a16="http://schemas.microsoft.com/office/drawing/2014/main" id="{489FEB09-57B5-2F72-2DE1-422EDFF6C252}"/>
                </a:ext>
              </a:extLst>
            </p:cNvPr>
            <p:cNvCxnSpPr>
              <a:stCxn id="29" idx="3"/>
              <a:endCxn id="4" idx="1"/>
            </p:cNvCxnSpPr>
            <p:nvPr/>
          </p:nvCxnSpPr>
          <p:spPr>
            <a:xfrm flipV="1">
              <a:off x="2428875" y="1822450"/>
              <a:ext cx="1357313" cy="606425"/>
            </a:xfrm>
            <a:prstGeom prst="straightConnector1">
              <a:avLst/>
            </a:prstGeom>
            <a:ln w="38100">
              <a:solidFill>
                <a:srgbClr val="00B050"/>
              </a:solidFill>
              <a:prstDash val="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 стрелкой 38">
              <a:extLst>
                <a:ext uri="{FF2B5EF4-FFF2-40B4-BE49-F238E27FC236}">
                  <a16:creationId xmlns:a16="http://schemas.microsoft.com/office/drawing/2014/main" id="{527C3794-4369-E85D-AFC8-911A0F0CF4BF}"/>
                </a:ext>
              </a:extLst>
            </p:cNvPr>
            <p:cNvCxnSpPr>
              <a:stCxn id="9" idx="1"/>
              <a:endCxn id="4" idx="3"/>
            </p:cNvCxnSpPr>
            <p:nvPr/>
          </p:nvCxnSpPr>
          <p:spPr>
            <a:xfrm rot="10800000">
              <a:off x="5357813" y="1822450"/>
              <a:ext cx="1357312" cy="569913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F0F2654A-FDF0-8D68-8A67-28F75E08911C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0448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2BFCB75-5E45-B799-75C5-95CB396FF0BD}"/>
              </a:ext>
            </a:extLst>
          </p:cNvPr>
          <p:cNvSpPr/>
          <p:nvPr/>
        </p:nvSpPr>
        <p:spPr>
          <a:xfrm>
            <a:off x="1458516" y="2139554"/>
            <a:ext cx="6172200" cy="29515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sz="1350" dirty="0"/>
          </a:p>
        </p:txBody>
      </p:sp>
      <p:sp>
        <p:nvSpPr>
          <p:cNvPr id="32771" name="Заголовок 1">
            <a:extLst>
              <a:ext uri="{FF2B5EF4-FFF2-40B4-BE49-F238E27FC236}">
                <a16:creationId xmlns:a16="http://schemas.microsoft.com/office/drawing/2014/main" id="{4F35812B-EC28-CD06-B5C8-A180C04A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eaLnBrk="1" hangingPunct="1"/>
            <a:r>
              <a:rPr lang="ru-RU" altLang="uk-UA" sz="2700" b="1" dirty="0">
                <a:solidFill>
                  <a:schemeClr val="tx2"/>
                </a:solidFill>
              </a:rPr>
              <a:t>Менеджер проєкта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2A1A93B5-2119-74B0-CE3A-F791463E030A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147C6D8-7181-8EAF-8BF0-A94BA8A154CE}"/>
              </a:ext>
            </a:extLst>
          </p:cNvPr>
          <p:cNvSpPr txBox="1"/>
          <p:nvPr/>
        </p:nvSpPr>
        <p:spPr>
          <a:xfrm>
            <a:off x="1485900" y="804862"/>
            <a:ext cx="61722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dirty="0">
                <a:cs typeface="Arial" charset="0"/>
              </a:rPr>
              <a:t>- </a:t>
            </a:r>
            <a:r>
              <a:rPr lang="uk-UA" dirty="0">
                <a:cs typeface="Arial" charset="0"/>
              </a:rPr>
              <a:t>це спеціаліст головною задачею якого є управління проєктом в цілому: проєктування та виставлення пріоритетів, планування виконання задач, контроль, комунікації, а також оперативне розв'язування задач.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78320A-5905-9C3A-563C-2C5FFC8FA479}"/>
              </a:ext>
            </a:extLst>
          </p:cNvPr>
          <p:cNvSpPr txBox="1"/>
          <p:nvPr/>
        </p:nvSpPr>
        <p:spPr>
          <a:xfrm>
            <a:off x="1458516" y="2139553"/>
            <a:ext cx="6172200" cy="1102866"/>
          </a:xfrm>
          <a:prstGeom prst="rect">
            <a:avLst/>
          </a:prstGeom>
          <a:noFill/>
          <a:ln w="15875">
            <a:noFill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b="1" dirty="0">
                <a:cs typeface="Arial" charset="0"/>
              </a:rPr>
              <a:t>Головна задача</a:t>
            </a:r>
          </a:p>
          <a:p>
            <a:pPr algn="just">
              <a:spcBef>
                <a:spcPts val="1350"/>
              </a:spcBef>
              <a:defRPr/>
            </a:pPr>
            <a:r>
              <a:rPr lang="uk-UA" dirty="0">
                <a:cs typeface="Arial" charset="0"/>
              </a:rPr>
              <a:t>- довести ідею замовника до реалізації у встановлений термін, використовуючи наявні ресурси.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0552E2A-EC35-0C40-62A9-5AF7492C1B08}"/>
              </a:ext>
            </a:extLst>
          </p:cNvPr>
          <p:cNvSpPr/>
          <p:nvPr/>
        </p:nvSpPr>
        <p:spPr>
          <a:xfrm>
            <a:off x="6244828" y="3501629"/>
            <a:ext cx="1279500" cy="6310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50" dirty="0">
                <a:solidFill>
                  <a:schemeClr val="tx1"/>
                </a:solidFill>
              </a:rPr>
              <a:t>Вирішення </a:t>
            </a:r>
          </a:p>
          <a:p>
            <a:pPr algn="ctr">
              <a:defRPr/>
            </a:pPr>
            <a:r>
              <a:rPr lang="uk-UA" sz="1650" dirty="0">
                <a:solidFill>
                  <a:schemeClr val="tx1"/>
                </a:solidFill>
              </a:rPr>
              <a:t>проблем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A22376B-3CB0-6510-2E8B-70519BB3E6F4}"/>
              </a:ext>
            </a:extLst>
          </p:cNvPr>
          <p:cNvSpPr/>
          <p:nvPr/>
        </p:nvSpPr>
        <p:spPr>
          <a:xfrm>
            <a:off x="5462588" y="4356498"/>
            <a:ext cx="1341660" cy="6310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500" dirty="0">
                <a:solidFill>
                  <a:schemeClr val="tx1"/>
                </a:solidFill>
              </a:rPr>
              <a:t>Комунікація</a:t>
            </a:r>
            <a:endParaRPr lang="uk-UA" sz="135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CDFEC8A-D4A2-5E1C-0E0D-8C9EB7C319D2}"/>
              </a:ext>
            </a:extLst>
          </p:cNvPr>
          <p:cNvSpPr/>
          <p:nvPr/>
        </p:nvSpPr>
        <p:spPr>
          <a:xfrm>
            <a:off x="4042172" y="4356498"/>
            <a:ext cx="1109663" cy="6310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50" dirty="0">
                <a:solidFill>
                  <a:schemeClr val="tx1"/>
                </a:solidFill>
              </a:rPr>
              <a:t>Терміни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B456BC4-FF0C-50FC-A4AA-D1AC02FD05EC}"/>
              </a:ext>
            </a:extLst>
          </p:cNvPr>
          <p:cNvSpPr/>
          <p:nvPr/>
        </p:nvSpPr>
        <p:spPr>
          <a:xfrm>
            <a:off x="4787503" y="3477817"/>
            <a:ext cx="1109663" cy="6310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50" dirty="0">
                <a:solidFill>
                  <a:schemeClr val="tx1"/>
                </a:solidFill>
              </a:rPr>
              <a:t>Якість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7B60AD0-2E14-816B-2D43-2EF203C65E28}"/>
              </a:ext>
            </a:extLst>
          </p:cNvPr>
          <p:cNvSpPr/>
          <p:nvPr/>
        </p:nvSpPr>
        <p:spPr>
          <a:xfrm>
            <a:off x="2411761" y="4356498"/>
            <a:ext cx="1336328" cy="6310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50" dirty="0">
                <a:solidFill>
                  <a:schemeClr val="tx1"/>
                </a:solidFill>
              </a:rPr>
              <a:t>Процес </a:t>
            </a:r>
          </a:p>
          <a:p>
            <a:pPr algn="ctr">
              <a:defRPr/>
            </a:pPr>
            <a:r>
              <a:rPr lang="uk-UA" sz="1650" dirty="0">
                <a:solidFill>
                  <a:schemeClr val="tx1"/>
                </a:solidFill>
              </a:rPr>
              <a:t>роботи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B585CF-4E1B-DC6F-5E75-445F3068CA73}"/>
              </a:ext>
            </a:extLst>
          </p:cNvPr>
          <p:cNvSpPr/>
          <p:nvPr/>
        </p:nvSpPr>
        <p:spPr>
          <a:xfrm>
            <a:off x="3331369" y="3435846"/>
            <a:ext cx="1179909" cy="68252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50" dirty="0">
                <a:solidFill>
                  <a:schemeClr val="tx1"/>
                </a:solidFill>
              </a:rPr>
              <a:t>План</a:t>
            </a:r>
          </a:p>
          <a:p>
            <a:pPr algn="ctr">
              <a:defRPr/>
            </a:pPr>
            <a:r>
              <a:rPr lang="uk-UA" sz="1650" dirty="0">
                <a:solidFill>
                  <a:schemeClr val="tx1"/>
                </a:solidFill>
              </a:rPr>
              <a:t> розробки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CED6128-1471-E158-3724-98CC89EF5385}"/>
              </a:ext>
            </a:extLst>
          </p:cNvPr>
          <p:cNvSpPr/>
          <p:nvPr/>
        </p:nvSpPr>
        <p:spPr>
          <a:xfrm>
            <a:off x="1874044" y="3487342"/>
            <a:ext cx="1109663" cy="6310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50" dirty="0">
                <a:solidFill>
                  <a:schemeClr val="tx1"/>
                </a:solidFill>
              </a:rPr>
              <a:t>Команда</a:t>
            </a:r>
          </a:p>
        </p:txBody>
      </p:sp>
    </p:spTree>
    <p:extLst>
      <p:ext uri="{BB962C8B-B14F-4D97-AF65-F5344CB8AC3E}">
        <p14:creationId xmlns:p14="http://schemas.microsoft.com/office/powerpoint/2010/main" val="9778768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>
            <a:extLst>
              <a:ext uri="{FF2B5EF4-FFF2-40B4-BE49-F238E27FC236}">
                <a16:creationId xmlns:a16="http://schemas.microsoft.com/office/drawing/2014/main" id="{355AB94A-9D1B-8565-0139-73018B35A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eaLnBrk="1" hangingPunct="1"/>
            <a:r>
              <a:rPr lang="uk-UA" altLang="uk-UA" sz="2700" b="1" dirty="0">
                <a:solidFill>
                  <a:schemeClr val="tx2"/>
                </a:solidFill>
              </a:rPr>
              <a:t>Задачі менеджера проєктів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59C70A2-5B79-709D-F4A8-D5847782E801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DCC11F6-ADFD-173F-A887-A56E2FED4F76}"/>
              </a:ext>
            </a:extLst>
          </p:cNvPr>
          <p:cNvSpPr/>
          <p:nvPr/>
        </p:nvSpPr>
        <p:spPr>
          <a:xfrm>
            <a:off x="1412082" y="951310"/>
            <a:ext cx="2836069" cy="13501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chemeClr val="tx1"/>
                </a:solidFill>
              </a:rPr>
              <a:t>Тактичні</a:t>
            </a:r>
          </a:p>
          <a:p>
            <a:pPr algn="just">
              <a:spcBef>
                <a:spcPts val="900"/>
              </a:spcBef>
              <a:defRPr/>
            </a:pPr>
            <a:r>
              <a:rPr lang="uk-UA" sz="1650" dirty="0">
                <a:solidFill>
                  <a:schemeClr val="tx1"/>
                </a:solidFill>
              </a:rPr>
              <a:t>- це розв'язок щоденних проблем, усунення перешкод зі шляху команди.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A09C7BD-2824-68D9-5E41-749A07CFB8C9}"/>
              </a:ext>
            </a:extLst>
          </p:cNvPr>
          <p:cNvSpPr/>
          <p:nvPr/>
        </p:nvSpPr>
        <p:spPr>
          <a:xfrm>
            <a:off x="4842273" y="951310"/>
            <a:ext cx="2836069" cy="13501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b="1" dirty="0">
                <a:solidFill>
                  <a:schemeClr val="tx1"/>
                </a:solidFill>
              </a:rPr>
              <a:t>Стратегічні</a:t>
            </a:r>
          </a:p>
          <a:p>
            <a:pPr algn="just">
              <a:spcBef>
                <a:spcPts val="900"/>
              </a:spcBef>
              <a:defRPr/>
            </a:pPr>
            <a:r>
              <a:rPr lang="uk-UA" sz="1650" dirty="0">
                <a:solidFill>
                  <a:schemeClr val="tx1"/>
                </a:solidFill>
              </a:rPr>
              <a:t>- це координація спільної цілі проєкту, шляху до неї, а також швидкості руху.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B0BF951-0C12-9E11-F745-F4090DF88C97}"/>
              </a:ext>
            </a:extLst>
          </p:cNvPr>
          <p:cNvSpPr/>
          <p:nvPr/>
        </p:nvSpPr>
        <p:spPr>
          <a:xfrm>
            <a:off x="1303735" y="2677716"/>
            <a:ext cx="2080022" cy="19466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50" b="1" dirty="0">
                <a:solidFill>
                  <a:schemeClr val="tx1"/>
                </a:solidFill>
              </a:rPr>
              <a:t>Досягнення цілей проєкту та клієнта</a:t>
            </a:r>
          </a:p>
          <a:p>
            <a:pPr marL="196454" indent="-1226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uk-UA" sz="1500" dirty="0">
                <a:solidFill>
                  <a:schemeClr val="tx1"/>
                </a:solidFill>
              </a:rPr>
              <a:t>ефективне виконання задачі, </a:t>
            </a:r>
          </a:p>
          <a:p>
            <a:pPr marL="196454" indent="-122635">
              <a:buFont typeface="Arial" panose="020B0604020202020204" pitchFamily="34" charset="0"/>
              <a:buChar char="•"/>
              <a:defRPr/>
            </a:pPr>
            <a:r>
              <a:rPr lang="uk-UA" sz="1500" dirty="0">
                <a:solidFill>
                  <a:schemeClr val="tx1"/>
                </a:solidFill>
              </a:rPr>
              <a:t>забезпечення високого рівня задоволеності клієнта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0371089-8559-CA49-14E6-DED0175A6EF4}"/>
              </a:ext>
            </a:extLst>
          </p:cNvPr>
          <p:cNvSpPr/>
          <p:nvPr/>
        </p:nvSpPr>
        <p:spPr>
          <a:xfrm>
            <a:off x="3531394" y="2690813"/>
            <a:ext cx="2081213" cy="19335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50" b="1" dirty="0">
                <a:solidFill>
                  <a:schemeClr val="tx1"/>
                </a:solidFill>
              </a:rPr>
              <a:t>Досягнення цілей керівництва та компанії</a:t>
            </a:r>
          </a:p>
          <a:p>
            <a:pPr marL="257175" indent="-122635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uk-UA" sz="1500" dirty="0">
                <a:solidFill>
                  <a:schemeClr val="tx1"/>
                </a:solidFill>
              </a:rPr>
              <a:t>фінансові показники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DC2087D-6F3E-BB9F-E4FD-0D152DAF0D79}"/>
              </a:ext>
            </a:extLst>
          </p:cNvPr>
          <p:cNvSpPr/>
          <p:nvPr/>
        </p:nvSpPr>
        <p:spPr>
          <a:xfrm>
            <a:off x="5760244" y="2690813"/>
            <a:ext cx="2080022" cy="19335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50" b="1" dirty="0">
                <a:solidFill>
                  <a:schemeClr val="tx1"/>
                </a:solidFill>
              </a:rPr>
              <a:t>Досягнення цілей членів команди</a:t>
            </a:r>
          </a:p>
          <a:p>
            <a:pPr marL="196454" indent="-134541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uk-UA" sz="1500" dirty="0">
                <a:solidFill>
                  <a:schemeClr val="tx1"/>
                </a:solidFill>
              </a:rPr>
              <a:t>мотивація, </a:t>
            </a:r>
          </a:p>
          <a:p>
            <a:pPr marL="196454" indent="-134541">
              <a:buFont typeface="Arial" panose="020B0604020202020204" pitchFamily="34" charset="0"/>
              <a:buChar char="•"/>
              <a:defRPr/>
            </a:pPr>
            <a:r>
              <a:rPr lang="uk-UA" sz="1500" dirty="0">
                <a:solidFill>
                  <a:schemeClr val="tx1"/>
                </a:solidFill>
              </a:rPr>
              <a:t>усунення конфліктів,</a:t>
            </a:r>
          </a:p>
          <a:p>
            <a:pPr marL="196454" indent="-134541">
              <a:buFont typeface="Arial" panose="020B0604020202020204" pitchFamily="34" charset="0"/>
              <a:buChar char="•"/>
              <a:defRPr/>
            </a:pPr>
            <a:r>
              <a:rPr lang="uk-UA" sz="1500" dirty="0">
                <a:solidFill>
                  <a:schemeClr val="tx1"/>
                </a:solidFill>
              </a:rPr>
              <a:t>допомога у реалізації кар'єрних цілей</a:t>
            </a:r>
          </a:p>
        </p:txBody>
      </p:sp>
    </p:spTree>
    <p:extLst>
      <p:ext uri="{BB962C8B-B14F-4D97-AF65-F5344CB8AC3E}">
        <p14:creationId xmlns:p14="http://schemas.microsoft.com/office/powerpoint/2010/main" val="20727964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>
            <a:extLst>
              <a:ext uri="{FF2B5EF4-FFF2-40B4-BE49-F238E27FC236}">
                <a16:creationId xmlns:a16="http://schemas.microsoft.com/office/drawing/2014/main" id="{61202923-4703-D2EB-646F-F0906FE5B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eaLnBrk="1" hangingPunct="1"/>
            <a:r>
              <a:rPr lang="uk-UA" altLang="uk-UA" sz="2700" b="1" dirty="0">
                <a:solidFill>
                  <a:schemeClr val="tx2"/>
                </a:solidFill>
              </a:rPr>
              <a:t>Обов'язки менеджера проєктів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0320766-5C2D-24C3-8663-770139E05580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9590337-0087-1BC8-DEE7-67ACED3EBD74}"/>
              </a:ext>
            </a:extLst>
          </p:cNvPr>
          <p:cNvSpPr txBox="1"/>
          <p:nvPr/>
        </p:nvSpPr>
        <p:spPr bwMode="auto">
          <a:xfrm>
            <a:off x="1485900" y="799012"/>
            <a:ext cx="6161485" cy="43524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Проєктна документація.</a:t>
            </a: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Складання плану проєкту.</a:t>
            </a: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Узгодженість термінів.</a:t>
            </a: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Аналіз можливих ризиків.</a:t>
            </a: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Участь у відборі та утвердженні проєктної команди.</a:t>
            </a: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Розбиття продукту на компоненти та роздача їх виконавцям.</a:t>
            </a: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Визначення необхідних ресурсів і робочого середовища, їх розподіл всередині команди.</a:t>
            </a: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Постановка робочого процесу всередині команди.</a:t>
            </a: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Визначення пріоритетності завдань.</a:t>
            </a: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Організація роботи команди навколо необхідної задачі.</a:t>
            </a: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Відслідковування стану проєкту, руху виконання задач.</a:t>
            </a: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Відслідковування необхідної пріоритетності задач.</a:t>
            </a:r>
          </a:p>
        </p:txBody>
      </p:sp>
    </p:spTree>
    <p:extLst>
      <p:ext uri="{BB962C8B-B14F-4D97-AF65-F5344CB8AC3E}">
        <p14:creationId xmlns:p14="http://schemas.microsoft.com/office/powerpoint/2010/main" val="37097407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>
            <a:extLst>
              <a:ext uri="{FF2B5EF4-FFF2-40B4-BE49-F238E27FC236}">
                <a16:creationId xmlns:a16="http://schemas.microsoft.com/office/drawing/2014/main" id="{33AE40E5-51C6-2530-F0E2-8579CB9E5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eaLnBrk="1" hangingPunct="1"/>
            <a:r>
              <a:rPr lang="uk-UA" altLang="uk-UA" sz="2700" b="1" dirty="0">
                <a:solidFill>
                  <a:schemeClr val="tx2"/>
                </a:solidFill>
              </a:rPr>
              <a:t>Обов'язки менеджера проєктів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D5D3C45-3F4E-B717-1EF6-4BE78532F970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4749674-9B51-7C37-0AC1-ECFC05250E15}"/>
              </a:ext>
            </a:extLst>
          </p:cNvPr>
          <p:cNvSpPr txBox="1"/>
          <p:nvPr/>
        </p:nvSpPr>
        <p:spPr bwMode="auto">
          <a:xfrm>
            <a:off x="1464469" y="897732"/>
            <a:ext cx="6161485" cy="49218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spcAft>
                <a:spcPts val="450"/>
              </a:spcAft>
              <a:buFont typeface="+mj-lt"/>
              <a:buAutoNum type="arabicPeriod" startAt="13"/>
              <a:defRPr/>
            </a:pPr>
            <a:r>
              <a:rPr lang="uk-UA" sz="1650" dirty="0">
                <a:cs typeface="Arial" charset="0"/>
              </a:rPr>
              <a:t>Відслідковування навантаження задачами та прогресу по задачам кожного розробника.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 startAt="13"/>
              <a:defRPr/>
            </a:pPr>
            <a:r>
              <a:rPr lang="uk-UA" sz="1650" dirty="0">
                <a:cs typeface="Arial" charset="0"/>
              </a:rPr>
              <a:t>Відслідковування термінів виконання задач.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 startAt="13"/>
              <a:defRPr/>
            </a:pPr>
            <a:r>
              <a:rPr lang="uk-UA" sz="1650" dirty="0">
                <a:cs typeface="Arial" charset="0"/>
              </a:rPr>
              <a:t>Утримання команди у робочому стані, мотивація команди.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 startAt="13"/>
              <a:defRPr/>
            </a:pPr>
            <a:r>
              <a:rPr lang="uk-UA" sz="1650" dirty="0">
                <a:cs typeface="Arial" charset="0"/>
              </a:rPr>
              <a:t>Створення прозорого середовища спілкування між усіма учасниками процесу.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 startAt="13"/>
              <a:defRPr/>
            </a:pPr>
            <a:r>
              <a:rPr lang="uk-UA" sz="1650" dirty="0">
                <a:cs typeface="Arial" charset="0"/>
              </a:rPr>
              <a:t>Відслідковування задоволеності проєктом зі сторони команди.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 startAt="13"/>
              <a:defRPr/>
            </a:pPr>
            <a:r>
              <a:rPr lang="uk-UA" sz="1650" dirty="0">
                <a:cs typeface="Arial" charset="0"/>
              </a:rPr>
              <a:t>Розв'язання можливих конфліктів всередині команди і у зв'язці команда-клієнт.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 startAt="13"/>
              <a:defRPr/>
            </a:pPr>
            <a:r>
              <a:rPr lang="uk-UA" sz="1650" dirty="0">
                <a:cs typeface="Arial" charset="0"/>
              </a:rPr>
              <a:t>Спілкування із замовником, управління його очікуваннями.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 startAt="13"/>
              <a:defRPr/>
            </a:pPr>
            <a:r>
              <a:rPr lang="uk-UA" sz="1650" dirty="0">
                <a:cs typeface="Arial" charset="0"/>
              </a:rPr>
              <a:t>Надання замовнику звітності про хід виконання задач та проєкту в цілому.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 startAt="13"/>
              <a:defRPr/>
            </a:pPr>
            <a:r>
              <a:rPr lang="uk-UA" sz="1650" dirty="0">
                <a:cs typeface="Arial" charset="0"/>
              </a:rPr>
              <a:t>Презентація замовнику нових рішень, прототипів, демо-версій.</a:t>
            </a:r>
          </a:p>
        </p:txBody>
      </p:sp>
    </p:spTree>
    <p:extLst>
      <p:ext uri="{BB962C8B-B14F-4D97-AF65-F5344CB8AC3E}">
        <p14:creationId xmlns:p14="http://schemas.microsoft.com/office/powerpoint/2010/main" val="1419652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>
            <a:extLst>
              <a:ext uri="{FF2B5EF4-FFF2-40B4-BE49-F238E27FC236}">
                <a16:creationId xmlns:a16="http://schemas.microsoft.com/office/drawing/2014/main" id="{D455638D-A805-A36F-6C4E-74622C1B1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eaLnBrk="1" hangingPunct="1"/>
            <a:r>
              <a:rPr lang="uk-UA" altLang="uk-UA" sz="2700" b="1" dirty="0">
                <a:solidFill>
                  <a:schemeClr val="tx2"/>
                </a:solidFill>
              </a:rPr>
              <a:t>Робота менеджера проєктів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C17FA5E-9DEB-5550-BFE5-47C6D0F579B6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C35A6E1-8BD7-8918-6446-BAA6409D00BC}"/>
              </a:ext>
            </a:extLst>
          </p:cNvPr>
          <p:cNvSpPr txBox="1"/>
          <p:nvPr/>
        </p:nvSpPr>
        <p:spPr bwMode="auto">
          <a:xfrm>
            <a:off x="1462088" y="897731"/>
            <a:ext cx="6161485" cy="36112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Aft>
                <a:spcPts val="450"/>
              </a:spcAft>
              <a:defRPr/>
            </a:pPr>
            <a:r>
              <a:rPr lang="uk-UA" sz="1650" b="1" dirty="0">
                <a:solidFill>
                  <a:srgbClr val="0070C0"/>
                </a:solidFill>
                <a:cs typeface="Arial" charset="0"/>
              </a:rPr>
              <a:t>Можна виділити наступні режими роботи:</a:t>
            </a:r>
          </a:p>
          <a:p>
            <a:pPr marL="342900" indent="-342900">
              <a:spcBef>
                <a:spcPts val="1350"/>
              </a:spcBef>
              <a:spcAft>
                <a:spcPts val="450"/>
              </a:spcAft>
              <a:buFont typeface="+mj-lt"/>
              <a:buAutoNum type="arabicPeriod"/>
              <a:defRPr/>
            </a:pPr>
            <a:r>
              <a:rPr lang="uk-UA" sz="1350" b="1" dirty="0">
                <a:cs typeface="Arial" charset="0"/>
              </a:rPr>
              <a:t>Проєктування нового продукту або нового функціоналу.</a:t>
            </a:r>
            <a:r>
              <a:rPr lang="uk-UA" sz="1350" dirty="0">
                <a:cs typeface="Arial" charset="0"/>
              </a:rPr>
              <a:t> На даному етапі ПМ організовує мітинг з технічним архітектором і розробниками, оголошує задачі, які необхідно вирішувати. В результаті команда визначає шлях по якому піде розробка.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/>
              <a:defRPr/>
            </a:pPr>
            <a:r>
              <a:rPr lang="uk-UA" sz="1350" b="1" dirty="0">
                <a:cs typeface="Arial" charset="0"/>
              </a:rPr>
              <a:t>Планування.</a:t>
            </a:r>
            <a:r>
              <a:rPr lang="uk-UA" sz="1350" dirty="0">
                <a:cs typeface="Arial" charset="0"/>
              </a:rPr>
              <a:t> На даному етапі важливо врахувати всі фактори, які впливають на рух розробки, в тому числі класифікація співробітників і пов'язані з ними ризики, залежність від сторонніх сервісів, багфікс.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/>
              <a:defRPr/>
            </a:pPr>
            <a:r>
              <a:rPr lang="uk-UA" sz="1350" b="1" dirty="0">
                <a:cs typeface="Arial" charset="0"/>
              </a:rPr>
              <a:t>Контроль.</a:t>
            </a:r>
            <a:r>
              <a:rPr lang="uk-UA" sz="1350" dirty="0">
                <a:cs typeface="Arial" charset="0"/>
              </a:rPr>
              <a:t> Щоденна багаторазова дія, яка необхідна РМ</a:t>
            </a:r>
            <a:r>
              <a:rPr lang="en-US" sz="1350" dirty="0">
                <a:cs typeface="Arial" charset="0"/>
              </a:rPr>
              <a:t>’</a:t>
            </a:r>
            <a:r>
              <a:rPr lang="uk-UA" sz="1350" dirty="0">
                <a:cs typeface="Arial" charset="0"/>
              </a:rPr>
              <a:t>у для розуміння, що твориться на проєкті.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/>
              <a:defRPr/>
            </a:pPr>
            <a:r>
              <a:rPr lang="uk-UA" sz="1350" b="1" dirty="0">
                <a:cs typeface="Arial" charset="0"/>
              </a:rPr>
              <a:t>Оперативне розв'язування проблем, які виникають.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/>
              <a:defRPr/>
            </a:pPr>
            <a:r>
              <a:rPr lang="uk-UA" sz="1350" b="1" dirty="0">
                <a:cs typeface="Arial" charset="0"/>
              </a:rPr>
              <a:t>Комунікація із замовником, командою, відповідними співробітниками на всіх етапах розвитку проєкту.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/>
              <a:defRPr/>
            </a:pPr>
            <a:endParaRPr lang="uk-UA" sz="1350" b="1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716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>
            <a:extLst>
              <a:ext uri="{FF2B5EF4-FFF2-40B4-BE49-F238E27FC236}">
                <a16:creationId xmlns:a16="http://schemas.microsoft.com/office/drawing/2014/main" id="{9C16EA10-70AE-3582-836F-2A8708C66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eaLnBrk="1" hangingPunct="1"/>
            <a:r>
              <a:rPr lang="uk-UA" altLang="uk-UA" sz="2700" b="1" dirty="0">
                <a:solidFill>
                  <a:schemeClr val="tx2"/>
                </a:solidFill>
              </a:rPr>
              <a:t>Робота менеджера проєктів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2FFBF2B6-DF0E-C3E5-40AE-AA90A94CE9EC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28A180C-F8D2-7324-C515-122F4081165C}"/>
              </a:ext>
            </a:extLst>
          </p:cNvPr>
          <p:cNvSpPr txBox="1"/>
          <p:nvPr/>
        </p:nvSpPr>
        <p:spPr bwMode="auto">
          <a:xfrm>
            <a:off x="1462088" y="897732"/>
            <a:ext cx="6324600" cy="2752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defRPr/>
            </a:pPr>
            <a:r>
              <a:rPr lang="uk-UA" sz="1650" b="1" dirty="0">
                <a:solidFill>
                  <a:srgbClr val="0070C0"/>
                </a:solidFill>
                <a:cs typeface="Arial" charset="0"/>
              </a:rPr>
              <a:t>Типовий робочий день:</a:t>
            </a:r>
          </a:p>
          <a:p>
            <a:pPr marL="342900" indent="-342900">
              <a:spcBef>
                <a:spcPts val="1350"/>
              </a:spcBef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Планування черги задач на поточний день.</a:t>
            </a: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Перевірка виконання роботи команди за попередній день</a:t>
            </a:r>
            <a:r>
              <a:rPr lang="en-US" sz="1650" dirty="0">
                <a:cs typeface="Arial" charset="0"/>
              </a:rPr>
              <a:t>.</a:t>
            </a:r>
            <a:endParaRPr lang="uk-UA" sz="1650" dirty="0">
              <a:cs typeface="Arial" charset="0"/>
            </a:endParaRP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Проведення </a:t>
            </a:r>
            <a:r>
              <a:rPr lang="en-US" sz="1650" dirty="0">
                <a:cs typeface="Arial" charset="0"/>
              </a:rPr>
              <a:t>stand up </a:t>
            </a:r>
            <a:r>
              <a:rPr lang="uk-UA" sz="1650" dirty="0">
                <a:cs typeface="Arial" charset="0"/>
              </a:rPr>
              <a:t>із командою</a:t>
            </a:r>
            <a:r>
              <a:rPr lang="en-US" sz="1650" dirty="0">
                <a:cs typeface="Arial" charset="0"/>
              </a:rPr>
              <a:t>.</a:t>
            </a: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Комунікація із замовником.</a:t>
            </a: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Робота із документацією, звітність.</a:t>
            </a: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Моніторинг виконання задач.</a:t>
            </a:r>
          </a:p>
          <a:p>
            <a:pPr marL="342900" indent="-342900">
              <a:spcAft>
                <a:spcPts val="450"/>
              </a:spcAft>
              <a:buFontTx/>
              <a:buAutoNum type="arabicPeriod"/>
              <a:defRPr/>
            </a:pPr>
            <a:r>
              <a:rPr lang="uk-UA" sz="1650" dirty="0">
                <a:cs typeface="Arial" charset="0"/>
              </a:rPr>
              <a:t>Розв'язання різноманітних поточних проблем.</a:t>
            </a:r>
            <a:endParaRPr lang="uk-UA" sz="1350" b="1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3300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1257C86-F881-DBA6-4DC4-080B08306639}"/>
              </a:ext>
            </a:extLst>
          </p:cNvPr>
          <p:cNvCxnSpPr/>
          <p:nvPr/>
        </p:nvCxnSpPr>
        <p:spPr>
          <a:xfrm>
            <a:off x="1357312" y="4705350"/>
            <a:ext cx="3214688" cy="1191"/>
          </a:xfrm>
          <a:prstGeom prst="line">
            <a:avLst/>
          </a:prstGeom>
          <a:ln w="38100">
            <a:solidFill>
              <a:srgbClr val="00B05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939" name="Picture 11" descr="I:\Человек1.gif">
            <a:extLst>
              <a:ext uri="{FF2B5EF4-FFF2-40B4-BE49-F238E27FC236}">
                <a16:creationId xmlns:a16="http://schemas.microsoft.com/office/drawing/2014/main" id="{404F2994-C821-F60F-94BC-C4F7DA516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232672"/>
            <a:ext cx="433388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Заголовок 1">
            <a:extLst>
              <a:ext uri="{FF2B5EF4-FFF2-40B4-BE49-F238E27FC236}">
                <a16:creationId xmlns:a16="http://schemas.microsoft.com/office/drawing/2014/main" id="{D5F975D9-FBD0-8411-A309-01FEBCA14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eaLnBrk="1" hangingPunct="1"/>
            <a:r>
              <a:rPr lang="uk-UA" altLang="uk-UA" sz="2400" b="1" dirty="0">
                <a:solidFill>
                  <a:schemeClr val="tx2"/>
                </a:solidFill>
              </a:rPr>
              <a:t>Життєвий цикл проєкту</a:t>
            </a:r>
          </a:p>
        </p:txBody>
      </p:sp>
      <p:sp>
        <p:nvSpPr>
          <p:cNvPr id="39941" name="Номер слайда 2">
            <a:extLst>
              <a:ext uri="{FF2B5EF4-FFF2-40B4-BE49-F238E27FC236}">
                <a16:creationId xmlns:a16="http://schemas.microsoft.com/office/drawing/2014/main" id="{094A662B-CA03-F100-A0C2-90BAD4E37F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94ED26-F7C2-4DED-81EB-63DF71BD233F}" type="slidenum">
              <a:rPr lang="ru-RU" altLang="uk-UA" sz="9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59</a:t>
            </a:fld>
            <a:endParaRPr lang="ru-RU" altLang="uk-UA" sz="900" dirty="0">
              <a:solidFill>
                <a:srgbClr val="898989"/>
              </a:solidFill>
            </a:endParaRPr>
          </a:p>
        </p:txBody>
      </p:sp>
      <p:sp>
        <p:nvSpPr>
          <p:cNvPr id="9" name="Двойная стрелка влево/вправо 8">
            <a:extLst>
              <a:ext uri="{FF2B5EF4-FFF2-40B4-BE49-F238E27FC236}">
                <a16:creationId xmlns:a16="http://schemas.microsoft.com/office/drawing/2014/main" id="{742B7440-4318-BA6B-2383-3A9B5E3590A1}"/>
              </a:ext>
            </a:extLst>
          </p:cNvPr>
          <p:cNvSpPr/>
          <p:nvPr/>
        </p:nvSpPr>
        <p:spPr>
          <a:xfrm>
            <a:off x="1357312" y="1125141"/>
            <a:ext cx="3214688" cy="482203"/>
          </a:xfrm>
          <a:prstGeom prst="left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350" dirty="0"/>
              <a:t>Підготовка проєкту</a:t>
            </a:r>
          </a:p>
        </p:txBody>
      </p:sp>
      <p:sp>
        <p:nvSpPr>
          <p:cNvPr id="11" name="Двойная стрелка влево/вправо 10">
            <a:extLst>
              <a:ext uri="{FF2B5EF4-FFF2-40B4-BE49-F238E27FC236}">
                <a16:creationId xmlns:a16="http://schemas.microsoft.com/office/drawing/2014/main" id="{37C41E90-A099-947B-10AE-E3365B396357}"/>
              </a:ext>
            </a:extLst>
          </p:cNvPr>
          <p:cNvSpPr/>
          <p:nvPr/>
        </p:nvSpPr>
        <p:spPr>
          <a:xfrm>
            <a:off x="4572000" y="1125141"/>
            <a:ext cx="3214688" cy="482203"/>
          </a:xfrm>
          <a:prstGeom prst="leftRightArrow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350" dirty="0"/>
              <a:t>Реалізація проєкту</a:t>
            </a:r>
          </a:p>
        </p:txBody>
      </p:sp>
      <p:sp>
        <p:nvSpPr>
          <p:cNvPr id="14" name="Нашивка 13">
            <a:extLst>
              <a:ext uri="{FF2B5EF4-FFF2-40B4-BE49-F238E27FC236}">
                <a16:creationId xmlns:a16="http://schemas.microsoft.com/office/drawing/2014/main" id="{59339B3E-D050-02E8-3365-80E9C313F40B}"/>
              </a:ext>
            </a:extLst>
          </p:cNvPr>
          <p:cNvSpPr/>
          <p:nvPr/>
        </p:nvSpPr>
        <p:spPr>
          <a:xfrm>
            <a:off x="1303735" y="1768078"/>
            <a:ext cx="1660922" cy="642938"/>
          </a:xfrm>
          <a:prstGeom prst="chevron">
            <a:avLst/>
          </a:prstGeom>
          <a:solidFill>
            <a:srgbClr val="00B05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350" dirty="0">
                <a:solidFill>
                  <a:schemeClr val="tx1"/>
                </a:solidFill>
              </a:rPr>
              <a:t>Ініціація </a:t>
            </a:r>
          </a:p>
          <a:p>
            <a:pPr algn="ctr" eaLnBrk="1" hangingPunct="1">
              <a:defRPr/>
            </a:pPr>
            <a:r>
              <a:rPr lang="uk-UA" sz="1350" dirty="0" err="1">
                <a:solidFill>
                  <a:schemeClr val="tx1"/>
                </a:solidFill>
              </a:rPr>
              <a:t>проєкту</a:t>
            </a:r>
            <a:endParaRPr lang="uk-UA" sz="1350" dirty="0">
              <a:solidFill>
                <a:schemeClr val="tx1"/>
              </a:solidFill>
            </a:endParaRPr>
          </a:p>
        </p:txBody>
      </p:sp>
      <p:sp>
        <p:nvSpPr>
          <p:cNvPr id="15" name="Нашивка 14">
            <a:extLst>
              <a:ext uri="{FF2B5EF4-FFF2-40B4-BE49-F238E27FC236}">
                <a16:creationId xmlns:a16="http://schemas.microsoft.com/office/drawing/2014/main" id="{C8872A95-9F27-6ED4-4F6D-1BFF52153F59}"/>
              </a:ext>
            </a:extLst>
          </p:cNvPr>
          <p:cNvSpPr/>
          <p:nvPr/>
        </p:nvSpPr>
        <p:spPr>
          <a:xfrm>
            <a:off x="2696766" y="1768078"/>
            <a:ext cx="1875234" cy="642938"/>
          </a:xfrm>
          <a:prstGeom prst="chevron">
            <a:avLst/>
          </a:prstGeom>
          <a:solidFill>
            <a:srgbClr val="00B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350" dirty="0">
                <a:solidFill>
                  <a:schemeClr val="tx1"/>
                </a:solidFill>
              </a:rPr>
              <a:t>Планування проєкту</a:t>
            </a:r>
          </a:p>
        </p:txBody>
      </p:sp>
      <p:sp>
        <p:nvSpPr>
          <p:cNvPr id="16" name="Нашивка 15">
            <a:extLst>
              <a:ext uri="{FF2B5EF4-FFF2-40B4-BE49-F238E27FC236}">
                <a16:creationId xmlns:a16="http://schemas.microsoft.com/office/drawing/2014/main" id="{CAC9EBDF-0DA2-D4B3-A328-1341D2EA067B}"/>
              </a:ext>
            </a:extLst>
          </p:cNvPr>
          <p:cNvSpPr/>
          <p:nvPr/>
        </p:nvSpPr>
        <p:spPr>
          <a:xfrm>
            <a:off x="4625579" y="1768078"/>
            <a:ext cx="1714500" cy="642938"/>
          </a:xfrm>
          <a:prstGeom prst="chevron">
            <a:avLst/>
          </a:prstGeom>
          <a:solidFill>
            <a:srgbClr val="FF66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350" dirty="0">
                <a:solidFill>
                  <a:schemeClr val="tx1"/>
                </a:solidFill>
              </a:rPr>
              <a:t>Виконання проєкту</a:t>
            </a:r>
          </a:p>
        </p:txBody>
      </p:sp>
      <p:sp>
        <p:nvSpPr>
          <p:cNvPr id="17" name="Нашивка 16">
            <a:extLst>
              <a:ext uri="{FF2B5EF4-FFF2-40B4-BE49-F238E27FC236}">
                <a16:creationId xmlns:a16="http://schemas.microsoft.com/office/drawing/2014/main" id="{90BD4CE2-99F0-8A31-75BB-5224E21698A1}"/>
              </a:ext>
            </a:extLst>
          </p:cNvPr>
          <p:cNvSpPr/>
          <p:nvPr/>
        </p:nvSpPr>
        <p:spPr>
          <a:xfrm>
            <a:off x="6072188" y="1768078"/>
            <a:ext cx="1714500" cy="642938"/>
          </a:xfrm>
          <a:prstGeom prst="chevron">
            <a:avLst/>
          </a:prstGeom>
          <a:solidFill>
            <a:srgbClr val="FF66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350" dirty="0">
                <a:solidFill>
                  <a:schemeClr val="tx1"/>
                </a:solidFill>
              </a:rPr>
              <a:t>Закінчення проєкту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C1F0FC6-EB5A-F790-2C7F-F0375F51EB86}"/>
              </a:ext>
            </a:extLst>
          </p:cNvPr>
          <p:cNvCxnSpPr/>
          <p:nvPr/>
        </p:nvCxnSpPr>
        <p:spPr>
          <a:xfrm rot="5400000">
            <a:off x="2884885" y="2651522"/>
            <a:ext cx="3375422" cy="1191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89584B4-D83A-46FD-859B-3FA778060D37}"/>
              </a:ext>
            </a:extLst>
          </p:cNvPr>
          <p:cNvCxnSpPr/>
          <p:nvPr/>
        </p:nvCxnSpPr>
        <p:spPr>
          <a:xfrm>
            <a:off x="6179344" y="4169569"/>
            <a:ext cx="1660922" cy="1191"/>
          </a:xfrm>
          <a:prstGeom prst="line">
            <a:avLst/>
          </a:prstGeom>
          <a:ln w="38100">
            <a:solidFill>
              <a:srgbClr val="FF66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50" name="TextBox 26">
            <a:extLst>
              <a:ext uri="{FF2B5EF4-FFF2-40B4-BE49-F238E27FC236}">
                <a16:creationId xmlns:a16="http://schemas.microsoft.com/office/drawing/2014/main" id="{6DBA79B5-5F48-B2EC-5196-62402E7FC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5554" y="4437460"/>
            <a:ext cx="3097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350" b="1" dirty="0">
                <a:latin typeface="Arial" panose="020B0604020202020204" pitchFamily="34" charset="0"/>
              </a:rPr>
              <a:t>А</a:t>
            </a:r>
          </a:p>
        </p:txBody>
      </p:sp>
      <p:sp>
        <p:nvSpPr>
          <p:cNvPr id="39951" name="TextBox 27">
            <a:extLst>
              <a:ext uri="{FF2B5EF4-FFF2-40B4-BE49-F238E27FC236}">
                <a16:creationId xmlns:a16="http://schemas.microsoft.com/office/drawing/2014/main" id="{524C1E77-3275-2BBE-35FE-87CFF2466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188" y="3901678"/>
            <a:ext cx="3097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uk-UA" sz="1350" b="1" dirty="0">
                <a:latin typeface="Arial" panose="020B0604020202020204" pitchFamily="34" charset="0"/>
              </a:rPr>
              <a:t>В</a:t>
            </a:r>
          </a:p>
        </p:txBody>
      </p:sp>
      <p:sp>
        <p:nvSpPr>
          <p:cNvPr id="30" name="Скругленная прямоугольная выноска 29">
            <a:extLst>
              <a:ext uri="{FF2B5EF4-FFF2-40B4-BE49-F238E27FC236}">
                <a16:creationId xmlns:a16="http://schemas.microsoft.com/office/drawing/2014/main" id="{1A931C76-1327-C7A2-F90C-E803C61332B7}"/>
              </a:ext>
            </a:extLst>
          </p:cNvPr>
          <p:cNvSpPr/>
          <p:nvPr/>
        </p:nvSpPr>
        <p:spPr>
          <a:xfrm>
            <a:off x="2911079" y="3643312"/>
            <a:ext cx="1125140" cy="642938"/>
          </a:xfrm>
          <a:prstGeom prst="wedgeRoundRectCallout">
            <a:avLst>
              <a:gd name="adj1" fmla="val 97320"/>
              <a:gd name="adj2" fmla="val 11337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350" b="1" dirty="0">
                <a:solidFill>
                  <a:schemeClr val="tx1"/>
                </a:solidFill>
              </a:rPr>
              <a:t>Запуск проєкту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B055AF64-E906-E468-645D-946CA26DF6B4}"/>
              </a:ext>
            </a:extLst>
          </p:cNvPr>
          <p:cNvCxnSpPr/>
          <p:nvPr/>
        </p:nvCxnSpPr>
        <p:spPr>
          <a:xfrm flipV="1">
            <a:off x="4572000" y="4170760"/>
            <a:ext cx="1607344" cy="534590"/>
          </a:xfrm>
          <a:prstGeom prst="line">
            <a:avLst/>
          </a:prstGeom>
          <a:ln w="381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Двойная стрелка влево/вправо 19">
            <a:extLst>
              <a:ext uri="{FF2B5EF4-FFF2-40B4-BE49-F238E27FC236}">
                <a16:creationId xmlns:a16="http://schemas.microsoft.com/office/drawing/2014/main" id="{110F948D-9338-569A-842B-4A7C12EB92AD}"/>
              </a:ext>
            </a:extLst>
          </p:cNvPr>
          <p:cNvSpPr/>
          <p:nvPr/>
        </p:nvSpPr>
        <p:spPr>
          <a:xfrm>
            <a:off x="2750344" y="2625329"/>
            <a:ext cx="3429000" cy="58935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500" b="1" dirty="0"/>
              <a:t>Контроль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B75DE57-3918-F1F9-A37A-4B681F6A582A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A82305D-0542-1689-82A4-2CA5931ED9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975" y="3091988"/>
            <a:ext cx="888338" cy="88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7498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>
            <a:extLst>
              <a:ext uri="{FF2B5EF4-FFF2-40B4-BE49-F238E27FC236}">
                <a16:creationId xmlns:a16="http://schemas.microsoft.com/office/drawing/2014/main" id="{9D55E9BE-72BD-1AC6-C93F-02955E18E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eaLnBrk="1" hangingPunct="1"/>
            <a:r>
              <a:rPr lang="uk-UA" altLang="uk-UA" sz="2400" b="1" dirty="0">
                <a:solidFill>
                  <a:schemeClr val="tx2"/>
                </a:solidFill>
              </a:rPr>
              <a:t>Що виконується на кожному етапі</a:t>
            </a:r>
          </a:p>
        </p:txBody>
      </p:sp>
      <p:sp>
        <p:nvSpPr>
          <p:cNvPr id="41987" name="Номер слайда 2">
            <a:extLst>
              <a:ext uri="{FF2B5EF4-FFF2-40B4-BE49-F238E27FC236}">
                <a16:creationId xmlns:a16="http://schemas.microsoft.com/office/drawing/2014/main" id="{1CCB6205-E820-368B-6216-38010FA94C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9BAD1C-F5FD-4C6C-8ABA-FC477187DC5E}" type="slidenum">
              <a:rPr lang="ru-RU" altLang="uk-UA" sz="9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60</a:t>
            </a:fld>
            <a:endParaRPr lang="ru-RU" altLang="uk-UA" sz="900" dirty="0">
              <a:solidFill>
                <a:srgbClr val="898989"/>
              </a:solidFill>
            </a:endParaRPr>
          </a:p>
        </p:txBody>
      </p:sp>
      <p:sp>
        <p:nvSpPr>
          <p:cNvPr id="14" name="Нашивка 13">
            <a:extLst>
              <a:ext uri="{FF2B5EF4-FFF2-40B4-BE49-F238E27FC236}">
                <a16:creationId xmlns:a16="http://schemas.microsoft.com/office/drawing/2014/main" id="{10BEDDB8-00BE-DAF6-26A0-F2FF939B2CF2}"/>
              </a:ext>
            </a:extLst>
          </p:cNvPr>
          <p:cNvSpPr/>
          <p:nvPr/>
        </p:nvSpPr>
        <p:spPr>
          <a:xfrm>
            <a:off x="1410891" y="803673"/>
            <a:ext cx="6375797" cy="321469"/>
          </a:xfrm>
          <a:prstGeom prst="chevron">
            <a:avLst/>
          </a:prstGeom>
          <a:solidFill>
            <a:srgbClr val="00B05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500" b="1" dirty="0">
                <a:solidFill>
                  <a:schemeClr val="tx1"/>
                </a:solidFill>
              </a:rPr>
              <a:t>Ініціація проєкту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065818-7D0A-4862-CF73-CEAA40DD3B86}"/>
              </a:ext>
            </a:extLst>
          </p:cNvPr>
          <p:cNvSpPr txBox="1"/>
          <p:nvPr/>
        </p:nvSpPr>
        <p:spPr>
          <a:xfrm>
            <a:off x="1410891" y="1178719"/>
            <a:ext cx="3584186" cy="36830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900"/>
              </a:spcBef>
              <a:spcAft>
                <a:spcPts val="1350"/>
              </a:spcAft>
              <a:defRPr/>
            </a:pPr>
            <a:r>
              <a:rPr lang="uk-UA" sz="1500" b="1" dirty="0">
                <a:cs typeface="Arial" charset="0"/>
              </a:rPr>
              <a:t>На даному етапі визначається</a:t>
            </a:r>
            <a:r>
              <a:rPr lang="uk-UA" sz="1500" dirty="0">
                <a:cs typeface="Arial" charset="0"/>
              </a:rPr>
              <a:t>:</a:t>
            </a:r>
          </a:p>
          <a:p>
            <a:pPr>
              <a:spcBef>
                <a:spcPts val="450"/>
              </a:spcBef>
              <a:buFontTx/>
              <a:buChar char="-"/>
              <a:defRPr/>
            </a:pPr>
            <a:r>
              <a:rPr lang="uk-UA" sz="1500" dirty="0">
                <a:cs typeface="Arial" charset="0"/>
              </a:rPr>
              <a:t> </a:t>
            </a:r>
            <a:r>
              <a:rPr lang="uk-UA" sz="1500" b="1" dirty="0">
                <a:cs typeface="Arial" charset="0"/>
              </a:rPr>
              <a:t>Ціль</a:t>
            </a:r>
            <a:r>
              <a:rPr lang="uk-UA" sz="1500" dirty="0">
                <a:cs typeface="Arial" charset="0"/>
              </a:rPr>
              <a:t> проєкту</a:t>
            </a:r>
          </a:p>
          <a:p>
            <a:pPr>
              <a:spcBef>
                <a:spcPts val="450"/>
              </a:spcBef>
              <a:buFontTx/>
              <a:buChar char="-"/>
              <a:defRPr/>
            </a:pPr>
            <a:r>
              <a:rPr lang="uk-UA" sz="1500" dirty="0">
                <a:cs typeface="Arial" charset="0"/>
              </a:rPr>
              <a:t> вимоги замовника</a:t>
            </a:r>
          </a:p>
          <a:p>
            <a:pPr>
              <a:spcBef>
                <a:spcPts val="450"/>
              </a:spcBef>
              <a:buFontTx/>
              <a:buChar char="-"/>
              <a:defRPr/>
            </a:pPr>
            <a:r>
              <a:rPr lang="uk-UA" sz="1500" dirty="0">
                <a:cs typeface="Arial" charset="0"/>
              </a:rPr>
              <a:t> опис продукту / результатів проєкту</a:t>
            </a:r>
          </a:p>
          <a:p>
            <a:pPr>
              <a:spcBef>
                <a:spcPts val="450"/>
              </a:spcBef>
              <a:buFontTx/>
              <a:buChar char="-"/>
              <a:defRPr/>
            </a:pPr>
            <a:r>
              <a:rPr lang="uk-UA" sz="1500" dirty="0">
                <a:cs typeface="Arial" charset="0"/>
              </a:rPr>
              <a:t> </a:t>
            </a:r>
            <a:r>
              <a:rPr lang="uk-UA" sz="1500" b="1" dirty="0">
                <a:cs typeface="Arial" charset="0"/>
              </a:rPr>
              <a:t>Задачі проєкту</a:t>
            </a:r>
          </a:p>
          <a:p>
            <a:pPr>
              <a:spcBef>
                <a:spcPts val="450"/>
              </a:spcBef>
              <a:buFontTx/>
              <a:buChar char="-"/>
              <a:defRPr/>
            </a:pPr>
            <a:r>
              <a:rPr lang="uk-UA" sz="1500" dirty="0">
                <a:cs typeface="Arial" charset="0"/>
              </a:rPr>
              <a:t> обмеження і допущення по проєкту</a:t>
            </a:r>
          </a:p>
          <a:p>
            <a:pPr>
              <a:spcBef>
                <a:spcPts val="450"/>
              </a:spcBef>
              <a:buFontTx/>
              <a:buChar char="-"/>
              <a:defRPr/>
            </a:pPr>
            <a:r>
              <a:rPr lang="uk-UA" sz="1500" dirty="0">
                <a:cs typeface="Arial" charset="0"/>
              </a:rPr>
              <a:t> стратегічний план реалізації проєкту</a:t>
            </a:r>
          </a:p>
          <a:p>
            <a:pPr>
              <a:spcBef>
                <a:spcPts val="450"/>
              </a:spcBef>
              <a:buFontTx/>
              <a:buChar char="-"/>
              <a:defRPr/>
            </a:pPr>
            <a:r>
              <a:rPr lang="uk-UA" sz="1500" dirty="0">
                <a:cs typeface="Arial" charset="0"/>
              </a:rPr>
              <a:t> призначається </a:t>
            </a:r>
            <a:r>
              <a:rPr lang="uk-UA" sz="1500" b="1" dirty="0">
                <a:cs typeface="Arial" charset="0"/>
              </a:rPr>
              <a:t>Менеджер проєкту</a:t>
            </a:r>
          </a:p>
          <a:p>
            <a:pPr>
              <a:spcBef>
                <a:spcPts val="450"/>
              </a:spcBef>
              <a:buFontTx/>
              <a:buChar char="-"/>
              <a:defRPr/>
            </a:pPr>
            <a:r>
              <a:rPr lang="uk-UA" sz="1500" dirty="0">
                <a:cs typeface="Arial" charset="0"/>
              </a:rPr>
              <a:t> формується </a:t>
            </a:r>
            <a:r>
              <a:rPr lang="uk-UA" sz="1500" b="1" dirty="0">
                <a:cs typeface="Arial" charset="0"/>
              </a:rPr>
              <a:t>Команда проєкту</a:t>
            </a:r>
          </a:p>
          <a:p>
            <a:pPr>
              <a:spcBef>
                <a:spcPts val="450"/>
              </a:spcBef>
              <a:buFontTx/>
              <a:buChar char="-"/>
              <a:defRPr/>
            </a:pPr>
            <a:r>
              <a:rPr lang="uk-UA" sz="1500" dirty="0">
                <a:cs typeface="Arial" charset="0"/>
              </a:rPr>
              <a:t> розподіляється відповідальність</a:t>
            </a:r>
          </a:p>
          <a:p>
            <a:pPr>
              <a:spcBef>
                <a:spcPts val="450"/>
              </a:spcBef>
              <a:buFontTx/>
              <a:buChar char="-"/>
              <a:defRPr/>
            </a:pPr>
            <a:r>
              <a:rPr lang="uk-UA" sz="1500" dirty="0">
                <a:cs typeface="Arial" charset="0"/>
              </a:rPr>
              <a:t> готується </a:t>
            </a:r>
            <a:r>
              <a:rPr lang="uk-UA" sz="1500" b="1" dirty="0">
                <a:cs typeface="Arial" charset="0"/>
              </a:rPr>
              <a:t>Статут проєкту</a:t>
            </a:r>
          </a:p>
          <a:p>
            <a:pPr eaLnBrk="1" hangingPunct="1">
              <a:defRPr/>
            </a:pPr>
            <a:endParaRPr lang="ru-RU" sz="1500" dirty="0">
              <a:cs typeface="Arial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3A18757-1BC6-8C33-8788-3AFFDFB7A302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2828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Номер слайда 2">
            <a:extLst>
              <a:ext uri="{FF2B5EF4-FFF2-40B4-BE49-F238E27FC236}">
                <a16:creationId xmlns:a16="http://schemas.microsoft.com/office/drawing/2014/main" id="{B2FA44A5-EC3C-624A-2639-6732765F65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54FCD6-F6D1-4A80-9285-98DFFD9E9F0E}" type="slidenum">
              <a:rPr lang="ru-RU" altLang="uk-UA" sz="9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61</a:t>
            </a:fld>
            <a:endParaRPr lang="ru-RU" altLang="uk-UA" sz="900" dirty="0">
              <a:solidFill>
                <a:srgbClr val="898989"/>
              </a:solidFill>
            </a:endParaRPr>
          </a:p>
        </p:txBody>
      </p:sp>
      <p:sp>
        <p:nvSpPr>
          <p:cNvPr id="14" name="Нашивка 13">
            <a:extLst>
              <a:ext uri="{FF2B5EF4-FFF2-40B4-BE49-F238E27FC236}">
                <a16:creationId xmlns:a16="http://schemas.microsoft.com/office/drawing/2014/main" id="{5CF81515-3F9B-34F6-97B2-9CB51A0B983A}"/>
              </a:ext>
            </a:extLst>
          </p:cNvPr>
          <p:cNvSpPr/>
          <p:nvPr/>
        </p:nvSpPr>
        <p:spPr>
          <a:xfrm>
            <a:off x="1410891" y="803673"/>
            <a:ext cx="6375797" cy="321469"/>
          </a:xfrm>
          <a:prstGeom prst="chevron">
            <a:avLst/>
          </a:prstGeom>
          <a:solidFill>
            <a:srgbClr val="00B05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500" b="1" dirty="0">
                <a:solidFill>
                  <a:schemeClr val="tx1"/>
                </a:solidFill>
              </a:rPr>
              <a:t>Ініціація проєкту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15DF0B-A199-35AB-92DB-19349C533104}"/>
              </a:ext>
            </a:extLst>
          </p:cNvPr>
          <p:cNvSpPr txBox="1"/>
          <p:nvPr/>
        </p:nvSpPr>
        <p:spPr>
          <a:xfrm>
            <a:off x="1464469" y="1232297"/>
            <a:ext cx="6322219" cy="2336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spcBef>
                <a:spcPts val="450"/>
              </a:spcBef>
              <a:spcAft>
                <a:spcPts val="1350"/>
              </a:spcAft>
              <a:defRPr/>
            </a:pPr>
            <a:r>
              <a:rPr lang="uk-UA" sz="1500" b="1" dirty="0">
                <a:cs typeface="Arial" charset="0"/>
              </a:rPr>
              <a:t>Важливі моменти:</a:t>
            </a:r>
          </a:p>
          <a:p>
            <a:pPr marL="136922" indent="-136922" algn="just">
              <a:spcBef>
                <a:spcPts val="450"/>
              </a:spcBef>
              <a:spcAft>
                <a:spcPts val="450"/>
              </a:spcAft>
              <a:defRPr/>
            </a:pPr>
            <a:r>
              <a:rPr lang="ru-RU" sz="1500" b="1" dirty="0">
                <a:cs typeface="Arial" charset="0"/>
              </a:rPr>
              <a:t>- </a:t>
            </a:r>
            <a:r>
              <a:rPr lang="uk-UA" sz="1500" dirty="0">
                <a:cs typeface="Arial" charset="0"/>
              </a:rPr>
              <a:t>Найчастіше Замовник сам не знає чого хоче – йому потрібно допомогти розібратись у своїх бажаннях і допомогти скласти технічне завдання!</a:t>
            </a:r>
          </a:p>
          <a:p>
            <a:pPr marL="136922" indent="-136922" algn="just">
              <a:spcBef>
                <a:spcPts val="450"/>
              </a:spcBef>
              <a:spcAft>
                <a:spcPts val="450"/>
              </a:spcAft>
              <a:buFontTx/>
              <a:buChar char="-"/>
              <a:defRPr/>
            </a:pPr>
            <a:r>
              <a:rPr lang="uk-UA" sz="1500" dirty="0">
                <a:cs typeface="Arial" charset="0"/>
              </a:rPr>
              <a:t>Опис результатів проєкту (продукту) повинно бути достатнім для </a:t>
            </a:r>
          </a:p>
          <a:p>
            <a:pPr algn="just">
              <a:spcBef>
                <a:spcPts val="450"/>
              </a:spcBef>
              <a:spcAft>
                <a:spcPts val="450"/>
              </a:spcAft>
              <a:defRPr/>
            </a:pPr>
            <a:r>
              <a:rPr lang="uk-UA" sz="1500" dirty="0">
                <a:cs typeface="Arial" charset="0"/>
              </a:rPr>
              <a:t>планування!</a:t>
            </a:r>
          </a:p>
          <a:p>
            <a:pPr algn="just">
              <a:spcBef>
                <a:spcPts val="450"/>
              </a:spcBef>
              <a:spcAft>
                <a:spcPts val="450"/>
              </a:spcAft>
              <a:buFontTx/>
              <a:buChar char="-"/>
              <a:defRPr/>
            </a:pPr>
            <a:r>
              <a:rPr lang="uk-UA" sz="1500" dirty="0">
                <a:cs typeface="Arial" charset="0"/>
              </a:rPr>
              <a:t>  Допущення –  джерело ризиків проєкту!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FBA1AC2-3105-A8A7-D3F8-DCA718A8DEC0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8" name="Заголовок 1">
            <a:extLst>
              <a:ext uri="{FF2B5EF4-FFF2-40B4-BE49-F238E27FC236}">
                <a16:creationId xmlns:a16="http://schemas.microsoft.com/office/drawing/2014/main" id="{EB29E57A-2781-4588-C5C4-1AA45CA9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eaLnBrk="1" hangingPunct="1"/>
            <a:r>
              <a:rPr lang="uk-UA" altLang="uk-UA" sz="2400" b="1" dirty="0">
                <a:solidFill>
                  <a:schemeClr val="tx2"/>
                </a:solidFill>
              </a:rPr>
              <a:t>Що виконується на кожному етапі</a:t>
            </a:r>
          </a:p>
        </p:txBody>
      </p:sp>
    </p:spTree>
    <p:extLst>
      <p:ext uri="{BB962C8B-B14F-4D97-AF65-F5344CB8AC3E}">
        <p14:creationId xmlns:p14="http://schemas.microsoft.com/office/powerpoint/2010/main" val="6085889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Номер слайда 2">
            <a:extLst>
              <a:ext uri="{FF2B5EF4-FFF2-40B4-BE49-F238E27FC236}">
                <a16:creationId xmlns:a16="http://schemas.microsoft.com/office/drawing/2014/main" id="{F65CB742-80A8-69DD-343E-738FE259E4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127AD4-54F2-467D-A754-D6ADD9B50609}" type="slidenum">
              <a:rPr lang="ru-RU" altLang="uk-UA" sz="9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62</a:t>
            </a:fld>
            <a:endParaRPr lang="ru-RU" altLang="uk-UA" sz="900" dirty="0">
              <a:solidFill>
                <a:srgbClr val="898989"/>
              </a:solidFill>
            </a:endParaRPr>
          </a:p>
        </p:txBody>
      </p:sp>
      <p:sp>
        <p:nvSpPr>
          <p:cNvPr id="14" name="Нашивка 13">
            <a:extLst>
              <a:ext uri="{FF2B5EF4-FFF2-40B4-BE49-F238E27FC236}">
                <a16:creationId xmlns:a16="http://schemas.microsoft.com/office/drawing/2014/main" id="{AB62EA4E-4DD5-4291-CBE7-02D3BDF626EC}"/>
              </a:ext>
            </a:extLst>
          </p:cNvPr>
          <p:cNvSpPr/>
          <p:nvPr/>
        </p:nvSpPr>
        <p:spPr>
          <a:xfrm>
            <a:off x="1410891" y="803673"/>
            <a:ext cx="6375797" cy="321469"/>
          </a:xfrm>
          <a:prstGeom prst="chevron">
            <a:avLst/>
          </a:prstGeom>
          <a:solidFill>
            <a:srgbClr val="00B05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500" b="1" dirty="0">
                <a:solidFill>
                  <a:schemeClr val="tx1"/>
                </a:solidFill>
              </a:rPr>
              <a:t>Ініціація проєкту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DF70A0-ACA9-872D-441B-451EF4847187}"/>
              </a:ext>
            </a:extLst>
          </p:cNvPr>
          <p:cNvSpPr txBox="1"/>
          <p:nvPr/>
        </p:nvSpPr>
        <p:spPr>
          <a:xfrm>
            <a:off x="1357313" y="3000375"/>
            <a:ext cx="652705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450"/>
              </a:spcBef>
              <a:spcAft>
                <a:spcPts val="450"/>
              </a:spcAft>
              <a:defRPr/>
            </a:pPr>
            <a:r>
              <a:rPr lang="uk-UA" sz="1500" b="1" dirty="0">
                <a:cs typeface="Arial" charset="0"/>
              </a:rPr>
              <a:t>Основні документи на даному етапі:</a:t>
            </a:r>
          </a:p>
          <a:p>
            <a:pPr marL="266700" indent="-266700" algn="just">
              <a:spcBef>
                <a:spcPts val="450"/>
              </a:spcBef>
              <a:spcAft>
                <a:spcPts val="450"/>
              </a:spcAft>
              <a:buFont typeface="+mj-lt"/>
              <a:buAutoNum type="arabicPeriod"/>
              <a:defRPr/>
            </a:pPr>
            <a:r>
              <a:rPr lang="uk-UA" sz="1500" dirty="0">
                <a:cs typeface="Arial" charset="0"/>
              </a:rPr>
              <a:t>Статут проєкту – формально авторизує проєкт, дає  повноваження Менеджеру проєкту, описує цілі та задачі проєкту. </a:t>
            </a:r>
          </a:p>
          <a:p>
            <a:pPr marL="266700" indent="-266700" algn="just">
              <a:spcBef>
                <a:spcPts val="450"/>
              </a:spcBef>
              <a:spcAft>
                <a:spcPts val="450"/>
              </a:spcAft>
              <a:buFont typeface="+mj-lt"/>
              <a:buAutoNum type="arabicPeriod"/>
              <a:defRPr/>
            </a:pPr>
            <a:r>
              <a:rPr lang="uk-UA" sz="1500" dirty="0">
                <a:cs typeface="Arial" charset="0"/>
              </a:rPr>
              <a:t>Бізнес План – фінансовий документ</a:t>
            </a:r>
          </a:p>
          <a:p>
            <a:pPr marL="266700" indent="-266700" algn="just">
              <a:spcBef>
                <a:spcPts val="450"/>
              </a:spcBef>
              <a:spcAft>
                <a:spcPts val="450"/>
              </a:spcAft>
              <a:buFont typeface="+mj-lt"/>
              <a:buAutoNum type="arabicPeriod"/>
              <a:defRPr/>
            </a:pPr>
            <a:r>
              <a:rPr lang="uk-UA" sz="1500" dirty="0">
                <a:cs typeface="Arial" charset="0"/>
              </a:rPr>
              <a:t>ТЕО – визначає найбільш оптимальний технічний розв'язок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F36DC8D-D194-CD98-6001-73DF7BB02A48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1BEC25B-F81A-8E44-73A1-62D91859C6D7}"/>
              </a:ext>
            </a:extLst>
          </p:cNvPr>
          <p:cNvSpPr txBox="1"/>
          <p:nvPr/>
        </p:nvSpPr>
        <p:spPr>
          <a:xfrm>
            <a:off x="1357313" y="1232297"/>
            <a:ext cx="6161485" cy="173380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450"/>
              </a:spcBef>
              <a:defRPr/>
            </a:pPr>
            <a:r>
              <a:rPr lang="uk-UA" sz="1500" b="1" dirty="0">
                <a:cs typeface="Arial" charset="0"/>
              </a:rPr>
              <a:t>До завершення етапу Ініціації всі учасники повинні чітко розуміти наступне:</a:t>
            </a:r>
          </a:p>
          <a:p>
            <a:pPr marL="257175" indent="-257175">
              <a:spcBef>
                <a:spcPts val="450"/>
              </a:spcBef>
              <a:buFontTx/>
              <a:buAutoNum type="arabicPeriod"/>
              <a:defRPr/>
            </a:pPr>
            <a:r>
              <a:rPr lang="uk-UA" sz="1500" dirty="0">
                <a:cs typeface="Arial" charset="0"/>
              </a:rPr>
              <a:t>Чому даний проєкт потрібен </a:t>
            </a:r>
          </a:p>
          <a:p>
            <a:pPr marL="257175" indent="-257175">
              <a:spcBef>
                <a:spcPts val="450"/>
              </a:spcBef>
              <a:buFontTx/>
              <a:buAutoNum type="arabicPeriod"/>
              <a:defRPr/>
            </a:pPr>
            <a:r>
              <a:rPr lang="uk-UA" sz="1500" dirty="0">
                <a:cs typeface="Arial" charset="0"/>
              </a:rPr>
              <a:t>Яка ціль буде досягнута</a:t>
            </a:r>
          </a:p>
          <a:p>
            <a:pPr marL="257175" indent="-257175">
              <a:spcBef>
                <a:spcPts val="450"/>
              </a:spcBef>
              <a:buFontTx/>
              <a:buAutoNum type="arabicPeriod"/>
              <a:defRPr/>
            </a:pPr>
            <a:r>
              <a:rPr lang="uk-UA" sz="1500" dirty="0">
                <a:cs typeface="Arial" charset="0"/>
              </a:rPr>
              <a:t>Як вона буде досягнута</a:t>
            </a:r>
          </a:p>
          <a:p>
            <a:pPr marL="257175" indent="-257175">
              <a:spcBef>
                <a:spcPts val="450"/>
              </a:spcBef>
              <a:buFontTx/>
              <a:buAutoNum type="arabicPeriod"/>
              <a:defRPr/>
            </a:pPr>
            <a:r>
              <a:rPr lang="uk-UA" sz="1500" dirty="0">
                <a:cs typeface="Arial" charset="0"/>
              </a:rPr>
              <a:t>Які ролі та обов'язки кожного учасника проєкту</a:t>
            </a:r>
          </a:p>
        </p:txBody>
      </p:sp>
      <p:sp>
        <p:nvSpPr>
          <p:cNvPr id="46087" name="Заголовок 1">
            <a:extLst>
              <a:ext uri="{FF2B5EF4-FFF2-40B4-BE49-F238E27FC236}">
                <a16:creationId xmlns:a16="http://schemas.microsoft.com/office/drawing/2014/main" id="{546FE99E-9545-F48E-B59D-C8AB3B202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eaLnBrk="1" hangingPunct="1"/>
            <a:r>
              <a:rPr lang="uk-UA" altLang="uk-UA" sz="2400" b="1" dirty="0">
                <a:solidFill>
                  <a:schemeClr val="tx2"/>
                </a:solidFill>
              </a:rPr>
              <a:t>Що виконується на кожному етапі</a:t>
            </a:r>
          </a:p>
        </p:txBody>
      </p:sp>
    </p:spTree>
    <p:extLst>
      <p:ext uri="{BB962C8B-B14F-4D97-AF65-F5344CB8AC3E}">
        <p14:creationId xmlns:p14="http://schemas.microsoft.com/office/powerpoint/2010/main" val="3408862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1504951" y="1337236"/>
            <a:ext cx="6134099" cy="329548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marL="457110" indent="-171450" defTabSz="685800" latinLnBrk="0">
              <a:lnSpc>
                <a:spcPct val="90000"/>
              </a:lnSpc>
              <a:spcBef>
                <a:spcPts val="336"/>
              </a:spcBef>
              <a:buClr>
                <a:srgbClr val="FFCC00"/>
              </a:buClr>
              <a:buSzPct val="60000"/>
              <a:buFont typeface="Arial" panose="020B0604020202020204" pitchFamily="34" charset="0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uk-UA" sz="1500" spc="-1" dirty="0">
                <a:solidFill>
                  <a:prstClr val="black"/>
                </a:solidFill>
                <a:latin typeface="Calibri" panose="020F0502020204030204"/>
              </a:rPr>
              <a:t>уточнення та деталізація цілей та результатів проєкту;</a:t>
            </a:r>
          </a:p>
          <a:p>
            <a:pPr marL="457110" indent="-171450" defTabSz="685800" latinLnBrk="0">
              <a:lnSpc>
                <a:spcPct val="90000"/>
              </a:lnSpc>
              <a:spcBef>
                <a:spcPts val="336"/>
              </a:spcBef>
              <a:buClr>
                <a:srgbClr val="FFCC00"/>
              </a:buClr>
              <a:buSzPct val="60000"/>
              <a:buFont typeface="Arial" panose="020B0604020202020204" pitchFamily="34" charset="0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uk-UA" sz="1500" spc="-1" dirty="0">
                <a:solidFill>
                  <a:prstClr val="black"/>
                </a:solidFill>
                <a:latin typeface="Calibri" panose="020F0502020204030204"/>
              </a:rPr>
              <a:t>визначення складу та обсягу робіт по проєкту;</a:t>
            </a:r>
          </a:p>
          <a:p>
            <a:pPr marL="457110" indent="-171450" defTabSz="685800" latinLnBrk="0">
              <a:lnSpc>
                <a:spcPct val="90000"/>
              </a:lnSpc>
              <a:spcBef>
                <a:spcPts val="336"/>
              </a:spcBef>
              <a:buClr>
                <a:srgbClr val="FFCC00"/>
              </a:buClr>
              <a:buSzPct val="60000"/>
              <a:buFont typeface="Arial" panose="020B0604020202020204" pitchFamily="34" charset="0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uk-UA" sz="1500" spc="-1" dirty="0">
                <a:solidFill>
                  <a:prstClr val="black"/>
                </a:solidFill>
                <a:latin typeface="Calibri" panose="020F0502020204030204"/>
              </a:rPr>
              <a:t>розробка календарного плану проєкту (або окремих його фаз);</a:t>
            </a:r>
          </a:p>
          <a:p>
            <a:pPr marL="457110" indent="-171450" defTabSz="685800" latinLnBrk="0">
              <a:lnSpc>
                <a:spcPct val="90000"/>
              </a:lnSpc>
              <a:spcBef>
                <a:spcPts val="336"/>
              </a:spcBef>
              <a:buClr>
                <a:srgbClr val="FFCC00"/>
              </a:buClr>
              <a:buSzPct val="60000"/>
              <a:buFont typeface="Arial" panose="020B0604020202020204" pitchFamily="34" charset="0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uk-UA" sz="1500" spc="-1" dirty="0">
                <a:solidFill>
                  <a:prstClr val="black"/>
                </a:solidFill>
                <a:latin typeface="Calibri" panose="020F0502020204030204"/>
              </a:rPr>
              <a:t>визначення потреби проєкту в ресурсах та формування плану ресурсного забезпечення;</a:t>
            </a:r>
          </a:p>
          <a:p>
            <a:pPr marL="457110" indent="-171450" defTabSz="685800" latinLnBrk="0">
              <a:lnSpc>
                <a:spcPct val="90000"/>
              </a:lnSpc>
              <a:spcBef>
                <a:spcPts val="336"/>
              </a:spcBef>
              <a:buClr>
                <a:srgbClr val="FFCC00"/>
              </a:buClr>
              <a:buSzPct val="60000"/>
              <a:buFont typeface="Arial" panose="020B0604020202020204" pitchFamily="34" charset="0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uk-UA" sz="1500" spc="-1" dirty="0">
                <a:solidFill>
                  <a:prstClr val="black"/>
                </a:solidFill>
                <a:latin typeface="Calibri" panose="020F0502020204030204"/>
              </a:rPr>
              <a:t>визначення витрат на реалізацію проєкту та формування бюджету проєкту;</a:t>
            </a:r>
          </a:p>
          <a:p>
            <a:pPr marL="457110" indent="-171450" defTabSz="685800" latinLnBrk="0">
              <a:lnSpc>
                <a:spcPct val="90000"/>
              </a:lnSpc>
              <a:spcBef>
                <a:spcPts val="336"/>
              </a:spcBef>
              <a:buClr>
                <a:srgbClr val="FFCC00"/>
              </a:buClr>
              <a:buSzPct val="60000"/>
              <a:buFont typeface="Arial" panose="020B0604020202020204" pitchFamily="34" charset="0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uk-UA" sz="1500" spc="-1" dirty="0">
                <a:solidFill>
                  <a:prstClr val="black"/>
                </a:solidFill>
                <a:latin typeface="Calibri" panose="020F0502020204030204"/>
              </a:rPr>
              <a:t>оцінка ризиків проєкту та формування плану реагування на ризики;</a:t>
            </a:r>
          </a:p>
          <a:p>
            <a:pPr marL="457110" indent="-171450" defTabSz="685800" latinLnBrk="0">
              <a:lnSpc>
                <a:spcPct val="90000"/>
              </a:lnSpc>
              <a:spcBef>
                <a:spcPts val="336"/>
              </a:spcBef>
              <a:buClr>
                <a:srgbClr val="FFCC00"/>
              </a:buClr>
              <a:buSzPct val="60000"/>
              <a:buFont typeface="Arial" panose="020B0604020202020204" pitchFamily="34" charset="0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uk-UA" sz="1500" spc="-1" dirty="0">
                <a:solidFill>
                  <a:prstClr val="black"/>
                </a:solidFill>
                <a:latin typeface="Calibri" panose="020F0502020204030204"/>
              </a:rPr>
              <a:t>визначення необхідного складу команди, обов'язків та відповідальності всіх членів команди;</a:t>
            </a:r>
          </a:p>
          <a:p>
            <a:pPr marL="457110" indent="-171450" defTabSz="685800" latinLnBrk="0">
              <a:lnSpc>
                <a:spcPct val="90000"/>
              </a:lnSpc>
              <a:spcBef>
                <a:spcPts val="336"/>
              </a:spcBef>
              <a:buClr>
                <a:srgbClr val="FFCC00"/>
              </a:buClr>
              <a:buSzPct val="60000"/>
              <a:buFont typeface="Arial" panose="020B0604020202020204" pitchFamily="34" charset="0"/>
              <a:buChar char="•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uk-UA" sz="1500" spc="-1" dirty="0">
                <a:solidFill>
                  <a:prstClr val="black"/>
                </a:solidFill>
                <a:latin typeface="Calibri" panose="020F0502020204030204"/>
              </a:rPr>
              <a:t>зведення всіх підготовлених матеріалів у єдиний план, узгодження цього плану з усіма основними учасниками проєкту та подальше затвердження плану.</a:t>
            </a:r>
          </a:p>
        </p:txBody>
      </p:sp>
      <p:sp>
        <p:nvSpPr>
          <p:cNvPr id="2" name="Нашивка 13">
            <a:extLst>
              <a:ext uri="{FF2B5EF4-FFF2-40B4-BE49-F238E27FC236}">
                <a16:creationId xmlns:a16="http://schemas.microsoft.com/office/drawing/2014/main" id="{2481C257-76E2-FDB8-CE7C-A784E616BC0E}"/>
              </a:ext>
            </a:extLst>
          </p:cNvPr>
          <p:cNvSpPr/>
          <p:nvPr/>
        </p:nvSpPr>
        <p:spPr>
          <a:xfrm>
            <a:off x="1410891" y="803673"/>
            <a:ext cx="6375797" cy="321469"/>
          </a:xfrm>
          <a:prstGeom prst="chevron">
            <a:avLst/>
          </a:prstGeom>
          <a:solidFill>
            <a:srgbClr val="00B05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500" b="1" dirty="0">
                <a:solidFill>
                  <a:schemeClr val="tx1"/>
                </a:solidFill>
              </a:rPr>
              <a:t>Планування проєкту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68C06FC-E64E-06B1-6772-20F9B6DCA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696516"/>
          </a:xfrm>
        </p:spPr>
        <p:txBody>
          <a:bodyPr/>
          <a:lstStyle/>
          <a:p>
            <a:pPr algn="ctr" fontAlgn="base">
              <a:spcAft>
                <a:spcPct val="0"/>
              </a:spcAft>
            </a:pPr>
            <a:r>
              <a:rPr lang="uk-UA" altLang="uk-UA" sz="2400" b="1" dirty="0">
                <a:solidFill>
                  <a:schemeClr val="tx2"/>
                </a:solidFill>
              </a:rPr>
              <a:t>Що виконується на кожному етапі</a:t>
            </a:r>
          </a:p>
        </p:txBody>
      </p:sp>
    </p:spTree>
    <p:extLst>
      <p:ext uri="{BB962C8B-B14F-4D97-AF65-F5344CB8AC3E}">
        <p14:creationId xmlns:p14="http://schemas.microsoft.com/office/powerpoint/2010/main" val="2585887535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1485900" y="208170"/>
            <a:ext cx="6172200" cy="31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>
              <a:defRPr sz="4400">
                <a:latin typeface="Calibri" pitchFamily="34" charset="0"/>
              </a:defRPr>
            </a:lvl2pPr>
            <a:lvl3pPr algn="ctr">
              <a:defRPr sz="4400">
                <a:latin typeface="Calibri" pitchFamily="34" charset="0"/>
              </a:defRPr>
            </a:lvl3pPr>
            <a:lvl4pPr algn="ctr">
              <a:defRPr sz="4400">
                <a:latin typeface="Calibri" pitchFamily="34" charset="0"/>
              </a:defRPr>
            </a:lvl4pPr>
            <a:lvl5pPr algn="ctr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r>
              <a:rPr lang="uk-UA" sz="2400" dirty="0"/>
              <a:t>Структура розбиття робіт</a:t>
            </a:r>
          </a:p>
        </p:txBody>
      </p:sp>
      <p:sp>
        <p:nvSpPr>
          <p:cNvPr id="161" name="TextShape 2"/>
          <p:cNvSpPr txBox="1"/>
          <p:nvPr/>
        </p:nvSpPr>
        <p:spPr>
          <a:xfrm>
            <a:off x="1455923" y="1221600"/>
            <a:ext cx="6172200" cy="3397950"/>
          </a:xfrm>
          <a:prstGeom prst="rect">
            <a:avLst/>
          </a:prstGeom>
          <a:noFill/>
          <a:ln w="0">
            <a:noFill/>
          </a:ln>
        </p:spPr>
        <p:txBody>
          <a:bodyPr lIns="67500" tIns="35100" rIns="67500" bIns="35100">
            <a:normAutofit/>
          </a:bodyPr>
          <a:lstStyle/>
          <a:p>
            <a:pPr marL="257040" indent="-257040">
              <a:spcBef>
                <a:spcPts val="599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en-US" sz="2400" spc="-1" dirty="0">
              <a:solidFill>
                <a:srgbClr val="FFFFFF"/>
              </a:solidFill>
              <a:latin typeface="Verdana"/>
            </a:endParaRPr>
          </a:p>
          <a:p>
            <a:pPr marL="257040" indent="-257040">
              <a:spcBef>
                <a:spcPts val="599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en-US" sz="2400" spc="-1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62" name="CustomShape 3"/>
          <p:cNvSpPr/>
          <p:nvPr/>
        </p:nvSpPr>
        <p:spPr>
          <a:xfrm>
            <a:off x="1143000" y="0"/>
            <a:ext cx="6858000" cy="2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3" name="CustomShape 4"/>
          <p:cNvSpPr/>
          <p:nvPr/>
        </p:nvSpPr>
        <p:spPr>
          <a:xfrm>
            <a:off x="1143000" y="0"/>
            <a:ext cx="6858000" cy="2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4" name="CustomShape 5"/>
          <p:cNvSpPr/>
          <p:nvPr/>
        </p:nvSpPr>
        <p:spPr>
          <a:xfrm>
            <a:off x="1439460" y="627480"/>
            <a:ext cx="6373350" cy="702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>
            <a:normAutofit fontScale="95500"/>
          </a:bodyPr>
          <a:lstStyle/>
          <a:p>
            <a:pPr marL="457110" indent="-457110">
              <a:lnSpc>
                <a:spcPct val="110000"/>
              </a:lnSpc>
              <a:spcBef>
                <a:spcPts val="336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uk-UA" sz="1350" b="1" spc="-1" dirty="0">
                <a:solidFill>
                  <a:srgbClr val="00B0F0"/>
                </a:solidFill>
                <a:latin typeface="Arial"/>
              </a:rPr>
              <a:t>Ієрархічна структура робіт (ІСР)</a:t>
            </a:r>
            <a:r>
              <a:rPr lang="uk-UA" sz="1350" b="1" spc="-1" dirty="0">
                <a:latin typeface="Arial"/>
              </a:rPr>
              <a:t>- розбивка плану на дрібніші складові: підпроєкти, пакети робіт окремого рівня, пакети детальних робіт.</a:t>
            </a:r>
            <a:r>
              <a:rPr lang="uk-UA" sz="1350" spc="-1" dirty="0">
                <a:latin typeface="Arial"/>
              </a:rPr>
              <a:t> </a:t>
            </a:r>
          </a:p>
        </p:txBody>
      </p:sp>
      <p:sp>
        <p:nvSpPr>
          <p:cNvPr id="165" name="CustomShape 6"/>
          <p:cNvSpPr/>
          <p:nvPr/>
        </p:nvSpPr>
        <p:spPr>
          <a:xfrm>
            <a:off x="1494270" y="1815750"/>
            <a:ext cx="6263730" cy="297937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>
            <a:spAutoFit/>
          </a:bodyPr>
          <a:lstStyle/>
          <a:p>
            <a:pPr marL="257040" indent="-257040">
              <a:buClr>
                <a:schemeClr val="tx1"/>
              </a:buClr>
              <a:buFont typeface="Arial"/>
              <a:buAutoNum type="arabicPeriod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350" spc="-1" dirty="0">
                <a:latin typeface="+mj-lt"/>
              </a:rPr>
              <a:t>ІСР містить усі роботи зі створення продукту проєкту та пов'язані з управлінням проєктом.</a:t>
            </a:r>
            <a:endParaRPr lang="en-US" sz="1350" spc="-1" dirty="0">
              <a:latin typeface="+mj-lt"/>
            </a:endParaRPr>
          </a:p>
          <a:p>
            <a:pPr marL="257040" indent="-257040">
              <a:buClr>
                <a:schemeClr val="tx1"/>
              </a:buClr>
              <a:buFont typeface="Arial"/>
              <a:buAutoNum type="arabicPeriod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350" spc="-1" dirty="0">
                <a:latin typeface="+mj-lt"/>
              </a:rPr>
              <a:t>Кожен елемент ІСР поєднує всі підлеглі елементи, розташовані (перелічені) безпосередньо під ним.</a:t>
            </a:r>
            <a:endParaRPr lang="en-US" sz="1350" spc="-1" dirty="0">
              <a:latin typeface="+mj-lt"/>
            </a:endParaRPr>
          </a:p>
          <a:p>
            <a:pPr marL="257040" indent="-257040">
              <a:buClr>
                <a:schemeClr val="tx1"/>
              </a:buClr>
              <a:buFont typeface="Arial"/>
              <a:buAutoNum type="arabicPeriod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350" spc="-1" dirty="0">
                <a:latin typeface="+mj-lt"/>
              </a:rPr>
              <a:t>Декомпозиція від верхнього до нижнього рівня має бути логічно пов'язана.</a:t>
            </a:r>
            <a:endParaRPr lang="en-US" sz="1350" spc="-1" dirty="0">
              <a:latin typeface="+mj-lt"/>
            </a:endParaRPr>
          </a:p>
          <a:p>
            <a:pPr marL="257040" indent="-257040">
              <a:buClr>
                <a:schemeClr val="tx1"/>
              </a:buClr>
              <a:buFont typeface="Arial"/>
              <a:buAutoNum type="arabicPeriod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350" spc="-1" dirty="0">
                <a:latin typeface="+mj-lt"/>
              </a:rPr>
              <a:t>Кожен кінцевий елемент ІСР повинен забезпечувати отримання відчутного результату, який відрізняється від інших пакетів робіт.</a:t>
            </a:r>
            <a:endParaRPr lang="en-US" sz="1350" spc="-1" dirty="0">
              <a:latin typeface="+mj-lt"/>
            </a:endParaRPr>
          </a:p>
          <a:p>
            <a:pPr marL="257040" indent="-257040">
              <a:buClr>
                <a:schemeClr val="tx1"/>
              </a:buClr>
              <a:buFont typeface="Arial"/>
              <a:buAutoNum type="arabicPeriod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350" spc="-1" dirty="0">
                <a:latin typeface="+mj-lt"/>
              </a:rPr>
              <a:t>Усередині ІСР має бути виключено дублювання робіт.</a:t>
            </a:r>
            <a:endParaRPr lang="en-US" sz="1350" spc="-1" dirty="0">
              <a:latin typeface="+mj-lt"/>
            </a:endParaRPr>
          </a:p>
          <a:p>
            <a:pPr marL="257040" indent="-257040">
              <a:buClr>
                <a:schemeClr val="tx1"/>
              </a:buClr>
              <a:buFont typeface="Arial"/>
              <a:buAutoNum type="arabicPeriod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350" spc="-1" dirty="0">
                <a:latin typeface="+mj-lt"/>
              </a:rPr>
              <a:t>Розробка ІСР повинна вестися зверху вниз, або знизу вгору, або в обох напрямках.</a:t>
            </a:r>
            <a:endParaRPr lang="en-US" sz="1350" spc="-1" dirty="0">
              <a:latin typeface="+mj-lt"/>
            </a:endParaRPr>
          </a:p>
          <a:p>
            <a:pPr marL="257040" indent="-257040">
              <a:buClr>
                <a:schemeClr val="tx1"/>
              </a:buClr>
              <a:buFont typeface="Arial"/>
              <a:buAutoNum type="arabicPeriod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350" spc="-1" dirty="0">
                <a:latin typeface="+mj-lt"/>
              </a:rPr>
              <a:t>Якщо кількість робіт у ІСР більше 250-300, то на практиці такий проєкт краще розбити на підпроєкти та провести планування усередині цих підпроєктів.</a:t>
            </a:r>
            <a:endParaRPr lang="en-US" sz="1350" spc="-1" dirty="0">
              <a:latin typeface="+mj-lt"/>
            </a:endParaRPr>
          </a:p>
        </p:txBody>
      </p:sp>
      <p:sp>
        <p:nvSpPr>
          <p:cNvPr id="166" name="CustomShape 7"/>
          <p:cNvSpPr/>
          <p:nvPr/>
        </p:nvSpPr>
        <p:spPr>
          <a:xfrm>
            <a:off x="1439460" y="1491750"/>
            <a:ext cx="3618270" cy="30171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>
            <a:spAutoFit/>
          </a:bodyPr>
          <a:lstStyle/>
          <a:p>
            <a:pPr>
              <a:spcBef>
                <a:spcPts val="935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uk-UA" sz="1500" b="1" spc="-1" dirty="0">
                <a:solidFill>
                  <a:srgbClr val="00B0F0"/>
                </a:solidFill>
                <a:latin typeface="Arial"/>
              </a:rPr>
              <a:t>Принципи</a:t>
            </a:r>
            <a:r>
              <a:rPr lang="en-US" sz="1500" b="1" spc="-1" dirty="0">
                <a:solidFill>
                  <a:srgbClr val="00B0F0"/>
                </a:solidFill>
                <a:latin typeface="Arial"/>
              </a:rPr>
              <a:t> побудови </a:t>
            </a:r>
            <a:r>
              <a:rPr lang="uk-UA" sz="1500" b="1" spc="-1" dirty="0">
                <a:solidFill>
                  <a:srgbClr val="00B0F0"/>
                </a:solidFill>
                <a:latin typeface="Arial"/>
              </a:rPr>
              <a:t>І</a:t>
            </a:r>
            <a:r>
              <a:rPr lang="en-US" sz="1500" b="1" spc="-1" dirty="0">
                <a:solidFill>
                  <a:srgbClr val="00B0F0"/>
                </a:solidFill>
                <a:latin typeface="Arial"/>
              </a:rPr>
              <a:t>СР:</a:t>
            </a:r>
            <a:endParaRPr lang="en-US" sz="1500" spc="-1" dirty="0">
              <a:solidFill>
                <a:srgbClr val="00B0F0"/>
              </a:solidFill>
              <a:latin typeface="Arial"/>
            </a:endParaRPr>
          </a:p>
        </p:txBody>
      </p:sp>
      <p:cxnSp>
        <p:nvCxnSpPr>
          <p:cNvPr id="2" name="Прямая соединительная линия 5">
            <a:extLst>
              <a:ext uri="{FF2B5EF4-FFF2-40B4-BE49-F238E27FC236}">
                <a16:creationId xmlns:a16="http://schemas.microsoft.com/office/drawing/2014/main" id="{3D23F917-DC02-D657-7BE8-F9B13C8AADBC}"/>
              </a:ext>
            </a:extLst>
          </p:cNvPr>
          <p:cNvCxnSpPr/>
          <p:nvPr/>
        </p:nvCxnSpPr>
        <p:spPr>
          <a:xfrm>
            <a:off x="1300547" y="627481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217666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ustomShape 37"/>
          <p:cNvSpPr/>
          <p:nvPr/>
        </p:nvSpPr>
        <p:spPr>
          <a:xfrm>
            <a:off x="1143000" y="2425410"/>
            <a:ext cx="6858000" cy="2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4" name="CustomShape 38"/>
          <p:cNvSpPr/>
          <p:nvPr/>
        </p:nvSpPr>
        <p:spPr>
          <a:xfrm>
            <a:off x="1143000" y="2411100"/>
            <a:ext cx="6858000" cy="2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5" name="CustomShape 39"/>
          <p:cNvSpPr/>
          <p:nvPr/>
        </p:nvSpPr>
        <p:spPr>
          <a:xfrm>
            <a:off x="1601460" y="250020"/>
            <a:ext cx="6172200" cy="3107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 anchor="ctr" anchorCtr="1">
            <a:noAutofit/>
          </a:bodyPr>
          <a:lstStyle/>
          <a:p>
            <a:pPr algn="ctr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Календарне планування</a:t>
            </a:r>
          </a:p>
        </p:txBody>
      </p:sp>
      <p:sp>
        <p:nvSpPr>
          <p:cNvPr id="206" name="CustomShape 40"/>
          <p:cNvSpPr/>
          <p:nvPr/>
        </p:nvSpPr>
        <p:spPr>
          <a:xfrm>
            <a:off x="1601460" y="627480"/>
            <a:ext cx="6210900" cy="73106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5100" rIns="67500" bIns="351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350" b="1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275" b="1" spc="-1" dirty="0">
                <a:solidFill>
                  <a:srgbClr val="00B0F0"/>
                </a:solidFill>
                <a:latin typeface="Arial"/>
              </a:rPr>
              <a:t>Метою</a:t>
            </a:r>
            <a:r>
              <a:rPr lang="uk-UA" sz="1275" b="1" spc="-1" dirty="0">
                <a:solidFill>
                  <a:srgbClr val="00B0F0"/>
                </a:solidFill>
                <a:latin typeface="Arial"/>
              </a:rPr>
              <a:t> </a:t>
            </a:r>
            <a:r>
              <a:rPr lang="en-US" sz="1275" b="1" spc="-1" dirty="0">
                <a:solidFill>
                  <a:srgbClr val="00B0F0"/>
                </a:solidFill>
                <a:latin typeface="Arial"/>
              </a:rPr>
              <a:t>календарного планування </a:t>
            </a:r>
            <a:r>
              <a:rPr lang="en-US" sz="1275" b="1" spc="-1" dirty="0">
                <a:latin typeface="Arial"/>
              </a:rPr>
              <a:t>є визначення планових (розрахункових) термінів виконання робіт </a:t>
            </a:r>
            <a:r>
              <a:rPr lang="uk-UA" sz="1275" b="1" spc="-1" dirty="0">
                <a:latin typeface="Arial"/>
              </a:rPr>
              <a:t>проєкт</a:t>
            </a:r>
            <a:r>
              <a:rPr lang="en-US" sz="1275" b="1" spc="-1" dirty="0">
                <a:latin typeface="Arial"/>
              </a:rPr>
              <a:t>у та </a:t>
            </a:r>
            <a:r>
              <a:rPr lang="uk-UA" sz="1275" b="1" spc="-1" dirty="0">
                <a:latin typeface="Arial"/>
              </a:rPr>
              <a:t>проєкт</a:t>
            </a:r>
            <a:r>
              <a:rPr lang="en-US" sz="1275" b="1" spc="-1" dirty="0">
                <a:latin typeface="Arial"/>
              </a:rPr>
              <a:t>у загалом, їх </a:t>
            </a:r>
            <a:r>
              <a:rPr lang="en-US" sz="1275" b="1" spc="-1" dirty="0" err="1">
                <a:latin typeface="Arial"/>
              </a:rPr>
              <a:t>узгодження</a:t>
            </a:r>
            <a:r>
              <a:rPr lang="en-US" sz="1275" b="1" spc="-1" dirty="0">
                <a:latin typeface="Arial"/>
              </a:rPr>
              <a:t> </a:t>
            </a:r>
            <a:r>
              <a:rPr lang="en-US" sz="1275" b="1" spc="-1" dirty="0" err="1">
                <a:latin typeface="Arial"/>
              </a:rPr>
              <a:t>та</a:t>
            </a:r>
            <a:endParaRPr lang="uk-UA" sz="1275" b="1" spc="-1" dirty="0">
              <a:latin typeface="Arial"/>
            </a:endParaRPr>
          </a:p>
          <a:p>
            <a:pPr>
              <a:lnSpc>
                <a:spcPct val="11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275" b="1" spc="-1" dirty="0">
                <a:latin typeface="Arial"/>
              </a:rPr>
              <a:t> документальне затвердження.</a:t>
            </a:r>
          </a:p>
        </p:txBody>
      </p:sp>
      <p:sp>
        <p:nvSpPr>
          <p:cNvPr id="207" name="CustomShape 41"/>
          <p:cNvSpPr/>
          <p:nvPr/>
        </p:nvSpPr>
        <p:spPr>
          <a:xfrm>
            <a:off x="1656270" y="1491750"/>
            <a:ext cx="5940000" cy="26709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>
            <a:spAutoFit/>
          </a:bodyPr>
          <a:lstStyle/>
          <a:p>
            <a:pPr algn="ctr">
              <a:spcBef>
                <a:spcPts val="842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275" b="1" spc="-1" dirty="0">
                <a:solidFill>
                  <a:srgbClr val="00B0F0"/>
                </a:solidFill>
                <a:latin typeface="Arial"/>
              </a:rPr>
              <a:t>Два графічні методи складання розкладу </a:t>
            </a:r>
            <a:r>
              <a:rPr lang="uk-UA" sz="1275" b="1" spc="-1" dirty="0">
                <a:solidFill>
                  <a:srgbClr val="00B0F0"/>
                </a:solidFill>
                <a:latin typeface="Arial"/>
              </a:rPr>
              <a:t>проєкт</a:t>
            </a:r>
            <a:r>
              <a:rPr lang="en-US" sz="1275" b="1" spc="-1" dirty="0">
                <a:solidFill>
                  <a:srgbClr val="00B0F0"/>
                </a:solidFill>
                <a:latin typeface="Arial"/>
              </a:rPr>
              <a:t>у:</a:t>
            </a:r>
          </a:p>
        </p:txBody>
      </p:sp>
      <p:sp>
        <p:nvSpPr>
          <p:cNvPr id="208" name="CustomShape 42"/>
          <p:cNvSpPr/>
          <p:nvPr/>
        </p:nvSpPr>
        <p:spPr>
          <a:xfrm>
            <a:off x="1763190" y="2086020"/>
            <a:ext cx="5940270" cy="255551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>
            <a:spAutoFit/>
          </a:bodyPr>
          <a:lstStyle/>
          <a:p>
            <a:pPr>
              <a:spcBef>
                <a:spcPts val="749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200" b="1" spc="-1" dirty="0">
                <a:latin typeface="Verdana"/>
              </a:rPr>
              <a:t>1.</a:t>
            </a:r>
            <a:r>
              <a:rPr lang="uk-UA" sz="1200" b="1" spc="-1" dirty="0">
                <a:latin typeface="Verdana"/>
              </a:rPr>
              <a:t>Діаграма Ганта - це стрічковий календарний графік</a:t>
            </a:r>
            <a:r>
              <a:rPr lang="ru-RU" sz="1200" b="1" spc="-1" dirty="0">
                <a:latin typeface="Verdana"/>
              </a:rPr>
              <a:t>.</a:t>
            </a:r>
            <a:endParaRPr lang="en-US" sz="1200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6FD81D-1CBF-3E49-5A02-4FB5D2122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748" y="2491671"/>
            <a:ext cx="4356098" cy="2174662"/>
          </a:xfrm>
          <a:prstGeom prst="rect">
            <a:avLst/>
          </a:prstGeom>
        </p:spPr>
      </p:pic>
      <p:cxnSp>
        <p:nvCxnSpPr>
          <p:cNvPr id="4" name="Прямая соединительная линия 5">
            <a:extLst>
              <a:ext uri="{FF2B5EF4-FFF2-40B4-BE49-F238E27FC236}">
                <a16:creationId xmlns:a16="http://schemas.microsoft.com/office/drawing/2014/main" id="{5D17289D-0916-5634-E9C2-E863D03ADFD5}"/>
              </a:ext>
            </a:extLst>
          </p:cNvPr>
          <p:cNvCxnSpPr/>
          <p:nvPr/>
        </p:nvCxnSpPr>
        <p:spPr>
          <a:xfrm>
            <a:off x="1290708" y="612845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721576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1601460" y="141750"/>
            <a:ext cx="6172200" cy="3107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 anchor="ctr" anchorCtr="1">
            <a:noAutofit/>
          </a:bodyPr>
          <a:lstStyle/>
          <a:p>
            <a:pPr algn="ctr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Календарне планування (продовження)</a:t>
            </a:r>
          </a:p>
        </p:txBody>
      </p:sp>
      <p:sp>
        <p:nvSpPr>
          <p:cNvPr id="210" name="CustomShape 2"/>
          <p:cNvSpPr/>
          <p:nvPr/>
        </p:nvSpPr>
        <p:spPr>
          <a:xfrm>
            <a:off x="1494270" y="519210"/>
            <a:ext cx="6102000" cy="118529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>
            <a:spAutoFit/>
          </a:bodyPr>
          <a:lstStyle/>
          <a:p>
            <a:pPr>
              <a:spcBef>
                <a:spcPts val="749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uk-UA" sz="1200" b="1" spc="-1" dirty="0">
              <a:latin typeface="Arial"/>
            </a:endParaRPr>
          </a:p>
          <a:p>
            <a:pPr>
              <a:spcBef>
                <a:spcPts val="749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200" b="1" spc="-1" dirty="0">
                <a:latin typeface="Arial"/>
              </a:rPr>
              <a:t>2. Мережевий графік</a:t>
            </a:r>
            <a:r>
              <a:rPr lang="en-US" sz="1200" b="1" i="1" spc="-1" dirty="0">
                <a:latin typeface="Arial"/>
              </a:rPr>
              <a:t> </a:t>
            </a:r>
            <a:r>
              <a:rPr lang="en-US" sz="1200" b="1" spc="-1" dirty="0">
                <a:latin typeface="Arial"/>
              </a:rPr>
              <a:t>– графічне зображення робіт </a:t>
            </a:r>
            <a:r>
              <a:rPr lang="uk-UA" sz="1200" b="1" spc="-1" dirty="0">
                <a:latin typeface="Arial"/>
              </a:rPr>
              <a:t>проєкт</a:t>
            </a:r>
            <a:r>
              <a:rPr lang="en-US" sz="1200" b="1" spc="-1" dirty="0">
                <a:latin typeface="Arial"/>
              </a:rPr>
              <a:t>у та залежностей між ними у плануванні та управлінні </a:t>
            </a:r>
            <a:r>
              <a:rPr lang="uk-UA" sz="1200" b="1" spc="-1" dirty="0">
                <a:latin typeface="Arial"/>
              </a:rPr>
              <a:t>проєкт</a:t>
            </a:r>
            <a:r>
              <a:rPr lang="en-US" sz="1200" b="1" spc="-1" dirty="0">
                <a:latin typeface="Arial"/>
              </a:rPr>
              <a:t>ами.</a:t>
            </a:r>
            <a:endParaRPr lang="en-US" sz="1200" spc="-1" dirty="0">
              <a:latin typeface="Arial"/>
            </a:endParaRPr>
          </a:p>
          <a:p>
            <a:pPr>
              <a:spcBef>
                <a:spcPts val="749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275" b="1" spc="-1" dirty="0">
                <a:solidFill>
                  <a:srgbClr val="00B0F0"/>
                </a:solidFill>
                <a:latin typeface="Arial"/>
              </a:rPr>
              <a:t>Мережеві діаграми</a:t>
            </a:r>
            <a:r>
              <a:rPr lang="uk-UA" sz="1275" b="1" spc="-1" dirty="0">
                <a:solidFill>
                  <a:srgbClr val="00B0F0"/>
                </a:solidFill>
                <a:latin typeface="Arial"/>
              </a:rPr>
              <a:t> </a:t>
            </a:r>
            <a:r>
              <a:rPr lang="en-US" sz="1200" b="1" spc="-1" dirty="0">
                <a:latin typeface="Arial"/>
              </a:rPr>
              <a:t>будуються або</a:t>
            </a:r>
            <a:r>
              <a:rPr lang="uk-UA" sz="1200" b="1" spc="-1" dirty="0">
                <a:latin typeface="Arial"/>
              </a:rPr>
              <a:t> </a:t>
            </a:r>
            <a:r>
              <a:rPr lang="en-US" sz="1200" b="1" u="sng" spc="-1" dirty="0">
                <a:latin typeface="Arial"/>
              </a:rPr>
              <a:t>в формі стрілочних діаграм</a:t>
            </a:r>
            <a:r>
              <a:rPr lang="en-US" sz="1200" b="1" spc="-1" dirty="0">
                <a:latin typeface="Arial"/>
              </a:rPr>
              <a:t>, або</a:t>
            </a:r>
            <a:r>
              <a:rPr lang="uk-UA" sz="1200" b="1" spc="-1" dirty="0">
                <a:latin typeface="Arial"/>
              </a:rPr>
              <a:t> </a:t>
            </a:r>
            <a:r>
              <a:rPr lang="en-US" sz="1200" b="1" u="sng" spc="-1" dirty="0">
                <a:latin typeface="Arial"/>
              </a:rPr>
              <a:t>у вигляді діаграм п</a:t>
            </a:r>
            <a:r>
              <a:rPr lang="uk-UA" sz="1200" b="1" u="sng" spc="-1" dirty="0">
                <a:latin typeface="Arial"/>
              </a:rPr>
              <a:t>ередува</a:t>
            </a:r>
            <a:r>
              <a:rPr lang="en-US" sz="1200" b="1" u="sng" spc="-1" dirty="0">
                <a:latin typeface="Arial"/>
              </a:rPr>
              <a:t>ння.</a:t>
            </a:r>
            <a:endParaRPr lang="en-US" sz="1200" spc="-1" dirty="0">
              <a:latin typeface="Arial"/>
            </a:endParaRPr>
          </a:p>
        </p:txBody>
      </p:sp>
      <p:sp>
        <p:nvSpPr>
          <p:cNvPr id="211" name="CustomShape 3"/>
          <p:cNvSpPr/>
          <p:nvPr/>
        </p:nvSpPr>
        <p:spPr>
          <a:xfrm>
            <a:off x="3202129" y="1574698"/>
            <a:ext cx="3044250" cy="52998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5100" rIns="67500" bIns="35100">
            <a:spAutoFit/>
          </a:bodyPr>
          <a:lstStyle/>
          <a:p>
            <a:pPr>
              <a:spcBef>
                <a:spcPts val="749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uk-UA" sz="1200" b="1" spc="-1" dirty="0">
              <a:solidFill>
                <a:srgbClr val="FFCC66"/>
              </a:solidFill>
              <a:latin typeface="Verdana"/>
            </a:endParaRPr>
          </a:p>
          <a:p>
            <a:pPr algn="ctr">
              <a:spcBef>
                <a:spcPts val="749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200" b="1" spc="-1" dirty="0">
                <a:solidFill>
                  <a:srgbClr val="00B0F0"/>
                </a:solidFill>
                <a:latin typeface="Verdana"/>
              </a:rPr>
              <a:t>СТРІЛОЧНІ ДІАГРАМИ</a:t>
            </a:r>
            <a:endParaRPr lang="en-US" sz="1200" spc="-1" dirty="0">
              <a:solidFill>
                <a:srgbClr val="00B0F0"/>
              </a:solidFill>
              <a:latin typeface="Arial"/>
            </a:endParaRPr>
          </a:p>
        </p:txBody>
      </p:sp>
      <p:sp>
        <p:nvSpPr>
          <p:cNvPr id="223" name="CustomShape 15"/>
          <p:cNvSpPr/>
          <p:nvPr/>
        </p:nvSpPr>
        <p:spPr>
          <a:xfrm>
            <a:off x="2969254" y="3000482"/>
            <a:ext cx="3510000" cy="52998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>
            <a:spAutoFit/>
          </a:bodyPr>
          <a:lstStyle/>
          <a:p>
            <a:pPr algn="ctr">
              <a:spcBef>
                <a:spcPts val="749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uk-UA" sz="1200" b="1" spc="-1" dirty="0">
              <a:solidFill>
                <a:srgbClr val="FFCC66"/>
              </a:solidFill>
              <a:latin typeface="Verdana"/>
            </a:endParaRPr>
          </a:p>
          <a:p>
            <a:pPr algn="ctr">
              <a:spcBef>
                <a:spcPts val="749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200" b="1" spc="-1" dirty="0">
                <a:solidFill>
                  <a:srgbClr val="00B0F0"/>
                </a:solidFill>
                <a:latin typeface="Verdana"/>
              </a:rPr>
              <a:t>ДІАГРАМА </a:t>
            </a:r>
            <a:r>
              <a:rPr lang="uk-UA" sz="1200" b="1" spc="-1" dirty="0">
                <a:solidFill>
                  <a:srgbClr val="00B0F0"/>
                </a:solidFill>
                <a:latin typeface="Verdana"/>
              </a:rPr>
              <a:t>ПЕРЕДУВАННЯ</a:t>
            </a:r>
            <a:endParaRPr lang="en-US" sz="1200" spc="-1" dirty="0">
              <a:solidFill>
                <a:srgbClr val="00B0F0"/>
              </a:solidFill>
              <a:latin typeface="Arial"/>
            </a:endParaRPr>
          </a:p>
        </p:txBody>
      </p:sp>
      <p:cxnSp>
        <p:nvCxnSpPr>
          <p:cNvPr id="2" name="Прямая соединительная линия 5">
            <a:extLst>
              <a:ext uri="{FF2B5EF4-FFF2-40B4-BE49-F238E27FC236}">
                <a16:creationId xmlns:a16="http://schemas.microsoft.com/office/drawing/2014/main" id="{DFE3B6F8-533A-8910-9ED5-5FB81902A721}"/>
              </a:ext>
            </a:extLst>
          </p:cNvPr>
          <p:cNvCxnSpPr/>
          <p:nvPr/>
        </p:nvCxnSpPr>
        <p:spPr>
          <a:xfrm>
            <a:off x="1330524" y="540350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D2BCA0-6529-06DB-8D31-4A6961411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920" y="2133429"/>
            <a:ext cx="3037281" cy="9758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E9A9638-3366-69D9-394D-4CA94B123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5278" y="3705876"/>
            <a:ext cx="3817951" cy="121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718294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CustomShape 1"/>
          <p:cNvSpPr/>
          <p:nvPr/>
        </p:nvSpPr>
        <p:spPr>
          <a:xfrm>
            <a:off x="1494270" y="195210"/>
            <a:ext cx="6172200" cy="3107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 anchor="ctr" anchorCtr="1">
            <a:noAutofit/>
          </a:bodyPr>
          <a:lstStyle/>
          <a:p>
            <a:pPr algn="ctr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Планування ресурсів</a:t>
            </a:r>
          </a:p>
        </p:txBody>
      </p:sp>
      <p:sp>
        <p:nvSpPr>
          <p:cNvPr id="244" name="CustomShape 2"/>
          <p:cNvSpPr/>
          <p:nvPr/>
        </p:nvSpPr>
        <p:spPr>
          <a:xfrm>
            <a:off x="1386000" y="627480"/>
            <a:ext cx="6372000" cy="348207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>
            <a:spAutoFit/>
          </a:bodyPr>
          <a:lstStyle/>
          <a:p>
            <a:pPr marL="257040" indent="-257040">
              <a:spcBef>
                <a:spcPts val="749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200" b="1" spc="-1" dirty="0">
                <a:solidFill>
                  <a:srgbClr val="000000"/>
                </a:solidFill>
                <a:latin typeface="Verdana"/>
              </a:rPr>
              <a:t>Метою</a:t>
            </a:r>
            <a:r>
              <a:rPr lang="uk-UA" sz="1200" b="1" spc="-1" dirty="0">
                <a:solidFill>
                  <a:srgbClr val="000000"/>
                </a:solidFill>
                <a:latin typeface="Verdana"/>
              </a:rPr>
              <a:t> </a:t>
            </a:r>
            <a:r>
              <a:rPr lang="en-US" sz="1200" b="1" spc="-1" dirty="0">
                <a:solidFill>
                  <a:srgbClr val="000000"/>
                </a:solidFill>
                <a:latin typeface="Verdana"/>
              </a:rPr>
              <a:t>планування ресурсів є оцінка потреб у </a:t>
            </a:r>
            <a:r>
              <a:rPr lang="uk-UA" sz="1200" b="1" spc="-1" dirty="0">
                <a:solidFill>
                  <a:srgbClr val="000000"/>
                </a:solidFill>
                <a:latin typeface="Verdana"/>
              </a:rPr>
              <a:t>людях</a:t>
            </a:r>
            <a:r>
              <a:rPr lang="en-US" sz="1200" b="1" spc="-1" dirty="0">
                <a:solidFill>
                  <a:srgbClr val="000000"/>
                </a:solidFill>
                <a:latin typeface="Verdana"/>
              </a:rPr>
              <a:t>, машинах та обладнанні та інших ресурсах, необхідних для виконання </a:t>
            </a:r>
            <a:r>
              <a:rPr lang="uk-UA" sz="1200" b="1" spc="-1" dirty="0">
                <a:solidFill>
                  <a:srgbClr val="000000"/>
                </a:solidFill>
                <a:latin typeface="Verdana"/>
              </a:rPr>
              <a:t>проєкт</a:t>
            </a:r>
            <a:r>
              <a:rPr lang="en-US" sz="1200" b="1" spc="-1" dirty="0">
                <a:solidFill>
                  <a:srgbClr val="000000"/>
                </a:solidFill>
                <a:latin typeface="Verdana"/>
              </a:rPr>
              <a:t>у.</a:t>
            </a:r>
            <a:endParaRPr lang="en-US" sz="1200" spc="-1" dirty="0">
              <a:solidFill>
                <a:srgbClr val="000000"/>
              </a:solidFill>
              <a:latin typeface="Arial"/>
            </a:endParaRPr>
          </a:p>
          <a:p>
            <a:pPr marL="257040" indent="-257040" algn="ctr">
              <a:spcBef>
                <a:spcPts val="842"/>
              </a:spcBef>
              <a:spcAft>
                <a:spcPts val="842"/>
              </a:spcAft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350" b="1" spc="-1" dirty="0">
                <a:solidFill>
                  <a:srgbClr val="000000"/>
                </a:solidFill>
                <a:latin typeface="Verdana"/>
              </a:rPr>
              <a:t>Два основні види ресурсного планування:</a:t>
            </a:r>
            <a:endParaRPr lang="en-US" sz="1350" spc="-1" dirty="0">
              <a:solidFill>
                <a:srgbClr val="000000"/>
              </a:solidFill>
              <a:latin typeface="Arial"/>
            </a:endParaRPr>
          </a:p>
          <a:p>
            <a:pPr marL="257040" indent="-257040">
              <a:buClr>
                <a:schemeClr val="tx1"/>
              </a:buClr>
              <a:buFont typeface="Verdana"/>
              <a:buAutoNum type="arabicPeriod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200" b="1" i="1" spc="-1" dirty="0">
                <a:solidFill>
                  <a:srgbClr val="00B0F0"/>
                </a:solidFill>
                <a:latin typeface="Verdana"/>
              </a:rPr>
              <a:t>Ресурсне планування при обмеженні по часу </a:t>
            </a:r>
            <a:r>
              <a:rPr lang="en-US" sz="1200" b="1" spc="-1" dirty="0">
                <a:solidFill>
                  <a:srgbClr val="000000"/>
                </a:solidFill>
                <a:latin typeface="Verdana"/>
              </a:rPr>
              <a:t>передбачає фіксовану дату закінчення </a:t>
            </a:r>
            <a:r>
              <a:rPr lang="uk-UA" sz="1200" b="1" spc="-1" dirty="0">
                <a:solidFill>
                  <a:srgbClr val="000000"/>
                </a:solidFill>
                <a:latin typeface="Verdana"/>
              </a:rPr>
              <a:t>проєкт</a:t>
            </a:r>
            <a:r>
              <a:rPr lang="en-US" sz="1200" b="1" spc="-1" dirty="0">
                <a:solidFill>
                  <a:srgbClr val="000000"/>
                </a:solidFill>
                <a:latin typeface="Verdana"/>
              </a:rPr>
              <a:t>у та призначення додаткових ресурсів на періоди перевантажень;</a:t>
            </a:r>
            <a:endParaRPr lang="en-US" sz="1200" spc="-1" dirty="0">
              <a:solidFill>
                <a:srgbClr val="000000"/>
              </a:solidFill>
              <a:latin typeface="Arial"/>
            </a:endParaRPr>
          </a:p>
          <a:p>
            <a:pPr marL="257040" indent="-257040">
              <a:buClr>
                <a:schemeClr val="tx1"/>
              </a:buClr>
              <a:buFont typeface="Verdana"/>
              <a:buAutoNum type="arabicPeriod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200" b="1" i="1" spc="-1" dirty="0">
                <a:solidFill>
                  <a:srgbClr val="00B0F0"/>
                </a:solidFill>
                <a:latin typeface="Verdana"/>
              </a:rPr>
              <a:t>Планування при обмежених ресурсах</a:t>
            </a:r>
            <a:r>
              <a:rPr lang="en-US" sz="1200" b="1" i="1" spc="-1" dirty="0">
                <a:solidFill>
                  <a:srgbClr val="000000"/>
                </a:solidFill>
                <a:latin typeface="Verdana"/>
              </a:rPr>
              <a:t> </a:t>
            </a:r>
            <a:r>
              <a:rPr lang="en-US" sz="1200" b="1" spc="-1" dirty="0">
                <a:solidFill>
                  <a:srgbClr val="000000"/>
                </a:solidFill>
                <a:latin typeface="Verdana"/>
              </a:rPr>
              <a:t>передбачає, що спочатку задану кількість доступних ресурсів може бути змінено і є основним обмеженням </a:t>
            </a:r>
            <a:r>
              <a:rPr lang="uk-UA" sz="1200" b="1" spc="-1" dirty="0">
                <a:solidFill>
                  <a:srgbClr val="000000"/>
                </a:solidFill>
                <a:latin typeface="Verdana"/>
              </a:rPr>
              <a:t>проєкт</a:t>
            </a:r>
            <a:r>
              <a:rPr lang="en-US" sz="1200" b="1" spc="-1" dirty="0">
                <a:solidFill>
                  <a:srgbClr val="000000"/>
                </a:solidFill>
                <a:latin typeface="Verdana"/>
              </a:rPr>
              <a:t>у.</a:t>
            </a:r>
            <a:endParaRPr lang="en-US" sz="1200" spc="-1" dirty="0">
              <a:solidFill>
                <a:srgbClr val="000000"/>
              </a:solidFill>
              <a:latin typeface="Arial"/>
            </a:endParaRPr>
          </a:p>
          <a:p>
            <a:pPr marL="257040" indent="-25704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en-US" sz="1200" spc="-1" dirty="0">
              <a:solidFill>
                <a:srgbClr val="FFFFFF"/>
              </a:solidFill>
              <a:latin typeface="Arial"/>
            </a:endParaRPr>
          </a:p>
          <a:p>
            <a:pPr marL="257040" indent="-257040" algn="ctr">
              <a:spcBef>
                <a:spcPts val="842"/>
              </a:spcBef>
              <a:spcAft>
                <a:spcPts val="842"/>
              </a:spcAft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350" b="1" spc="-1" dirty="0">
                <a:solidFill>
                  <a:srgbClr val="000000"/>
                </a:solidFill>
                <a:latin typeface="Verdana"/>
              </a:rPr>
              <a:t>Алгоритм ресурсного планування включає три основні етапи:</a:t>
            </a:r>
            <a:endParaRPr lang="en-US" sz="1350" spc="-1" dirty="0">
              <a:solidFill>
                <a:srgbClr val="000000"/>
              </a:solidFill>
              <a:latin typeface="Arial"/>
            </a:endParaRPr>
          </a:p>
          <a:p>
            <a:pPr marL="257040" indent="-257040">
              <a:buClr>
                <a:schemeClr val="tx1"/>
              </a:buClr>
              <a:buFont typeface="Verdana"/>
              <a:buAutoNum type="arabicPeriod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200" b="1" spc="-1" dirty="0">
                <a:solidFill>
                  <a:srgbClr val="000000"/>
                </a:solidFill>
                <a:latin typeface="Verdana"/>
              </a:rPr>
              <a:t>Визначення ресурсів (опис кожного ресурсу та визначення максимально доступної кількості кожного ресурсу).</a:t>
            </a:r>
            <a:endParaRPr lang="en-US" sz="1200" spc="-1" dirty="0">
              <a:solidFill>
                <a:srgbClr val="000000"/>
              </a:solidFill>
              <a:latin typeface="Arial"/>
            </a:endParaRPr>
          </a:p>
          <a:p>
            <a:pPr marL="257040" indent="-257040">
              <a:buClr>
                <a:schemeClr val="tx1"/>
              </a:buClr>
              <a:buFont typeface="Verdana"/>
              <a:buAutoNum type="arabicPeriod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200" b="1" spc="-1" dirty="0">
                <a:solidFill>
                  <a:srgbClr val="000000"/>
                </a:solidFill>
                <a:latin typeface="Verdana"/>
              </a:rPr>
              <a:t>Призначення ресурсів задач.</a:t>
            </a:r>
            <a:endParaRPr lang="en-US" sz="1200" spc="-1" dirty="0">
              <a:solidFill>
                <a:srgbClr val="000000"/>
              </a:solidFill>
              <a:latin typeface="Arial"/>
            </a:endParaRPr>
          </a:p>
          <a:p>
            <a:pPr marL="257040" indent="-257040">
              <a:buClr>
                <a:schemeClr val="tx1"/>
              </a:buClr>
              <a:buFont typeface="Verdana"/>
              <a:buAutoNum type="arabicPeriod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200" b="1" spc="-1" dirty="0">
                <a:solidFill>
                  <a:srgbClr val="000000"/>
                </a:solidFill>
                <a:latin typeface="Verdana"/>
              </a:rPr>
              <a:t>Аналіз розкладу та вирішення виниклих суперечностей між необхідною кількістю ресурсу та кількістю, що є в наявності.</a:t>
            </a:r>
            <a:endParaRPr lang="en-US" sz="1200" spc="-1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" name="Прямая соединительная линия 5">
            <a:extLst>
              <a:ext uri="{FF2B5EF4-FFF2-40B4-BE49-F238E27FC236}">
                <a16:creationId xmlns:a16="http://schemas.microsoft.com/office/drawing/2014/main" id="{AA35727B-ECEF-642C-D5AA-5D6CFEEFA594}"/>
              </a:ext>
            </a:extLst>
          </p:cNvPr>
          <p:cNvCxnSpPr/>
          <p:nvPr/>
        </p:nvCxnSpPr>
        <p:spPr>
          <a:xfrm>
            <a:off x="1290708" y="612845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725948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CustomShape 1"/>
          <p:cNvSpPr/>
          <p:nvPr/>
        </p:nvSpPr>
        <p:spPr>
          <a:xfrm>
            <a:off x="1494270" y="357210"/>
            <a:ext cx="6172200" cy="3107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 anchor="ctr" anchorCtr="1">
            <a:noAutofit/>
          </a:bodyPr>
          <a:lstStyle/>
          <a:p>
            <a:pPr algn="ctr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Планування витрат за </a:t>
            </a:r>
            <a:r>
              <a:rPr lang="uk-UA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проєкт</a:t>
            </a:r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ом</a:t>
            </a:r>
          </a:p>
        </p:txBody>
      </p:sp>
      <p:sp>
        <p:nvSpPr>
          <p:cNvPr id="246" name="CustomShape 2"/>
          <p:cNvSpPr/>
          <p:nvPr/>
        </p:nvSpPr>
        <p:spPr>
          <a:xfrm>
            <a:off x="1386000" y="897750"/>
            <a:ext cx="6372000" cy="346155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>
            <a:spAutoFit/>
          </a:bodyPr>
          <a:lstStyle/>
          <a:p>
            <a:pPr marL="257040" indent="-257040" algn="ctr">
              <a:spcAft>
                <a:spcPts val="842"/>
              </a:spcAft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350" b="1" spc="-1" dirty="0">
                <a:solidFill>
                  <a:srgbClr val="000000"/>
                </a:solidFill>
                <a:latin typeface="Verdana"/>
              </a:rPr>
              <a:t>Планування </a:t>
            </a:r>
            <a:r>
              <a:rPr lang="uk-UA" sz="1350" b="1" spc="-1" dirty="0">
                <a:solidFill>
                  <a:srgbClr val="000000"/>
                </a:solidFill>
                <a:latin typeface="Verdana"/>
              </a:rPr>
              <a:t>витрат</a:t>
            </a:r>
            <a:r>
              <a:rPr lang="ru-RU" sz="1350" b="1" spc="-1" dirty="0">
                <a:solidFill>
                  <a:srgbClr val="000000"/>
                </a:solidFill>
                <a:latin typeface="Verdana"/>
              </a:rPr>
              <a:t> включає два основні етапи:</a:t>
            </a:r>
            <a:endParaRPr lang="en-US" sz="1350" spc="-1" dirty="0">
              <a:solidFill>
                <a:srgbClr val="000000"/>
              </a:solidFill>
              <a:latin typeface="Arial"/>
            </a:endParaRPr>
          </a:p>
          <a:p>
            <a:pPr marL="257040" indent="-257040">
              <a:buClr>
                <a:schemeClr val="tx1"/>
              </a:buClr>
              <a:buFont typeface="Verdana"/>
              <a:buAutoNum type="arabicPeriod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200" b="1" spc="-1" dirty="0">
                <a:solidFill>
                  <a:srgbClr val="000000"/>
                </a:solidFill>
                <a:latin typeface="Verdana"/>
              </a:rPr>
              <a:t> Оцінка вартості проєкту;</a:t>
            </a:r>
            <a:endParaRPr lang="en-US" sz="1200" spc="-1" dirty="0">
              <a:solidFill>
                <a:srgbClr val="000000"/>
              </a:solidFill>
              <a:latin typeface="Arial"/>
            </a:endParaRPr>
          </a:p>
          <a:p>
            <a:pPr marL="257040" indent="-257040">
              <a:buClr>
                <a:schemeClr val="tx1"/>
              </a:buClr>
              <a:buFont typeface="Verdana"/>
              <a:buAutoNum type="arabicPeriod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200" b="1" spc="-1" dirty="0">
                <a:solidFill>
                  <a:srgbClr val="000000"/>
                </a:solidFill>
                <a:latin typeface="Verdana"/>
              </a:rPr>
              <a:t> Бюджетування проєкту.</a:t>
            </a:r>
            <a:endParaRPr lang="en-US" sz="1200" spc="-1" dirty="0">
              <a:solidFill>
                <a:srgbClr val="000000"/>
              </a:solidFill>
              <a:latin typeface="Arial"/>
            </a:endParaRPr>
          </a:p>
          <a:p>
            <a:pPr marL="257040" indent="-257040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en-US" sz="1200" spc="-1" dirty="0">
              <a:solidFill>
                <a:srgbClr val="000000"/>
              </a:solidFill>
              <a:latin typeface="Arial"/>
            </a:endParaRPr>
          </a:p>
          <a:p>
            <a:pPr marL="257040" indent="-257040" algn="ctr">
              <a:spcAft>
                <a:spcPts val="842"/>
              </a:spcAft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350" b="1" spc="-1" dirty="0">
                <a:solidFill>
                  <a:srgbClr val="000000"/>
                </a:solidFill>
                <a:latin typeface="Verdana"/>
              </a:rPr>
              <a:t>Методи оцінки вартості проєкту:</a:t>
            </a:r>
            <a:endParaRPr lang="en-US" sz="1350" spc="-1" dirty="0">
              <a:solidFill>
                <a:srgbClr val="000000"/>
              </a:solidFill>
              <a:latin typeface="Arial"/>
            </a:endParaRPr>
          </a:p>
          <a:p>
            <a:pPr marL="257040" indent="-257040">
              <a:buClr>
                <a:srgbClr val="000000"/>
              </a:buClr>
              <a:buFont typeface="Wingdings" charset="2"/>
              <a:buChar char="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200" b="1" i="1" spc="-1" dirty="0">
                <a:latin typeface="Verdana"/>
              </a:rPr>
              <a:t> Параметрична оцінка - </a:t>
            </a:r>
            <a:r>
              <a:rPr lang="ru-RU" sz="1200" b="1" spc="-1" dirty="0">
                <a:latin typeface="Verdana"/>
              </a:rPr>
              <a:t>передбачає використання статистичних залежностей між вартістю операцій та іншими змінними параметрами, одержаних на основі аналізу історичних даних;</a:t>
            </a:r>
            <a:endParaRPr lang="en-US" sz="1200" spc="-1" dirty="0">
              <a:latin typeface="Arial"/>
            </a:endParaRPr>
          </a:p>
          <a:p>
            <a:pPr marL="257040" indent="-257040">
              <a:buClr>
                <a:srgbClr val="000000"/>
              </a:buClr>
              <a:buFont typeface="Wingdings" charset="2"/>
              <a:buChar char="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200" b="1" spc="-1" dirty="0">
                <a:latin typeface="Verdana"/>
              </a:rPr>
              <a:t> </a:t>
            </a:r>
            <a:r>
              <a:rPr lang="ru-RU" sz="1200" b="1" i="1" spc="-1" dirty="0">
                <a:latin typeface="Verdana"/>
              </a:rPr>
              <a:t>Оцінка за аналогами </a:t>
            </a:r>
            <a:r>
              <a:rPr lang="ru-RU" sz="1200" b="1" spc="-1" dirty="0">
                <a:latin typeface="Verdana"/>
              </a:rPr>
              <a:t>- Оцінка вартості за аналогією зі подібними роботами, які виконувались в інших проєктах;</a:t>
            </a:r>
            <a:endParaRPr lang="en-US" sz="1200" spc="-1" dirty="0">
              <a:latin typeface="Arial"/>
            </a:endParaRPr>
          </a:p>
          <a:p>
            <a:pPr marL="257040" indent="-257040">
              <a:buClr>
                <a:srgbClr val="000000"/>
              </a:buClr>
              <a:buFont typeface="Wingdings" charset="2"/>
              <a:buChar char="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200" b="1" i="1" spc="-1" dirty="0">
                <a:latin typeface="Verdana"/>
              </a:rPr>
              <a:t> Оцінка «знизу нагору» </a:t>
            </a:r>
            <a:r>
              <a:rPr lang="ru-RU" sz="1200" b="1" spc="-1" dirty="0">
                <a:latin typeface="Verdana"/>
              </a:rPr>
              <a:t>- передбачає підсумовування окремих операцій чи пакетів робіт знизу нагору по ІСР проєкту;</a:t>
            </a:r>
            <a:endParaRPr lang="en-US" sz="1200" spc="-1" dirty="0">
              <a:latin typeface="Arial"/>
            </a:endParaRPr>
          </a:p>
          <a:p>
            <a:pPr marL="257040" indent="-257040">
              <a:buClr>
                <a:srgbClr val="000000"/>
              </a:buClr>
              <a:buFont typeface="Wingdings" charset="2"/>
              <a:buChar char="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200" b="1" i="1" spc="-1" dirty="0">
                <a:latin typeface="Verdana"/>
              </a:rPr>
              <a:t> Поетапне оцінювання </a:t>
            </a:r>
            <a:r>
              <a:rPr lang="ru-RU" sz="1200" b="1" spc="-1" dirty="0">
                <a:latin typeface="Verdana"/>
              </a:rPr>
              <a:t>- Оцінка проєкту за етапами його життєвого циклу;</a:t>
            </a:r>
            <a:endParaRPr lang="en-US" sz="1200" spc="-1" dirty="0">
              <a:latin typeface="Arial"/>
            </a:endParaRPr>
          </a:p>
          <a:p>
            <a:pPr marL="257040" indent="-257040">
              <a:buClr>
                <a:srgbClr val="000000"/>
              </a:buClr>
              <a:buFont typeface="Wingdings" charset="2"/>
              <a:buChar char=""/>
              <a:tabLst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200" b="1" i="1" spc="-1" dirty="0">
                <a:latin typeface="Verdana"/>
              </a:rPr>
              <a:t> Аналіз пропозицій виконавців </a:t>
            </a:r>
            <a:r>
              <a:rPr lang="ru-RU" sz="1200" b="1" spc="-1" dirty="0">
                <a:latin typeface="Verdana"/>
              </a:rPr>
              <a:t>– документація щодо проєкту </a:t>
            </a:r>
            <a:r>
              <a:rPr lang="uk-UA" sz="1200" b="1" spc="-1" dirty="0">
                <a:latin typeface="Verdana"/>
              </a:rPr>
              <a:t>розсилається</a:t>
            </a:r>
            <a:r>
              <a:rPr lang="ru-RU" sz="1200" b="1" spc="-1" dirty="0">
                <a:latin typeface="Verdana"/>
              </a:rPr>
              <a:t> потенційним виконавцям з проханням надати свої оцінки вартості.</a:t>
            </a:r>
            <a:endParaRPr lang="en-US" sz="1200" spc="-1" dirty="0">
              <a:latin typeface="Arial"/>
            </a:endParaRPr>
          </a:p>
        </p:txBody>
      </p:sp>
      <p:cxnSp>
        <p:nvCxnSpPr>
          <p:cNvPr id="2" name="Прямая соединительная линия 5">
            <a:extLst>
              <a:ext uri="{FF2B5EF4-FFF2-40B4-BE49-F238E27FC236}">
                <a16:creationId xmlns:a16="http://schemas.microsoft.com/office/drawing/2014/main" id="{977A5BE4-54B1-3F3A-C755-A3500CE4F7DB}"/>
              </a:ext>
            </a:extLst>
          </p:cNvPr>
          <p:cNvCxnSpPr/>
          <p:nvPr/>
        </p:nvCxnSpPr>
        <p:spPr>
          <a:xfrm>
            <a:off x="1282806" y="776591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831772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CustomShape 1"/>
          <p:cNvSpPr/>
          <p:nvPr/>
        </p:nvSpPr>
        <p:spPr>
          <a:xfrm>
            <a:off x="1143000" y="2425410"/>
            <a:ext cx="6858000" cy="2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8" name="CustomShape 2"/>
          <p:cNvSpPr/>
          <p:nvPr/>
        </p:nvSpPr>
        <p:spPr>
          <a:xfrm>
            <a:off x="1143000" y="2411100"/>
            <a:ext cx="6858000" cy="2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9" name="CustomShape 3"/>
          <p:cNvSpPr/>
          <p:nvPr/>
        </p:nvSpPr>
        <p:spPr>
          <a:xfrm>
            <a:off x="1283265" y="255285"/>
            <a:ext cx="6576930" cy="3107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 anchor="ctr" anchorCtr="1">
            <a:noAutofit/>
          </a:bodyPr>
          <a:lstStyle/>
          <a:p>
            <a:pPr algn="ctr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Планування витрат за </a:t>
            </a:r>
            <a:r>
              <a:rPr lang="uk-UA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проєкт</a:t>
            </a:r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ом (продовження)</a:t>
            </a:r>
          </a:p>
        </p:txBody>
      </p:sp>
      <p:sp>
        <p:nvSpPr>
          <p:cNvPr id="250" name="CustomShape 4"/>
          <p:cNvSpPr/>
          <p:nvPr/>
        </p:nvSpPr>
        <p:spPr>
          <a:xfrm>
            <a:off x="1601460" y="844021"/>
            <a:ext cx="6048270" cy="477151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>
            <a:spAutoFit/>
          </a:bodyPr>
          <a:lstStyle/>
          <a:p>
            <a:pPr>
              <a:lnSpc>
                <a:spcPct val="11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200" b="1" i="1" spc="-1" dirty="0">
                <a:solidFill>
                  <a:srgbClr val="00B0F0"/>
                </a:solidFill>
                <a:latin typeface="Verdana"/>
              </a:rPr>
              <a:t>Бюджетування проєкту </a:t>
            </a:r>
            <a:r>
              <a:rPr lang="ru-RU" sz="1200" b="1" spc="-1" dirty="0">
                <a:latin typeface="Verdana"/>
              </a:rPr>
              <a:t>передбачає формування </a:t>
            </a:r>
            <a:r>
              <a:rPr lang="ru-RU" sz="1200" b="1" i="1" spc="-1" dirty="0">
                <a:latin typeface="Verdana"/>
              </a:rPr>
              <a:t>бюджету проєкту-</a:t>
            </a:r>
            <a:r>
              <a:rPr lang="ru-RU" sz="1200" b="1" spc="-1" dirty="0">
                <a:latin typeface="Verdana"/>
              </a:rPr>
              <a:t>плану, в якому витрати на проєкт розподілені в часі.</a:t>
            </a:r>
            <a:r>
              <a:rPr lang="ru-RU" sz="1200" spc="-1" dirty="0">
                <a:latin typeface="Verdana"/>
              </a:rPr>
              <a:t> </a:t>
            </a:r>
            <a:endParaRPr lang="en-US" sz="1200" spc="-1" dirty="0">
              <a:latin typeface="Arial"/>
            </a:endParaRPr>
          </a:p>
        </p:txBody>
      </p:sp>
      <p:sp>
        <p:nvSpPr>
          <p:cNvPr id="251" name="CustomShape 5"/>
          <p:cNvSpPr/>
          <p:nvPr/>
        </p:nvSpPr>
        <p:spPr>
          <a:xfrm>
            <a:off x="1601460" y="1600290"/>
            <a:ext cx="6103080" cy="44021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>
            <a:spAutoFit/>
          </a:bodyPr>
          <a:lstStyle/>
          <a:p>
            <a:pPr>
              <a:spcBef>
                <a:spcPts val="749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200" b="1" spc="-1" dirty="0">
                <a:latin typeface="Verdana"/>
              </a:rPr>
              <a:t>Розподілений у часі бюджет називають також</a:t>
            </a:r>
            <a:r>
              <a:rPr lang="uk-UA" sz="1200" b="1" spc="-1" dirty="0">
                <a:latin typeface="Verdana"/>
              </a:rPr>
              <a:t> </a:t>
            </a:r>
            <a:r>
              <a:rPr lang="en-US" sz="1200" b="1" i="1" spc="-1" dirty="0">
                <a:latin typeface="Verdana"/>
              </a:rPr>
              <a:t>базовим планом за вартістю.</a:t>
            </a:r>
            <a:endParaRPr lang="en-US" sz="1200" spc="-1" dirty="0">
              <a:latin typeface="Arial"/>
            </a:endParaRPr>
          </a:p>
        </p:txBody>
      </p:sp>
      <p:sp>
        <p:nvSpPr>
          <p:cNvPr id="268" name="CustomShape 22"/>
          <p:cNvSpPr/>
          <p:nvPr/>
        </p:nvSpPr>
        <p:spPr>
          <a:xfrm>
            <a:off x="2411760" y="4346024"/>
            <a:ext cx="4861350" cy="255551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>
            <a:spAutoFit/>
          </a:bodyPr>
          <a:lstStyle/>
          <a:p>
            <a:pPr algn="ctr">
              <a:spcBef>
                <a:spcPts val="749"/>
              </a:spcBef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n-US" sz="1200" b="1" spc="-1" dirty="0">
                <a:solidFill>
                  <a:srgbClr val="00B0F0"/>
                </a:solidFill>
                <a:latin typeface="Verdana"/>
              </a:rPr>
              <a:t>Графічне подання вартості </a:t>
            </a:r>
            <a:r>
              <a:rPr lang="uk-UA" sz="1200" b="1" spc="-1" dirty="0">
                <a:solidFill>
                  <a:srgbClr val="00B0F0"/>
                </a:solidFill>
                <a:latin typeface="Verdana"/>
              </a:rPr>
              <a:t>проєкт</a:t>
            </a:r>
            <a:r>
              <a:rPr lang="en-US" sz="1200" b="1" spc="-1" dirty="0">
                <a:solidFill>
                  <a:srgbClr val="00B0F0"/>
                </a:solidFill>
                <a:latin typeface="Verdana"/>
              </a:rPr>
              <a:t>у</a:t>
            </a:r>
            <a:endParaRPr lang="en-US" sz="1200" spc="-1" dirty="0">
              <a:solidFill>
                <a:srgbClr val="00B0F0"/>
              </a:solidFill>
              <a:latin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379C66-145C-D934-5528-F9E360796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821" y="2194987"/>
            <a:ext cx="3500225" cy="1942397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0B44292-00FE-F1C1-9CDF-BD7876E73F50}"/>
              </a:ext>
            </a:extLst>
          </p:cNvPr>
          <p:cNvCxnSpPr/>
          <p:nvPr/>
        </p:nvCxnSpPr>
        <p:spPr>
          <a:xfrm>
            <a:off x="1282806" y="776591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214924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>
            <a:extLst>
              <a:ext uri="{FF2B5EF4-FFF2-40B4-BE49-F238E27FC236}">
                <a16:creationId xmlns:a16="http://schemas.microsoft.com/office/drawing/2014/main" id="{27BC20A5-4AD8-B5C3-EF4E-7AC24E71A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542484" cy="696516"/>
          </a:xfrm>
        </p:spPr>
        <p:txBody>
          <a:bodyPr/>
          <a:lstStyle/>
          <a:p>
            <a:pPr eaLnBrk="1" hangingPunct="1"/>
            <a:r>
              <a:rPr lang="uk-UA" altLang="uk-UA" sz="2400" b="1" dirty="0">
                <a:solidFill>
                  <a:schemeClr val="tx2"/>
                </a:solidFill>
              </a:rPr>
              <a:t>Асоціації в області управлінні проєктами</a:t>
            </a:r>
          </a:p>
        </p:txBody>
      </p:sp>
      <p:sp>
        <p:nvSpPr>
          <p:cNvPr id="12291" name="TextBox 5">
            <a:extLst>
              <a:ext uri="{FF2B5EF4-FFF2-40B4-BE49-F238E27FC236}">
                <a16:creationId xmlns:a16="http://schemas.microsoft.com/office/drawing/2014/main" id="{997269B9-10D4-4BEE-FB54-19C4F46BF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0891" y="956073"/>
            <a:ext cx="6375797" cy="291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1350"/>
              </a:spcBef>
              <a:spcAft>
                <a:spcPts val="450"/>
              </a:spcAft>
            </a:pPr>
            <a:r>
              <a:rPr lang="en-US" altLang="uk-UA" sz="1500" b="1" dirty="0"/>
              <a:t>PMI – Project Management Institute (</a:t>
            </a:r>
            <a:r>
              <a:rPr lang="uk-UA" altLang="uk-UA" sz="1500" b="1" dirty="0"/>
              <a:t>Інститут управління проєктами</a:t>
            </a:r>
            <a:r>
              <a:rPr lang="en-US" altLang="uk-UA" sz="1500" b="1" dirty="0"/>
              <a:t>)</a:t>
            </a:r>
            <a:r>
              <a:rPr lang="uk-UA" altLang="uk-UA" sz="1500" b="1" dirty="0"/>
              <a:t>, США. Стандарт </a:t>
            </a:r>
            <a:r>
              <a:rPr lang="en-US" altLang="uk-UA" sz="1500" b="1" dirty="0"/>
              <a:t>PMBOK.</a:t>
            </a:r>
            <a:endParaRPr lang="uk-UA" altLang="uk-UA" sz="1500" b="1" dirty="0"/>
          </a:p>
          <a:p>
            <a:pPr algn="just">
              <a:spcBef>
                <a:spcPts val="1350"/>
              </a:spcBef>
              <a:spcAft>
                <a:spcPts val="450"/>
              </a:spcAft>
            </a:pPr>
            <a:r>
              <a:rPr lang="en-US" altLang="uk-UA" sz="1500" b="1" dirty="0"/>
              <a:t>IPMA – International Project Management Association (</a:t>
            </a:r>
            <a:r>
              <a:rPr lang="uk-UA" altLang="uk-UA" sz="1500" b="1" dirty="0"/>
              <a:t>Міжнародна Асоціація управління проєктами</a:t>
            </a:r>
            <a:r>
              <a:rPr lang="en-US" altLang="uk-UA" sz="1500" b="1" dirty="0"/>
              <a:t>)</a:t>
            </a:r>
            <a:r>
              <a:rPr lang="uk-UA" altLang="uk-UA" sz="1500" b="1" dirty="0"/>
              <a:t>, Європа</a:t>
            </a:r>
          </a:p>
          <a:p>
            <a:pPr algn="just">
              <a:spcBef>
                <a:spcPts val="1350"/>
              </a:spcBef>
              <a:spcAft>
                <a:spcPts val="450"/>
              </a:spcAft>
            </a:pPr>
            <a:r>
              <a:rPr lang="en-US" altLang="uk-UA" sz="1500" b="1" dirty="0"/>
              <a:t>Office of Government Commerce, </a:t>
            </a:r>
            <a:r>
              <a:rPr lang="uk-UA" altLang="uk-UA" sz="1500" b="1" dirty="0"/>
              <a:t>Великобританія. Метод </a:t>
            </a:r>
            <a:r>
              <a:rPr lang="en-US" altLang="uk-UA" sz="1500" b="1" dirty="0"/>
              <a:t>PRINCE2.</a:t>
            </a:r>
            <a:endParaRPr lang="uk-UA" altLang="uk-UA" sz="1500" b="1" dirty="0"/>
          </a:p>
          <a:p>
            <a:pPr algn="just">
              <a:spcBef>
                <a:spcPts val="1350"/>
              </a:spcBef>
              <a:spcAft>
                <a:spcPts val="450"/>
              </a:spcAft>
            </a:pPr>
            <a:r>
              <a:rPr lang="en-US" altLang="uk-UA" sz="1500" b="1" dirty="0"/>
              <a:t>Australian Institute of Project Management (</a:t>
            </a:r>
            <a:r>
              <a:rPr lang="uk-UA" altLang="uk-UA" sz="1500" b="1" dirty="0"/>
              <a:t>Австралійський Інститут управління проєктами</a:t>
            </a:r>
            <a:r>
              <a:rPr lang="en-US" altLang="uk-UA" sz="1500" b="1" dirty="0"/>
              <a:t>)</a:t>
            </a:r>
            <a:r>
              <a:rPr lang="uk-UA" altLang="uk-UA" sz="1500" b="1" dirty="0">
                <a:sym typeface="Wingdings" panose="05000000000000000000" pitchFamily="2" charset="2"/>
              </a:rPr>
              <a:t>.</a:t>
            </a:r>
          </a:p>
          <a:p>
            <a:pPr algn="just">
              <a:spcBef>
                <a:spcPts val="1350"/>
              </a:spcBef>
              <a:spcAft>
                <a:spcPts val="450"/>
              </a:spcAft>
            </a:pPr>
            <a:r>
              <a:rPr lang="ru-RU" sz="1500" b="1" dirty="0"/>
              <a:t>Українська асоціація управління проєктами УКРНЕТ</a:t>
            </a:r>
            <a:endParaRPr lang="uk-UA" altLang="uk-UA" sz="1500" b="1" dirty="0">
              <a:sym typeface="Wingdings" panose="05000000000000000000" pitchFamily="2" charset="2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EC36D84-DA04-36A2-2658-9562EDC6E56B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3711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5">
            <a:extLst>
              <a:ext uri="{FF2B5EF4-FFF2-40B4-BE49-F238E27FC236}">
                <a16:creationId xmlns:a16="http://schemas.microsoft.com/office/drawing/2014/main" id="{997269B9-10D4-4BEE-FB54-19C4F46BF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776" y="1779662"/>
            <a:ext cx="63757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spcBef>
                <a:spcPts val="1350"/>
              </a:spcBef>
              <a:spcAft>
                <a:spcPts val="450"/>
              </a:spcAft>
              <a:buNone/>
            </a:pPr>
            <a:r>
              <a:rPr lang="uk-UA" altLang="uk-UA" sz="4000" b="1" dirty="0"/>
              <a:t>Дякую за увагу!!!</a:t>
            </a:r>
            <a:endParaRPr lang="uk-UA" altLang="uk-UA" sz="4000" b="1" dirty="0">
              <a:sym typeface="Wingdings" panose="05000000000000000000" pitchFamily="2" charset="2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EC36D84-DA04-36A2-2658-9562EDC6E56B}"/>
              </a:ext>
            </a:extLst>
          </p:cNvPr>
          <p:cNvCxnSpPr/>
          <p:nvPr/>
        </p:nvCxnSpPr>
        <p:spPr>
          <a:xfrm>
            <a:off x="1303735" y="696517"/>
            <a:ext cx="6482953" cy="1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712603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LLPPT-COLOR-A1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70C0"/>
    </a:accent1>
    <a:accent2>
      <a:srgbClr val="0070C0"/>
    </a:accent2>
    <a:accent3>
      <a:srgbClr val="0070C0"/>
    </a:accent3>
    <a:accent4>
      <a:srgbClr val="0070C0"/>
    </a:accent4>
    <a:accent5>
      <a:srgbClr val="0070C0"/>
    </a:accent5>
    <a:accent6>
      <a:srgbClr val="0070C0"/>
    </a:accent6>
    <a:hlink>
      <a:srgbClr val="3F3F3F"/>
    </a:hlink>
    <a:folHlink>
      <a:srgbClr val="3F3F3F"/>
    </a:folHlink>
  </a:clrScheme>
</a:themeOverride>
</file>

<file path=ppt/theme/themeOverride2.xml><?xml version="1.0" encoding="utf-8"?>
<a:themeOverride xmlns:a="http://schemas.openxmlformats.org/drawingml/2006/main">
  <a:clrScheme name="ALLPPT-COLOR-A1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70C0"/>
    </a:accent1>
    <a:accent2>
      <a:srgbClr val="0070C0"/>
    </a:accent2>
    <a:accent3>
      <a:srgbClr val="0070C0"/>
    </a:accent3>
    <a:accent4>
      <a:srgbClr val="0070C0"/>
    </a:accent4>
    <a:accent5>
      <a:srgbClr val="0070C0"/>
    </a:accent5>
    <a:accent6>
      <a:srgbClr val="0070C0"/>
    </a:accent6>
    <a:hlink>
      <a:srgbClr val="3F3F3F"/>
    </a:hlink>
    <a:folHlink>
      <a:srgbClr val="3F3F3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4213</TotalTime>
  <Words>3250</Words>
  <Application>Microsoft Office PowerPoint</Application>
  <PresentationFormat>Екран (16:9)</PresentationFormat>
  <Paragraphs>562</Paragraphs>
  <Slides>71</Slides>
  <Notes>19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71</vt:i4>
      </vt:variant>
    </vt:vector>
  </HeadingPairs>
  <TitlesOfParts>
    <vt:vector size="81" baseType="lpstr">
      <vt:lpstr>Arial</vt:lpstr>
      <vt:lpstr>Calibri</vt:lpstr>
      <vt:lpstr>Century Gothic</vt:lpstr>
      <vt:lpstr>Times New Roman</vt:lpstr>
      <vt:lpstr>TimesNewRomanPS-BoldMT</vt:lpstr>
      <vt:lpstr>Verdana</vt:lpstr>
      <vt:lpstr>Wingdings</vt:lpstr>
      <vt:lpstr>Wingdings 3</vt:lpstr>
      <vt:lpstr>Contents Slide Master</vt:lpstr>
      <vt:lpstr>Section Break Slide Master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Основні властивості проєкту</vt:lpstr>
      <vt:lpstr>Основні властивості проєкту </vt:lpstr>
      <vt:lpstr>При реалізації проєктів, слід звернути  увагу, що: </vt:lpstr>
      <vt:lpstr>Причини невдач в проєктах</vt:lpstr>
      <vt:lpstr>Що ще може стати причиною невдачі в проєкті?</vt:lpstr>
      <vt:lpstr>Управління</vt:lpstr>
      <vt:lpstr>Управління проєктами </vt:lpstr>
      <vt:lpstr>Презентація PowerPoint</vt:lpstr>
      <vt:lpstr>Презентація PowerPoint</vt:lpstr>
      <vt:lpstr>Що на твою думку  управління через проєкти?</vt:lpstr>
      <vt:lpstr>Основні елементи проєкту</vt:lpstr>
      <vt:lpstr>Елементи проєкту </vt:lpstr>
      <vt:lpstr>проєкт як засіб стратегічного розвитку </vt:lpstr>
      <vt:lpstr>Презентація PowerPoint</vt:lpstr>
      <vt:lpstr>Основні властивості проєкту</vt:lpstr>
      <vt:lpstr>Правило «залізного трикутника»</vt:lpstr>
      <vt:lpstr>Презентація PowerPoint</vt:lpstr>
      <vt:lpstr>Основні властивості проєкту</vt:lpstr>
      <vt:lpstr>Презентація PowerPoint</vt:lpstr>
      <vt:lpstr>Класифікація проєктів </vt:lpstr>
      <vt:lpstr>Класифікація проєктів </vt:lpstr>
      <vt:lpstr>Класифікація проєктів </vt:lpstr>
      <vt:lpstr>Класифікація проєктів </vt:lpstr>
      <vt:lpstr>Класифікація проєктів </vt:lpstr>
      <vt:lpstr>Класифікація проєктів </vt:lpstr>
      <vt:lpstr>Презентація PowerPoint</vt:lpstr>
      <vt:lpstr>Оточення проєктів </vt:lpstr>
      <vt:lpstr>проєкт та його зовнішнє середовище </vt:lpstr>
      <vt:lpstr>Зовнішнє середовище</vt:lpstr>
      <vt:lpstr>Внутрішнє оточення</vt:lpstr>
      <vt:lpstr>Презентація PowerPoint</vt:lpstr>
      <vt:lpstr>Презентація PowerPoint</vt:lpstr>
      <vt:lpstr>Презентація PowerPoint</vt:lpstr>
      <vt:lpstr>Основні чинники впливу зовнішнього (макро) оточення на проєкт</vt:lpstr>
      <vt:lpstr>Основні чинники впливу зовнішнього (макро) оточення на проєкт</vt:lpstr>
      <vt:lpstr>Основні чинники впливу внутрішнього оточення на проєкт </vt:lpstr>
      <vt:lpstr>Основні чинники впливу внутрішнього оточення на проєкт </vt:lpstr>
      <vt:lpstr>Презентація PowerPoint</vt:lpstr>
      <vt:lpstr>Навіщо управляти проєктом?</vt:lpstr>
      <vt:lpstr>Що таке управління проєктом?</vt:lpstr>
      <vt:lpstr>              Процеси управління проєктом</vt:lpstr>
      <vt:lpstr>Впливати на проєкт потрібно своєчасно!</vt:lpstr>
      <vt:lpstr>Впливати на проєкт потрібно своєчасно!</vt:lpstr>
      <vt:lpstr>Складові процесу управління</vt:lpstr>
      <vt:lpstr>Успіх проєкту</vt:lpstr>
      <vt:lpstr>              Типова структура проєкту</vt:lpstr>
      <vt:lpstr>Менеджер проєкта</vt:lpstr>
      <vt:lpstr>Задачі менеджера проєктів</vt:lpstr>
      <vt:lpstr>Обов'язки менеджера проєктів</vt:lpstr>
      <vt:lpstr>Обов'язки менеджера проєктів</vt:lpstr>
      <vt:lpstr>Робота менеджера проєктів</vt:lpstr>
      <vt:lpstr>Робота менеджера проєктів</vt:lpstr>
      <vt:lpstr>Життєвий цикл проєкту</vt:lpstr>
      <vt:lpstr>Що виконується на кожному етапі</vt:lpstr>
      <vt:lpstr>Що виконується на кожному етапі</vt:lpstr>
      <vt:lpstr>Що виконується на кожному етапі</vt:lpstr>
      <vt:lpstr>Що виконується на кожному етапі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Асоціації в області управлінні проєктами</vt:lpstr>
      <vt:lpstr>Презентація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Irina</cp:lastModifiedBy>
  <cp:revision>148</cp:revision>
  <cp:lastPrinted>2022-12-15T14:56:29Z</cp:lastPrinted>
  <dcterms:created xsi:type="dcterms:W3CDTF">2016-12-05T23:26:54Z</dcterms:created>
  <dcterms:modified xsi:type="dcterms:W3CDTF">2023-11-29T10:31:28Z</dcterms:modified>
</cp:coreProperties>
</file>