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93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2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2122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479419-6A4B-4987-B10F-C9E4120DB9BC}" type="datetimeFigureOut">
              <a:rPr lang="ru-RU" smtClean="0"/>
              <a:pPr/>
              <a:t>27.10.2022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21F374-45C4-46FE-8C7F-050DCC8ECC5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645024"/>
            <a:ext cx="8458200" cy="1654423"/>
          </a:xfrm>
        </p:spPr>
        <p:txBody>
          <a:bodyPr>
            <a:normAutofit fontScale="90000"/>
          </a:bodyPr>
          <a:lstStyle/>
          <a:p>
            <a:pPr algn="r"/>
            <a:r>
              <a:rPr lang="uk-UA" dirty="0" smtClean="0"/>
              <a:t>Тема №1: ПРИНЦИПИ ОРГАНІЗАЦІЇ БУХГАЛТЕРСЬКОГО ОБЛІКУ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 НА ПІДПРИЄМСТВІ АЕРОКОСМІЧНОЇ ГАЛУЗІ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458200" cy="2664296"/>
          </a:xfrm>
        </p:spPr>
        <p:txBody>
          <a:bodyPr anchor="ctr">
            <a:normAutofit/>
          </a:bodyPr>
          <a:lstStyle/>
          <a:p>
            <a:pPr algn="ctr"/>
            <a:r>
              <a:rPr lang="uk-UA" sz="3600" b="1" i="1" u="sng" dirty="0" smtClean="0">
                <a:latin typeface="Comic Sans MS" pitchFamily="66" charset="0"/>
              </a:rPr>
              <a:t>Організація бухгалтерського обліку підприємств аерокосмічної галузі  </a:t>
            </a:r>
            <a:endParaRPr lang="ru-RU" sz="3600" b="1" i="1" u="sng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5517232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Підготувала студентка групи 657оо </a:t>
            </a:r>
          </a:p>
          <a:p>
            <a:pPr algn="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Мартиненко К.Р.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нарахування й відповідність доходів і витрат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– для визначення фінансового результату звітного періоду необхідно порівняти доходи звітного періоду з витратами, що були здійснені для отримання цих доходів; при цьому доходи і витрати відображаються в бухгалтерському обліку та фінансовій звітності в момент їх виникнення незалежно від дати надходження або сплати грошових коштів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564904"/>
            <a:ext cx="8686800" cy="3517851"/>
          </a:xfrm>
        </p:spPr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превалювання суті над формою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– операції обліковуються відповідно до їхньої суті, а не лише виходячи з юридичної форми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36912"/>
            <a:ext cx="8686800" cy="3443213"/>
          </a:xfrm>
        </p:spPr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історична (фактична) собівартість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– пріоритетним є оцінювання активів підприємства, виходячи з витрат на їх виробництво й придбання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76872"/>
            <a:ext cx="8686800" cy="3803253"/>
          </a:xfrm>
        </p:spPr>
        <p:txBody>
          <a:bodyPr>
            <a:normAutofit/>
          </a:bodyPr>
          <a:lstStyle/>
          <a:p>
            <a:pPr algn="just"/>
            <a:r>
              <a:rPr lang="uk-UA" b="1" u="sng" dirty="0" smtClean="0">
                <a:latin typeface="Comic Sans MS" pitchFamily="66" charset="0"/>
                <a:cs typeface="Times New Roman" pitchFamily="18" charset="0"/>
              </a:rPr>
              <a:t>єдиний грошовий вимірник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– вимірювання й узагальнення всіх господарських операцій підприємства у його фінансовій звітності здійснюються в єдиній грошовій одиниці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420888"/>
            <a:ext cx="8686800" cy="3659237"/>
          </a:xfrm>
        </p:spPr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періодичність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– можливість розподілу діяльності підприємства на певні періоди часу з метою складання фінансової звітності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48245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 сьогодні питання визначення й пояснення принципів організації бухгалтерського обліку підприємств аерокосмічної галузі є </a:t>
            </a:r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досить суперечливим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Серед великої кількості підходів учених до цього питання </a:t>
            </a:r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немає одностайності думок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оскільки не існує єдиної системи класифікації принципів організації бухгалтерського обліку.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Зрозуміло головне, що на підприємствах аерокосмічної галузі набагато більше ніж на звичайних виробничих підприємствах має дотримуватися </a:t>
            </a:r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принцип підвищеної секретності облікової інформації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зокрема і всього виробничого процесу взагалі.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9884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323528" y="1772816"/>
            <a:ext cx="8530803" cy="4320480"/>
            <a:chOff x="2649" y="13807"/>
            <a:chExt cx="6394" cy="3245"/>
          </a:xfrm>
        </p:grpSpPr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2649" y="13807"/>
              <a:ext cx="1609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Автономності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2649" y="14508"/>
              <a:ext cx="1609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Адаптивності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2649" y="15355"/>
              <a:ext cx="1609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Ритмічності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2649" y="16129"/>
              <a:ext cx="1609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Комплексності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4718" y="13807"/>
              <a:ext cx="1752" cy="5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Постійного</a:t>
              </a:r>
              <a:endParaRPr kumimoji="0" 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удосконалення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7291" y="13807"/>
              <a:ext cx="1752" cy="4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Послідовності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7291" y="14508"/>
              <a:ext cx="1752" cy="7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Застосування комп’ютерної техніки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7291" y="15454"/>
              <a:ext cx="1752" cy="5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Зниження  витрат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4718" y="14732"/>
              <a:ext cx="1826" cy="1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  <a:ea typeface="Batang"/>
                  <a:cs typeface="Arial" pitchFamily="34" charset="0"/>
                </a:rPr>
                <a:t>Принципи організації бухгалтерського обліку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7291" y="16286"/>
              <a:ext cx="1752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Ешелонування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4718" y="16002"/>
              <a:ext cx="1826" cy="1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Безпеки </a:t>
              </a:r>
              <a:b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</a:b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Batang"/>
                  <a:cs typeface="Times New Roman" pitchFamily="18" charset="0"/>
                </a:rPr>
                <a:t>і контролю бухгалтерських даних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9" name="AutoShape 11"/>
            <p:cNvSpPr>
              <a:spLocks noChangeShapeType="1"/>
            </p:cNvSpPr>
            <p:nvPr/>
          </p:nvSpPr>
          <p:spPr bwMode="auto">
            <a:xfrm flipH="1" flipV="1">
              <a:off x="5631" y="14388"/>
              <a:ext cx="1" cy="3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8" name="AutoShape 10"/>
            <p:cNvSpPr>
              <a:spLocks noChangeShapeType="1"/>
            </p:cNvSpPr>
            <p:nvPr/>
          </p:nvSpPr>
          <p:spPr bwMode="auto">
            <a:xfrm flipH="1" flipV="1">
              <a:off x="4258" y="14021"/>
              <a:ext cx="460" cy="12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7" name="AutoShape 9"/>
            <p:cNvSpPr>
              <a:spLocks noChangeShapeType="1"/>
            </p:cNvSpPr>
            <p:nvPr/>
          </p:nvSpPr>
          <p:spPr bwMode="auto">
            <a:xfrm flipV="1">
              <a:off x="6544" y="14021"/>
              <a:ext cx="747" cy="123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6" name="AutoShape 8"/>
            <p:cNvSpPr>
              <a:spLocks noChangeShapeType="1"/>
            </p:cNvSpPr>
            <p:nvPr/>
          </p:nvSpPr>
          <p:spPr bwMode="auto">
            <a:xfrm flipH="1" flipV="1">
              <a:off x="4258" y="14722"/>
              <a:ext cx="460" cy="5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5" name="AutoShape 7"/>
            <p:cNvSpPr>
              <a:spLocks noChangeShapeType="1"/>
            </p:cNvSpPr>
            <p:nvPr/>
          </p:nvSpPr>
          <p:spPr bwMode="auto">
            <a:xfrm flipV="1">
              <a:off x="6544" y="14903"/>
              <a:ext cx="747" cy="3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4" name="AutoShape 6"/>
            <p:cNvSpPr>
              <a:spLocks noChangeShapeType="1"/>
            </p:cNvSpPr>
            <p:nvPr/>
          </p:nvSpPr>
          <p:spPr bwMode="auto">
            <a:xfrm flipH="1">
              <a:off x="4258" y="15257"/>
              <a:ext cx="460" cy="3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3" name="AutoShape 5"/>
            <p:cNvSpPr>
              <a:spLocks noChangeShapeType="1"/>
            </p:cNvSpPr>
            <p:nvPr/>
          </p:nvSpPr>
          <p:spPr bwMode="auto">
            <a:xfrm>
              <a:off x="6544" y="15257"/>
              <a:ext cx="747" cy="47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2" name="AutoShape 4"/>
            <p:cNvSpPr>
              <a:spLocks noChangeShapeType="1"/>
            </p:cNvSpPr>
            <p:nvPr/>
          </p:nvSpPr>
          <p:spPr bwMode="auto">
            <a:xfrm>
              <a:off x="5631" y="15782"/>
              <a:ext cx="1" cy="2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 flipH="1">
              <a:off x="4258" y="15257"/>
              <a:ext cx="460" cy="108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>
              <a:off x="6544" y="15257"/>
              <a:ext cx="747" cy="123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4824536"/>
          </a:xfrm>
        </p:spPr>
        <p:txBody>
          <a:bodyPr>
            <a:normAutofit fontScale="77500" lnSpcReduction="20000"/>
          </a:bodyPr>
          <a:lstStyle/>
          <a:p>
            <a:pPr marL="0" indent="376238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Здійснивши аналіз існуючих принципів організації бухгалтерського обліку, можна зробити висновок про те, що організація бухгалтерського обліку на підприємствах аерокосмічної галузі окрім головного принципу – </a:t>
            </a:r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секретності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має базуватися на таких принципах: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принцип автономності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відокремлення майна власника від майна підприємства;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принцип адаптивності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пристосування будови і функцій бухгалтерського обліку до певних умов управління;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принцип ритмічності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 організації бухгалтерського обліку – рівномірне надходження даних і показників, а також надання вихідної інформації;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28800"/>
            <a:ext cx="8686800" cy="4824536"/>
          </a:xfrm>
        </p:spPr>
        <p:txBody>
          <a:bodyPr>
            <a:normAutofit/>
          </a:bodyPr>
          <a:lstStyle/>
          <a:p>
            <a:pPr algn="just"/>
            <a:r>
              <a:rPr lang="uk-UA" sz="2500" b="1" i="1" u="sng" dirty="0" smtClean="0">
                <a:latin typeface="Comic Sans MS" pitchFamily="66" charset="0"/>
                <a:cs typeface="Times New Roman" pitchFamily="18" charset="0"/>
              </a:rPr>
              <a:t>принцип послідовності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– постійне застосування вибраної підприємством облікової політики;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500" b="1" i="1" u="sng" dirty="0" smtClean="0">
                <a:latin typeface="Comic Sans MS" pitchFamily="66" charset="0"/>
                <a:cs typeface="Times New Roman" pitchFamily="18" charset="0"/>
              </a:rPr>
              <a:t>принцип застосування комп’ютерної техніки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, який використовується при організації бухгалтерського обліку в умовах комп’ютеризації суспільства;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500" b="1" i="1" u="sng" dirty="0" smtClean="0">
                <a:latin typeface="Comic Sans MS" pitchFamily="66" charset="0"/>
                <a:cs typeface="Times New Roman" pitchFamily="18" charset="0"/>
              </a:rPr>
              <a:t>принцип зниження витрат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 на ведення бухгалтерського обліку при підвищенні достовірності, оперативності й своєчасності надання бухгалтерської інформації;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500" b="1" i="1" u="sng" dirty="0" smtClean="0">
                <a:latin typeface="Comic Sans MS" pitchFamily="66" charset="0"/>
                <a:cs typeface="Times New Roman" pitchFamily="18" charset="0"/>
              </a:rPr>
              <a:t>принцип постійного удосконалення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організації облікового процесу, який, у свою чергу, включає принципи економії робочого часу та праці, а також їх пропорційності.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4006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4400" b="1" i="1" u="sng" dirty="0" smtClean="0">
                <a:latin typeface="Comic Sans MS" pitchFamily="66" charset="0"/>
                <a:cs typeface="Times New Roman" pitchFamily="18" charset="0"/>
              </a:rPr>
              <a:t>принцип комплексності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, згідно з яким при побудові системи захисту облікових даних необхідно передбачати всі види можливих загроз для підприємства, у тому числі канали несанкціонованого доступу до бухгалтерської інформації, та всі можливі для нього засоби захисту; засоби захисту підприємства потрібно порівнювати з можливими видами загроз, а засоби захисту облікової інформації повинні функціонувати в межах єдиного комплексу захисту конфіденційної інформації підприємства, взаємно доповнюючи один одного у функціональному і технічному аспектах;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4400" b="1" i="1" u="sng" dirty="0" smtClean="0">
                <a:latin typeface="Comic Sans MS" pitchFamily="66" charset="0"/>
                <a:cs typeface="Times New Roman" pitchFamily="18" charset="0"/>
              </a:rPr>
              <a:t>принцип безпеки і контролю даних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, при якому передбачається захист цінної облікової інформації на підприємствах аерокосмічної галузі шляхом установлення обмеження користувачів, віднесення її до інформації конфіденційного характеру і запровадження обмежень під час роботи з нею;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106760"/>
          </a:xfrm>
        </p:spPr>
        <p:txBody>
          <a:bodyPr/>
          <a:lstStyle/>
          <a:p>
            <a:r>
              <a:rPr lang="uk-UA" dirty="0" smtClean="0"/>
              <a:t>Питання до цієї теми: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1.1		Принципи організації бухгалтерського обліку</a:t>
            </a:r>
          </a:p>
          <a:p>
            <a:pPr algn="just">
              <a:spcBef>
                <a:spcPts val="0"/>
              </a:spcBef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1.2		Принципи бухгалтерського обліку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підприємств аерокосмічної галузі</a:t>
            </a:r>
          </a:p>
          <a:p>
            <a:pPr algn="just">
              <a:spcBef>
                <a:spcPts val="0"/>
              </a:spcBef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1.3 	Організація процесу зберігання фінансової інформації підприємств аерокосмічної галузі згідно з обліковими принципами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1.2 Принцип організації бухгалтерського обліку підприємств аерокосмічної галузі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4211960" cy="53285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800" b="1" i="1" u="sng" dirty="0" smtClean="0">
                <a:latin typeface="Comic Sans MS" pitchFamily="66" charset="0"/>
                <a:cs typeface="Times New Roman" pitchFamily="18" charset="0"/>
              </a:rPr>
              <a:t>принцип ешелонування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бухгалтерських даних, який полягає в створенні декількох послідовних зон захисту облікової інформації; отже, найбільш важлива інформація бухгалтерської служби має розташовуватись всередині інших зон захисту бухгалтерської інформації.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76238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99992" y="1484784"/>
          <a:ext cx="4389251" cy="5184573"/>
        </p:xfrm>
        <a:graphic>
          <a:graphicData uri="http://schemas.openxmlformats.org/drawingml/2006/table">
            <a:tbl>
              <a:tblPr/>
              <a:tblGrid>
                <a:gridCol w="72008"/>
                <a:gridCol w="128054"/>
                <a:gridCol w="94766"/>
                <a:gridCol w="94766"/>
                <a:gridCol w="94766"/>
                <a:gridCol w="594921"/>
                <a:gridCol w="1268813"/>
                <a:gridCol w="1358314"/>
                <a:gridCol w="145835"/>
                <a:gridCol w="149520"/>
                <a:gridCol w="148993"/>
                <a:gridCol w="149520"/>
                <a:gridCol w="88975"/>
              </a:tblGrid>
              <a:tr h="366301">
                <a:tc gridSpan="6">
                  <a:txBody>
                    <a:bodyPr/>
                    <a:lstStyle/>
                    <a:p>
                      <a:pPr marL="1016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1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Територія підприємства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524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Периметр території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5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630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L="889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2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Приміщення підприємства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651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Периметр будівлі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1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10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15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89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3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Представницьке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397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Приймання відвідувачів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15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приміщення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630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89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4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Кабінети співробітників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524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Службові приміщення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15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524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підприємства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2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2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2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2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630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89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5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Кабінет керівництва,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70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 важливі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630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8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кабінет бухгалтерії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524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приміщення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630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6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Сховище цінностей,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Особлива зона</a:t>
                      </a:r>
                      <a:endParaRPr lang="ru-RU" sz="12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algn="ctr">
                        <a:lnSpc>
                          <a:spcPts val="1125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сейфи, комп’ютерна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0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8315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база даних</a:t>
                      </a:r>
                      <a:endParaRPr lang="ru-RU" sz="12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9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6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3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800" dirty="0">
                        <a:latin typeface="Times New Roman" pitchFamily="18" charset="0"/>
                        <a:ea typeface="Batang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01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fontScale="92500"/>
          </a:bodyPr>
          <a:lstStyle/>
          <a:p>
            <a:pPr algn="ctr"/>
            <a:r>
              <a:rPr lang="uk-UA" i="1" dirty="0" smtClean="0">
                <a:latin typeface="Comic Sans MS" pitchFamily="66" charset="0"/>
                <a:cs typeface="Times New Roman" pitchFamily="18" charset="0"/>
              </a:rPr>
              <a:t>принцип безпеки та контролю даних є ключовим при організації бухгалтерському обліку на підприємстві аерокосмічної галузі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зв’язку з цим для підприємств аерокосмічної галузі особливо актуальним є питання стосовно того, хто має виконувати функції зі збору, оброблення й аналізу даних для забезпечення захисту й накопичення пропозицій щодо запровадження системи безпеки на підприємстві аерокосмічної галузі.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379317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</a:rPr>
              <a:t>Бухгалтерська служба </a:t>
            </a:r>
            <a:r>
              <a:rPr lang="uk-UA" dirty="0" smtClean="0"/>
              <a:t>–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це один із найважливіших структурних підрозділів підприємства, який займається не лише веденням бухгалтерського обліку і складанням звітності, а й забезпечує внутрішніх і зовнішніх користувачів достовірною і своєчасною інформацією про господарську діяльність підприємства, яка є необхідною для прийняття відповідних рішень.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379317"/>
          </a:xfrm>
        </p:spPr>
        <p:txBody>
          <a:bodyPr>
            <a:normAutofit fontScale="85000" lnSpcReduction="10000"/>
          </a:bodyPr>
          <a:lstStyle/>
          <a:p>
            <a:pPr marL="6350" indent="379413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Необхідним атрибутом захисту облікової інформації є кадрова робота з персоналом бухгалтерії. Вона полягає у забезпеченні:</a:t>
            </a:r>
          </a:p>
          <a:p>
            <a:pPr marL="6350" indent="379413"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фізичної безпеки бухгалтерів, </a:t>
            </a:r>
          </a:p>
          <a:p>
            <a:pPr marL="6350" indent="379413"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охороні приміщення і документів, </a:t>
            </a:r>
          </a:p>
          <a:p>
            <a:pPr marL="6350" indent="379413"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роз’яснювальній роботі, </a:t>
            </a:r>
          </a:p>
          <a:p>
            <a:pPr marL="6350" indent="379413" algn="just"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забезпеченні суворого нагляду за діями бухгалтерів. </a:t>
            </a:r>
          </a:p>
          <a:p>
            <a:pPr marL="6350" indent="379413"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Інформація, що накопичується підсистемою управлінського обліку, зазвичай є основним об’єктом промислового шпигунства.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37931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Головним пріоритетом захисту бухгалтерської інформації на підприємстві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є розроблення заходів, спрямованих на збереження інформації, що міститься в інформаційній базі підприємства, при використанні комп’ютерних технологій. 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передусім пов’язано з тим, що в теперішніх умовах господарювання використовується </a:t>
            </a:r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комп’ютерна форма обліку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при якій передбачається застосування різних програмних продуктів для ведення бухгалтерського обліку. </a:t>
            </a:r>
          </a:p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Інформація системи бухгалтерського обліку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містить усі дані про господарську діяльність підприємства і відповідно є </a:t>
            </a:r>
            <a:r>
              <a:rPr lang="uk-UA" b="1" u="sng" dirty="0" smtClean="0">
                <a:latin typeface="Comic Sans MS" pitchFamily="66" charset="0"/>
                <a:cs typeface="Times New Roman" pitchFamily="18" charset="0"/>
              </a:rPr>
              <a:t>об’єктом зацікавленості конкурентів. </a:t>
            </a:r>
            <a:endParaRPr lang="ru-RU" b="1" u="sng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379317"/>
          </a:xfrm>
        </p:spPr>
        <p:txBody>
          <a:bodyPr>
            <a:normAutofit/>
          </a:bodyPr>
          <a:lstStyle/>
          <a:p>
            <a:pPr algn="just"/>
            <a:r>
              <a:rPr lang="uk-UA" sz="2000" b="1" i="1" u="sng" dirty="0" smtClean="0">
                <a:latin typeface="Comic Sans MS" pitchFamily="66" charset="0"/>
                <a:cs typeface="Times New Roman" pitchFamily="18" charset="0"/>
              </a:rPr>
              <a:t>Для підприємства аерокосмічної галузі при побудові системи безпеки облікової інформації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необхідно розробити концепцію забезпечення інформаційної безпеки (наприклад, у формі внутрішнього документа), в якій на основі аналізу сучасного рівня й динаміки розвитку інформаційних технологій розглядаються цілі, завдання й принципи досягнення потрібного рівня захисту бухгалтерської інформації.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Успішна діяльність підприємств багато в чому залежить від якісної характеристики інформації, що відображає суть усіх процесів, які відбуваються при здійсненні господарської діяльності. Зміни в економіці також впливають і на </a:t>
            </a:r>
            <a:r>
              <a:rPr lang="uk-UA" sz="2000" b="1" i="1" u="sng" dirty="0" smtClean="0">
                <a:latin typeface="Comic Sans MS" pitchFamily="66" charset="0"/>
                <a:cs typeface="Times New Roman" pitchFamily="18" charset="0"/>
              </a:rPr>
              <a:t>бухгалтерський облік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унаслідок чого розширюється коло його завдань.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u="sng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9"/>
            <a:ext cx="8686800" cy="936104"/>
          </a:xfrm>
        </p:spPr>
        <p:txBody>
          <a:bodyPr>
            <a:normAutofit/>
          </a:bodyPr>
          <a:lstStyle/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Бухгалтерський облік є інформаційною системою, необхідною для прийняття управлінських рішень 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36912"/>
            <a:ext cx="799299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87624" y="5661248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u="sng" dirty="0" smtClean="0">
                <a:latin typeface="Comic Sans MS" pitchFamily="66" charset="0"/>
              </a:rPr>
              <a:t>Бухгалтерський облік як базис економічної безпеки підприємства аерокосмічної галузі</a:t>
            </a:r>
            <a:endParaRPr lang="ru-RU" b="1" i="1" u="sng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ctr">
            <a:normAutofit/>
          </a:bodyPr>
          <a:lstStyle/>
          <a:p>
            <a:pPr algn="just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Саме бухгалтерський облік виключає можливість прямих розкрадань без установлених законом наслідків, створює інформаційні умови для здійснення контролю доцільності й законності використання ресурсів у превентивному, поточному й наступному режимах і запобігає реалізації загроз, які знижують економічну стійкість підприємств.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t">
            <a:normAutofit fontScale="92500" lnSpcReduction="10000"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будь-якої системи захисту даних підприємства джерелом небезпеки є персонал.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Недостатній контроль за діями своїх співробітників досить часто призводить до значних збитків для підприємств.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Наслідки таких інцидентів є досить серйозними: прямі збитки і зменшення кількості клієнтів супроводжуються штрафами і судовими переслідуваннями з боку регулювального органу.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Розголошення конфіденційної інформації може досить дорого коштувати підприємству.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Основою збереження комерційної таємниці є створення облікового апарату, який у процесі своєї діяльності здійснює контроль не тільки за правомірністю господарських операцій на підприємстві, а й за охороною конфіденційної інформації.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t">
            <a:normAutofit fontScale="92500" lnSpcReduction="10000"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Позитивно оцінюючи вплив зовнішнього і внутрішнього середовищ, слід розглядати управлінські й технічні нововведення, які комплексно впливають на господарську діяльність підприємства.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 здійсненні інноваційної діяльності виникають особливі засоби і способи виробництва.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Необхідність упровадження нововведень у сферах технології виробництва, організації виробництва та управління зумовлена двома причинами: </a:t>
            </a:r>
          </a:p>
          <a:p>
            <a:pPr marL="1081088" algn="just">
              <a:buFont typeface="Wingdings" pitchFamily="2" charset="2"/>
              <a:buChar char="Ø"/>
              <a:tabLst>
                <a:tab pos="10747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можливістю зниження витрат виробництва і водночас збільшенням прибутку й отриманням конкурентних переваг на ринку; </a:t>
            </a:r>
          </a:p>
          <a:p>
            <a:pPr marL="1081088" algn="just">
              <a:buFont typeface="Wingdings" pitchFamily="2" charset="2"/>
              <a:buChar char="Ø"/>
              <a:tabLst>
                <a:tab pos="1074738" algn="l"/>
              </a:tabLs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розширенням існуючого сегменту ринку й оволодінням новими ринками збуту.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3242989"/>
          </a:xfrm>
        </p:spPr>
        <p:txBody>
          <a:bodyPr>
            <a:normAutofit/>
          </a:bodyPr>
          <a:lstStyle/>
          <a:p>
            <a:pPr algn="just"/>
            <a:r>
              <a:rPr lang="uk-UA" sz="3600" b="1" u="sng" dirty="0" smtClean="0">
                <a:latin typeface="Comic Sans MS" pitchFamily="66" charset="0"/>
                <a:cs typeface="Times New Roman" pitchFamily="18" charset="0"/>
              </a:rPr>
              <a:t>бухгалтерський облік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процес виявлення, вимірювання, реєстрації, накопичення, узагальнення, зберігання та передачі інформації про діяльність підприємства зовнішнім та внутрішнім користувачам для прийняття рішень;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t">
            <a:normAutofit fontScale="92500"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Зазначене вище має привести до зростання прибутку підприємства аерокосмічної галузі, зміцнення його конкурентних позицій на ринку й підвищення рівня економічної безпеки, що, в свою чергу, забезпечить збереження майна підприємства.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u="sng" dirty="0" smtClean="0">
                <a:latin typeface="Comic Sans MS" pitchFamily="66" charset="0"/>
              </a:rPr>
              <a:t>Проаналізувавши викладений вище матеріал, можна зробити висновок, що на підприємстві діє ефективна система економічної безпеки в тому випадку, коли економічні інтереси підприємства узгоджено з інтересами постачальників, споживачів, інвесторів, конкурентів, суспільства і держави. Узгодження інтересів суб’єкта господарювання з суб’єктами зовнішнього середовища є можливим при інтеграції їхніх інтересів.</a:t>
            </a:r>
            <a:endParaRPr lang="ru-RU" sz="2400" i="1" u="sng" dirty="0" smtClean="0">
              <a:latin typeface="Comic Sans MS" pitchFamily="66" charset="0"/>
            </a:endParaRP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t">
            <a:norm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Необхідним є виділення </a:t>
            </a:r>
            <a:r>
              <a:rPr lang="uk-UA" sz="2400" b="1" i="1" u="sng" dirty="0" smtClean="0">
                <a:latin typeface="Comic Sans MS" pitchFamily="66" charset="0"/>
                <a:cs typeface="Times New Roman" pitchFamily="18" charset="0"/>
              </a:rPr>
              <a:t>суб’єктів інтересів підприємства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 час розроблення ієрархії суб’єктів інтересів підприємства домінуючі позиції повинні мати </a:t>
            </a:r>
            <a:r>
              <a:rPr lang="uk-UA" sz="2400" b="1" i="1" u="sng" dirty="0" smtClean="0">
                <a:latin typeface="Comic Sans MS" pitchFamily="66" charset="0"/>
                <a:cs typeface="Times New Roman" pitchFamily="18" charset="0"/>
              </a:rPr>
              <a:t>власник засобів виробництва і керівництво підприємства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Наявність такого суб’єкта контролю за діяльністю підприємства можна визначити за результатами аналізу його фінансового стану за допомогою показників питомої ваги довгострокових і короткострокових кредитів у структурі капіталу і шляхом оцінювання структури кредиторів підприємства.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608511"/>
          </a:xfrm>
        </p:spPr>
        <p:txBody>
          <a:bodyPr anchor="t">
            <a:norm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uk-UA" sz="2400" b="1" i="1" u="sng" dirty="0" smtClean="0">
                <a:latin typeface="Comic Sans MS" pitchFamily="66" charset="0"/>
                <a:cs typeface="Times New Roman" pitchFamily="18" charset="0"/>
              </a:rPr>
              <a:t>захисту облікової інформації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підприємства потребує першочергового вирішення.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Захист облікової інформації з метою збереження активів і пасивів передусім повинен стати центральною ланкою економічної, а також важливою частиною інформаційної безпеки, спрямованої на задоволення потреб користувачів інформації.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u="sng" dirty="0" smtClean="0">
                <a:latin typeface="Comic Sans MS" pitchFamily="66" charset="0"/>
              </a:rPr>
              <a:t>Основна мета захисту бухгалтерської інформації – запобігання її розголошенню й оволодінню нею конкурентами.</a:t>
            </a:r>
            <a:endParaRPr lang="ru-RU" sz="2400" b="1" i="1" u="sng" dirty="0" smtClean="0">
              <a:latin typeface="Comic Sans MS" pitchFamily="66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040559"/>
          </a:xfrm>
        </p:spPr>
        <p:txBody>
          <a:bodyPr anchor="t">
            <a:normAutofit fontScale="92500" lnSpcReduction="10000"/>
          </a:bodyPr>
          <a:lstStyle/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Захист бухгалтерської інформації з метою збереження майна підприємства є необхідним для здійснення підприємницької діяльності при ефективному і законному використанні економічних ресурсів на базі обліку, аналізу і контролю.</a:t>
            </a:r>
          </a:p>
          <a:p>
            <a:pPr algn="ctr">
              <a:buNone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350" indent="-635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Такий підхід до забезпечення стійкої і довгострокової діяльності підприємства потребує розроблення концепції економічної безпеки обліку, спрямованої на усунення загрози настання неспроможності, основою якої є: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8425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бухгалтерський фінансовий, управлінський, податковий облік операцій господарської діяльності;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8425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комплексний економічний аналіз підприємницьких планів і фактів господарської діяльності;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8425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внутрішній контроль законності підприємництва й обліку господарської діяльності.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686800" cy="5040559"/>
          </a:xfrm>
        </p:spPr>
        <p:txBody>
          <a:bodyPr anchor="t">
            <a:normAutofit/>
          </a:bodyPr>
          <a:lstStyle/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Для підтримки збалансованого й стійкого стану в підприємницькій діяльності необхідно враховувати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факти господарського життя,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проводити їх комплексний економічний аналіз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здійснювати внутрішній контроль. 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i="1" u="sng" dirty="0" smtClean="0">
                <a:latin typeface="Comic Sans MS" pitchFamily="66" charset="0"/>
                <a:cs typeface="Times New Roman" pitchFamily="18" charset="0"/>
              </a:rPr>
              <a:t>Місцем взаємодії елементів цієї системи є </a:t>
            </a:r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поле економічної безпеки підприємницької діяльності.</a:t>
            </a:r>
            <a:endParaRPr lang="ru-RU" b="1" i="1" u="sng" dirty="0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1.3 </a:t>
            </a:r>
            <a:r>
              <a:rPr lang="uk-UA" sz="2700" dirty="0" smtClean="0"/>
              <a:t>Організація процесу зберігання фінансової інформації підприємств аерокосмічної галузі згідно з обліковими принципами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256584"/>
          </a:xfrm>
        </p:spPr>
        <p:txBody>
          <a:bodyPr anchor="t">
            <a:normAutofit fontScale="92500" lnSpcReduction="20000"/>
          </a:bodyPr>
          <a:lstStyle/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Формування концепції економічної безпеки господарської діяльності підприємств зумовило необхідність використання нового концептуального підходу до бухгалтерського фінансового, управлінського й податкового обліку, комплексного економічного аналізу, внутрішнього контролю.</a:t>
            </a:r>
          </a:p>
          <a:p>
            <a:pPr indent="9525" algn="ctr">
              <a:buNone/>
            </a:pP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Удосконалення обліку й контролю потребує створення інформаційного забезпечення управління господарською діяльністю підприємств.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Забезпечення безпеки облікових даних є однією з найважливіших проблем, що постає перед кожним підприємством. У загальній системі управління підсистема забезпечення безпеки тісно пов’язана з підсистемою управління персоналом. Завдання підсистеми управління персоналом у системі економічної безпеки підприємства – мінімізація ризику і загроз з боку співробітників. Співробітники мають бути надійними і лояльними.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40968"/>
            <a:ext cx="8686800" cy="841248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226766"/>
          </a:xfrm>
        </p:spPr>
        <p:txBody>
          <a:bodyPr/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Законі України 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бухгалтерський облік та фінансову звітність 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Україні”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наведено основні принципи бухгалтерського обліку та фінансової звітності, до складу яких входять: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564904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Обачність 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2564904"/>
            <a:ext cx="194421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Повне висвітлення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2564904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Автономність 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429000"/>
            <a:ext cx="23042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Послідовність 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3429000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Безперервність 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4149080"/>
            <a:ext cx="273630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Нарахування </a:t>
            </a:r>
            <a:r>
              <a:rPr lang="uk-UA" sz="2400" b="1" dirty="0">
                <a:latin typeface="Comic Sans MS" pitchFamily="66" charset="0"/>
              </a:rPr>
              <a:t>й відповідність доходів і витрат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4149080"/>
            <a:ext cx="244827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Превалювання </a:t>
            </a:r>
            <a:r>
              <a:rPr lang="uk-UA" sz="2400" b="1" dirty="0">
                <a:latin typeface="Comic Sans MS" pitchFamily="66" charset="0"/>
              </a:rPr>
              <a:t>суті над формою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00192" y="4149080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Історична (фактична</a:t>
            </a:r>
            <a:r>
              <a:rPr lang="uk-UA" sz="2400" b="1" dirty="0">
                <a:latin typeface="Comic Sans MS" pitchFamily="66" charset="0"/>
              </a:rPr>
              <a:t>) собівартість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91680" y="5517232"/>
            <a:ext cx="2520280" cy="1196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Єдиний грошовий вимірник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8064" y="5517232"/>
            <a:ext cx="230425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Comic Sans MS" pitchFamily="66" charset="0"/>
              </a:rPr>
              <a:t>Періодичність </a:t>
            </a:r>
            <a:endParaRPr lang="ru-RU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3500" b="1" i="1" u="sng" dirty="0" smtClean="0">
                <a:latin typeface="Comic Sans MS" pitchFamily="66" charset="0"/>
                <a:cs typeface="Times New Roman" pitchFamily="18" charset="0"/>
              </a:rPr>
              <a:t>обачність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застосування в бухгалтерському обліку методів оцінювання, які повинні запобігати заниженню оцінки зобов’язань та витрат і завищенню оцінки активів і доходів підприємства, ґрунтується на запобіганні зростанню витрат підприємства, можливих втрат від сумнівної дебіторської заборгованості, стихійного лиха та ін. завдяки створенню спеціального резервного фонду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повне висвітлення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фінансова звітність повинна містити всю інформацію про фактичні й потенційні наслідки господарських операцій та подій, здатних вплинути на рішення, що приймаються на її основі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60848"/>
            <a:ext cx="8686800" cy="4019277"/>
          </a:xfrm>
        </p:spPr>
        <p:txBody>
          <a:bodyPr anchor="ctr"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автономність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– кожне підприємство розглядається як юридична особа, відокремлена від її власників, у зв’язку з чим особисте майно та зобов’язання власників не повинні відображатися у фінансовій звітності підприємства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44824"/>
            <a:ext cx="8686800" cy="4235301"/>
          </a:xfrm>
        </p:spPr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послідовність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– постійне (із року в рік) застосування підприємством вибраної облікової політики; зміна облікової політики є можливою лише у випадках, передбачених національними положеннями (стандартами) бухгалтерського обліку, і має бути обґрунтована й розкрита у фінансовій звітності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1.1 Принцип організації бухгалтерського обліку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564904"/>
            <a:ext cx="8686800" cy="3515221"/>
          </a:xfrm>
        </p:spPr>
        <p:txBody>
          <a:bodyPr>
            <a:normAutofit/>
          </a:bodyPr>
          <a:lstStyle/>
          <a:p>
            <a:pPr algn="just"/>
            <a:r>
              <a:rPr lang="uk-UA" b="1" i="1" u="sng" dirty="0" smtClean="0">
                <a:latin typeface="Comic Sans MS" pitchFamily="66" charset="0"/>
                <a:cs typeface="Times New Roman" pitchFamily="18" charset="0"/>
              </a:rPr>
              <a:t>безперервність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– оцінювання активів і зобов’язань підприємства здійснюється, виходячи з припущення, що його діяльність буде тривати далі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265</TotalTime>
  <Words>2074</Words>
  <Application>Microsoft Office PowerPoint</Application>
  <PresentationFormat>Экран (4:3)</PresentationFormat>
  <Paragraphs>170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Трек</vt:lpstr>
      <vt:lpstr>Тема №1: ПРИНЦИПИ ОРГАНІЗАЦІЇ БУХГАЛТЕРСЬКОГО ОБЛІКУ  НА ПІДПРИЄМСТВІ АЕРОКОСМІЧНОЇ ГАЛУЗІ </vt:lpstr>
      <vt:lpstr>Питання до цієї теми: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1.1 Принцип організації бухгалтерського обліку</vt:lpstr>
      <vt:lpstr>1.2 Принцип організації бухгалтерського обліку підприємств аерокосмічної галузі</vt:lpstr>
      <vt:lpstr>1.2 Принцип організації бухгалтерського обліку підприємств аерокосмічної галузі</vt:lpstr>
      <vt:lpstr>1.2 Принцип організації бухгалтерського обліку підприємств аерокосмічної галузі</vt:lpstr>
      <vt:lpstr>1.2 Принцип організації бухгалтерського обліку підприємств аерокосмічної галузі</vt:lpstr>
      <vt:lpstr>1.2 Принцип організації бухгалтерського обліку підприємств аерокосмічної галузі</vt:lpstr>
      <vt:lpstr>1.2 Принцип організації бухгалтерського обліку підприємств аерокосмічної галузі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1.3 Організація процесу зберігання фінансової інформації підприємств аерокосмічної галузі згідно з обліковими принципами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№1: ПРИНЦИПИ ОРГАНІЗАЦІЇ БУХГАЛТЕРСЬКОГО ОБЛІКУ  НА ПІДПРИЄМСТВІ АЕРОКОСМІЧНОЇ ГАЛУЗІ</dc:title>
  <dc:creator>Roma-Book</dc:creator>
  <cp:lastModifiedBy>Maryna</cp:lastModifiedBy>
  <cp:revision>34</cp:revision>
  <dcterms:created xsi:type="dcterms:W3CDTF">2022-10-19T12:18:43Z</dcterms:created>
  <dcterms:modified xsi:type="dcterms:W3CDTF">2022-10-27T06:05:47Z</dcterms:modified>
</cp:coreProperties>
</file>