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35"/>
  </p:notesMasterIdLst>
  <p:sldIdLst>
    <p:sldId id="256" r:id="rId4"/>
    <p:sldId id="257" r:id="rId5"/>
    <p:sldId id="258" r:id="rId6"/>
    <p:sldId id="259" r:id="rId7"/>
    <p:sldId id="260" r:id="rId8"/>
    <p:sldId id="265" r:id="rId9"/>
    <p:sldId id="266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300" r:id="rId19"/>
    <p:sldId id="30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714" y="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78730-6034-4647-A1D5-AA15BCC5AD9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9339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17069-1623-44BF-95F3-2CD66557508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5596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827CA-144A-441D-84AC-60D44132DC4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16645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D7FE5-6FD6-4ADB-A36C-313A1C26B07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13568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669F2-9368-4564-8246-16B0953FE88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51818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81518-68C4-48F3-9314-27C64F84F25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2259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D758-4E22-4623-A662-C9DE9B6EB1C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26666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3C79B-D0E2-426E-9545-0758355A010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45889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92933-9740-434B-8FD3-1F1AC6C74B8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53447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A16D4-A3AB-4AE9-B940-EA7C0919C8F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7148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5085F-218D-46F8-8F8E-F47DBA50EAB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92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2D20-E63F-4B50-85EE-CAF38D32A2B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898249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8BC1B-605F-453E-94CD-BEB09D87796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7567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D212C-83AB-491F-BECC-897D1E8865AA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6266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C5E9A-2454-4F06-8A7D-5285450853E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9971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6AA69-5D47-427A-AEB6-737584ABF13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11437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4F0DD-A6A7-4A18-982F-0F5D4EB9BAF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99847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35F5-858E-4D04-A604-AED06D48645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58611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78ACA-0259-4B7E-845F-55F5194B8C2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34062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D55FF-8496-4A33-90F4-4FED7CEA5F5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121035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B9394-CA2C-458C-9921-C503E44CBE7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43814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E3F20-8A44-4D3E-B301-56887516138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1462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24B58-BE86-4B31-9D48-10B5F946B35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157755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B461-2C87-428B-BE88-11B5705637F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71244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8AE02-6C37-492C-91CE-247CF547307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53997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F055-5065-4016-A9DF-380276FA6C3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63936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249AA-ACE1-4290-830F-E51F7178D24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67109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86AD9-DB45-4887-A6EF-11DDB6D2FD0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356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F1028-3CCE-4198-833A-115E1FA0ACF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027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6989D-66CA-41A0-8935-E9958798A12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6109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1D77-E221-4519-8269-02BDFD62BBC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6436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7605E-BACB-45A6-A4C8-91240F8E072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1412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5E9CA-7596-4ACE-B26C-EF2064D68CD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6812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5ED6E-15C9-4690-8C5F-0E6F6342130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174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F8C2646-F1DD-45D3-A66A-9B12838D7B6A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98989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6EC6F47-C595-4EC9-A836-C32BFE2EDE6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98989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9F65010-7137-4471-A7B7-DEEF672D097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1"/>
          <p:cNvSpPr>
            <a:spLocks noChangeArrowheads="1" noChangeShapeType="1" noTextEdit="1"/>
          </p:cNvSpPr>
          <p:nvPr/>
        </p:nvSpPr>
        <p:spPr bwMode="auto">
          <a:xfrm>
            <a:off x="827088" y="1989138"/>
            <a:ext cx="81534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b"/>
            </a:scene3d>
            <a:sp3d extrusionH="887400" prstMaterial="legacyMatte">
              <a:extrusionClr>
                <a:srgbClr val="0000FF"/>
              </a:extrusionClr>
              <a:contourClr>
                <a:srgbClr val="0000FF"/>
              </a:contourClr>
            </a:sp3d>
          </a:bodyPr>
          <a:lstStyle/>
          <a:p>
            <a:pPr algn="ctr"/>
            <a:r>
              <a:rPr lang="uk-UA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5B5B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Bookman Old Style" panose="02050604050505020204" pitchFamily="18" charset="0"/>
              </a:rPr>
              <a:t>Теорія та практика </a:t>
            </a:r>
          </a:p>
          <a:p>
            <a:pPr algn="ctr"/>
            <a:r>
              <a:rPr lang="uk-UA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5B5B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Bookman Old Style" panose="02050604050505020204" pitchFamily="18" charset="0"/>
              </a:rPr>
              <a:t>бізнес-планування</a:t>
            </a:r>
            <a:endParaRPr lang="en-US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50000">
                    <a:srgbClr val="5B5BFF"/>
                  </a:gs>
                  <a:gs pos="100000">
                    <a:srgbClr val="0000FF"/>
                  </a:gs>
                </a:gsLst>
                <a:lin ang="5400000" scaled="1"/>
              </a:gradFill>
              <a:latin typeface="Bookman Old Style" panose="02050604050505020204" pitchFamily="18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743325" y="5400675"/>
            <a:ext cx="4868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1600">
                <a:latin typeface="Arial" panose="020B0604020202020204" pitchFamily="34" charset="0"/>
              </a:rPr>
              <a:t> </a:t>
            </a:r>
            <a:r>
              <a:rPr lang="uk-UA" altLang="en-US" sz="1600">
                <a:solidFill>
                  <a:srgbClr val="FFFFFF"/>
                </a:solidFill>
                <a:latin typeface="Arial" panose="020B0604020202020204" pitchFamily="34" charset="0"/>
              </a:rPr>
              <a:t>розробив к.т.н., доцент Скачкова І.А.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88913"/>
            <a:ext cx="8856663" cy="3168650"/>
          </a:xfrm>
        </p:spPr>
        <p:txBody>
          <a:bodyPr>
            <a:normAutofit/>
          </a:bodyPr>
          <a:lstStyle/>
          <a:p>
            <a:pPr marL="36576" indent="0">
              <a:defRPr/>
            </a:pPr>
            <a:r>
              <a:rPr lang="uk-UA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Організаційно-правова форма юридичної особи </a:t>
            </a:r>
            <a:r>
              <a:rPr lang="uk-UA" sz="2000" dirty="0" smtClean="0"/>
              <a:t>- певний тип організації, у якій повинна створюватися і діяти юридична особа того чи іншого виду.</a:t>
            </a:r>
          </a:p>
          <a:p>
            <a:pPr>
              <a:defRPr/>
            </a:pPr>
            <a:endParaRPr lang="uk-UA" sz="2000" dirty="0" smtClean="0"/>
          </a:p>
          <a:p>
            <a:pPr>
              <a:defRPr/>
            </a:pPr>
            <a:r>
              <a:rPr lang="uk-UA" sz="2000" dirty="0" smtClean="0"/>
              <a:t>ЦК встановлює організаційно-правові форми тільки для такого виду </a:t>
            </a:r>
            <a:r>
              <a:rPr lang="uk-UA" sz="2000" i="1" dirty="0" smtClean="0"/>
              <a:t>як юридичні особи приватного права </a:t>
            </a:r>
            <a:r>
              <a:rPr lang="uk-UA" sz="2000" dirty="0" smtClean="0"/>
              <a:t>. </a:t>
            </a:r>
          </a:p>
          <a:p>
            <a:pPr>
              <a:defRPr/>
            </a:pPr>
            <a:r>
              <a:rPr lang="uk-UA" sz="2000" dirty="0" smtClean="0"/>
              <a:t>Вони можуть створюватися у </a:t>
            </a:r>
            <a:r>
              <a:rPr lang="uk-UA" sz="2000" i="1" dirty="0" smtClean="0"/>
              <a:t>формі товариств, установ </a:t>
            </a:r>
            <a:r>
              <a:rPr lang="uk-UA" sz="2000" dirty="0" smtClean="0"/>
              <a:t>та у інших формах, встановлених законом. </a:t>
            </a:r>
            <a:endParaRPr lang="uk-UA" sz="2000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328613" y="3357563"/>
            <a:ext cx="3959225" cy="2613025"/>
          </a:xfrm>
          <a:prstGeom prst="cloudCallou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 smtClean="0"/>
              <a:t>Товариство - це організація, створена шляхом об’єднання осіб (учасників), які мають право участі у цьому товаристві</a:t>
            </a:r>
            <a:endParaRPr lang="uk-UA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4572000" y="3367088"/>
            <a:ext cx="4321175" cy="2592387"/>
          </a:xfrm>
          <a:prstGeom prst="cloudCallou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dirty="0" smtClean="0"/>
              <a:t>Установа - організація, створена однією або декількома особами (засновниками), які не беруть участі в управлінні нею, шляхом об’єднання (виділення) їх майна для досягнення мети, визначеної засновниками, за рахунок цього майна.</a:t>
            </a:r>
            <a:endParaRPr lang="uk-U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107950" y="115888"/>
            <a:ext cx="8928100" cy="6337300"/>
          </a:xfrm>
        </p:spPr>
        <p:txBody>
          <a:bodyPr/>
          <a:lstStyle/>
          <a:p>
            <a:pPr marL="0" indent="447675"/>
            <a:r>
              <a:rPr lang="uk-UA" altLang="en-US" sz="2000" dirty="0" smtClean="0"/>
              <a:t>На сьогодні </a:t>
            </a:r>
            <a:r>
              <a:rPr lang="uk-UA" altLang="en-US" sz="2000" b="1" i="1" dirty="0" smtClean="0"/>
              <a:t>установи</a:t>
            </a:r>
            <a:r>
              <a:rPr lang="uk-UA" altLang="en-US" sz="2000" dirty="0" smtClean="0"/>
              <a:t> виконують соціально-культурні, управлінські та інші суспільно корисні функції, спрямовують свою діяльність на задоволення тих чи інших немайнових потреб. </a:t>
            </a:r>
          </a:p>
          <a:p>
            <a:pPr marL="0" indent="447675"/>
            <a:r>
              <a:rPr lang="uk-UA" altLang="en-US" sz="2000" dirty="0" smtClean="0"/>
              <a:t>Вони не переслідують як основну мету отримання прибутку. </a:t>
            </a:r>
          </a:p>
          <a:p>
            <a:pPr marL="0" indent="447675"/>
            <a:r>
              <a:rPr lang="uk-UA" altLang="en-US" sz="2000" dirty="0" smtClean="0"/>
              <a:t>Установи поряд зі своєю основною діяльністю можуть займатися й підприємницькою, якщо інше не встановлено законом і якщо дана діяльність відповідає меті, для якої вони створені, і сприяє її досягненню. Інакше кажучи, здійснення установою підприємницької діяльності в жодному разі не може бути її основною метою. Якщо ж це й відбувається, то має відповідати певним умовам: служити досягненню мети основної (непідприємницької) діяльності і відповідати їй за своїм характером. При цьому варто додати, що прибуток, який одержує установа від підприємницької діяльності, не може розподілятися між її засновниками, а повинен бути спрямований на досягнення цілей, встановлених для неї засновниками.</a:t>
            </a:r>
          </a:p>
          <a:p>
            <a:pPr marL="0" indent="447675"/>
            <a:r>
              <a:rPr lang="uk-UA" altLang="en-US" sz="2000" i="1" dirty="0" smtClean="0"/>
              <a:t>У формі установ найчастіше діють різні благодійні фонди, навчальні заклади, бібліотеки, музеї, лікарні тощо</a:t>
            </a:r>
            <a:r>
              <a:rPr lang="uk-UA" alt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3550" y="2349500"/>
            <a:ext cx="3455988" cy="2232025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i="1" dirty="0">
                <a:solidFill>
                  <a:schemeClr val="bg1"/>
                </a:solidFill>
              </a:rPr>
              <a:t>Підприємницьк</a:t>
            </a:r>
            <a:r>
              <a:rPr lang="uk-UA" sz="1400" dirty="0">
                <a:solidFill>
                  <a:schemeClr val="bg1"/>
                </a:solidFill>
              </a:rPr>
              <a:t>і - створюються виключно як господарські товариства або виробничі кооперативи і котрі здійснюють підприємницьку діяльність з метою одержання прибутку та наступного його розподілу між учасниками </a:t>
            </a:r>
            <a:r>
              <a:rPr lang="uk-UA" sz="1400" dirty="0" smtClean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08625" y="2420938"/>
            <a:ext cx="3167063" cy="2255837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i="1" dirty="0" smtClean="0">
                <a:solidFill>
                  <a:schemeClr val="bg1"/>
                </a:solidFill>
              </a:rPr>
              <a:t>Непідприємницьк</a:t>
            </a:r>
            <a:r>
              <a:rPr lang="uk-UA" sz="1400" dirty="0" smtClean="0">
                <a:solidFill>
                  <a:schemeClr val="bg1"/>
                </a:solidFill>
              </a:rPr>
              <a:t>і-товариства, які не мають на меті одержання прибутку для його наступного розподілу між учасниками </a:t>
            </a:r>
            <a:endParaRPr lang="uk-UA" sz="1400" dirty="0">
              <a:solidFill>
                <a:schemeClr val="bg1"/>
              </a:solidFill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2268538" y="908050"/>
            <a:ext cx="4751387" cy="792163"/>
          </a:xfrm>
          <a:prstGeom prst="down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ТОВАРИСТВА</a:t>
            </a:r>
            <a:endParaRPr lang="ru-RU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36576" indent="0">
              <a:defRPr/>
            </a:pPr>
            <a:r>
              <a:rPr lang="uk-UA" sz="1800" b="1" dirty="0" smtClean="0">
                <a:solidFill>
                  <a:schemeClr val="tx1"/>
                </a:solidFill>
              </a:rPr>
              <a:t>Види непідприємницьких товариств</a:t>
            </a:r>
            <a:r>
              <a:rPr lang="uk-UA" sz="1800" dirty="0" smtClean="0">
                <a:solidFill>
                  <a:schemeClr val="tx1"/>
                </a:solidFill>
              </a:rPr>
              <a:t>:</a:t>
            </a:r>
          </a:p>
          <a:p>
            <a:pPr marL="36576" indent="0">
              <a:defRPr/>
            </a:pPr>
            <a:endParaRPr lang="uk-UA" sz="20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i="1" u="sng" dirty="0" smtClean="0">
                <a:solidFill>
                  <a:schemeClr val="tx1"/>
                </a:solidFill>
              </a:rPr>
              <a:t>Споживчий кооператив </a:t>
            </a:r>
            <a:r>
              <a:rPr lang="uk-UA" sz="1700" dirty="0" smtClean="0">
                <a:solidFill>
                  <a:schemeClr val="tx1"/>
                </a:solidFill>
              </a:rPr>
              <a:t>- </a:t>
            </a:r>
            <a:r>
              <a:rPr lang="uk-UA" sz="1700" dirty="0" err="1" smtClean="0">
                <a:solidFill>
                  <a:schemeClr val="tx1"/>
                </a:solidFill>
              </a:rPr>
              <a:t>кооператив</a:t>
            </a:r>
            <a:r>
              <a:rPr lang="uk-UA" sz="1700" dirty="0" smtClean="0">
                <a:solidFill>
                  <a:schemeClr val="tx1"/>
                </a:solidFill>
              </a:rPr>
              <a:t>, який утворюється шляхом об’єднання фізичних/юридичних осіб України (вони діють через своїх представників) для організації торговельного обслуговування, заготівель сільськогосподарської продукції, сировини, виробництва продукції та надання інших послуг з метою задоволення споживчих потреб його членів </a:t>
            </a:r>
          </a:p>
          <a:p>
            <a:pPr>
              <a:defRPr/>
            </a:pPr>
            <a:endParaRPr lang="uk-UA" sz="17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i="1" u="sng" dirty="0" smtClean="0">
                <a:solidFill>
                  <a:schemeClr val="tx1"/>
                </a:solidFill>
              </a:rPr>
              <a:t>Кредитна спілка </a:t>
            </a:r>
            <a:r>
              <a:rPr lang="uk-UA" sz="1700" dirty="0" smtClean="0">
                <a:solidFill>
                  <a:schemeClr val="tx1"/>
                </a:solidFill>
              </a:rPr>
              <a:t>- це неприбуткова організація, заснована фізичними особами, професійними спілками, їх об’єднаннями на кооперативних засадах з метою задоволення потреб її членів у взаємному кредитуванні та наданні фінансових послуг за рахунок об’єднаних грошових внесків членів кредитної спілки. </a:t>
            </a:r>
          </a:p>
          <a:p>
            <a:pPr>
              <a:defRPr/>
            </a:pPr>
            <a:endParaRPr lang="uk-UA" sz="17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i="1" u="sng" dirty="0" smtClean="0">
                <a:solidFill>
                  <a:schemeClr val="tx1"/>
                </a:solidFill>
              </a:rPr>
              <a:t>Об’єднання громадян</a:t>
            </a:r>
            <a:r>
              <a:rPr lang="uk-UA" sz="1700" dirty="0" smtClean="0">
                <a:solidFill>
                  <a:schemeClr val="tx1"/>
                </a:solidFill>
              </a:rPr>
              <a:t>, які, у свою чергу, поділяються на: </a:t>
            </a:r>
            <a:r>
              <a:rPr lang="uk-UA" sz="1700" i="1" u="sng" dirty="0" smtClean="0">
                <a:solidFill>
                  <a:schemeClr val="tx1"/>
                </a:solidFill>
              </a:rPr>
              <a:t>політичні партії та громадські організації (профспілки)</a:t>
            </a:r>
          </a:p>
          <a:p>
            <a:pPr>
              <a:defRPr/>
            </a:pPr>
            <a:endParaRPr lang="uk-UA" sz="1700" i="1" u="sng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i="1" u="sng" dirty="0" smtClean="0">
                <a:solidFill>
                  <a:schemeClr val="tx1"/>
                </a:solidFill>
              </a:rPr>
              <a:t>Благодійна організація </a:t>
            </a:r>
            <a:endParaRPr lang="uk-UA" sz="17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uk-UA" sz="17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i="1" u="sng" dirty="0" smtClean="0">
                <a:solidFill>
                  <a:schemeClr val="tx1"/>
                </a:solidFill>
              </a:rPr>
              <a:t>Творча спілка</a:t>
            </a:r>
          </a:p>
          <a:p>
            <a:pPr>
              <a:defRPr/>
            </a:pPr>
            <a:endParaRPr lang="uk-UA" sz="1700" i="1" u="sng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i="1" u="sng" dirty="0" smtClean="0">
                <a:solidFill>
                  <a:schemeClr val="tx1"/>
                </a:solidFill>
              </a:rPr>
              <a:t>Релігійні організації</a:t>
            </a:r>
          </a:p>
          <a:p>
            <a:pPr>
              <a:defRPr/>
            </a:pPr>
            <a:endParaRPr lang="uk-UA" sz="1700" i="1" u="sng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i="1" u="sng" dirty="0" smtClean="0">
                <a:solidFill>
                  <a:schemeClr val="tx1"/>
                </a:solidFill>
              </a:rPr>
              <a:t>Об’єднання співвласників багатоквартирного будинку </a:t>
            </a:r>
            <a:r>
              <a:rPr lang="uk-UA" sz="1700" dirty="0" smtClean="0">
                <a:solidFill>
                  <a:schemeClr val="tx1"/>
                </a:solidFill>
              </a:rPr>
              <a:t>- юридична особа, створена власниками для сприяння використання їх власного майна та управління, утримання і використання неподільного та загального майна.</a:t>
            </a:r>
          </a:p>
          <a:p>
            <a:pPr>
              <a:defRPr/>
            </a:pPr>
            <a:endParaRPr lang="uk-UA" sz="17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1700" dirty="0" smtClean="0">
                <a:solidFill>
                  <a:schemeClr val="tx1"/>
                </a:solidFill>
              </a:rPr>
              <a:t>До непідприємницьких юридичних осіб належать і установи.</a:t>
            </a:r>
          </a:p>
          <a:p>
            <a:pPr>
              <a:defRPr/>
            </a:pPr>
            <a:endParaRPr lang="uk-UA" sz="1700" dirty="0" smtClean="0"/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endParaRPr lang="uk-UA" sz="1600" dirty="0"/>
          </a:p>
          <a:p>
            <a:pPr>
              <a:defRPr/>
            </a:pPr>
            <a:endParaRPr lang="ru-RU" sz="1600" dirty="0" smtClean="0"/>
          </a:p>
          <a:p>
            <a:pPr marL="36576" indent="0"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36576" indent="0">
              <a:defRPr/>
            </a:pPr>
            <a:r>
              <a:rPr lang="uk-UA" sz="1600" b="1" dirty="0" smtClean="0"/>
              <a:t>Види підприємницьких товариств:</a:t>
            </a:r>
          </a:p>
          <a:p>
            <a:pPr>
              <a:defRPr/>
            </a:pPr>
            <a:endParaRPr lang="uk-UA" sz="1600" b="1" dirty="0" smtClean="0"/>
          </a:p>
          <a:p>
            <a:pPr marL="273050" indent="263525">
              <a:defRPr/>
            </a:pPr>
            <a:r>
              <a:rPr lang="uk-UA" sz="1600" b="1" dirty="0" smtClean="0"/>
              <a:t> </a:t>
            </a:r>
            <a:r>
              <a:rPr lang="uk-UA" sz="1600" i="1" u="sng" dirty="0" smtClean="0"/>
              <a:t>Господарське товариство </a:t>
            </a:r>
            <a:r>
              <a:rPr lang="uk-UA" sz="1600" dirty="0" smtClean="0"/>
              <a:t>- юридична особа, статутний (складений) капітал якої поділений на частки між учасниками.</a:t>
            </a:r>
          </a:p>
          <a:p>
            <a:pPr marL="273050" indent="263525">
              <a:defRPr/>
            </a:pPr>
            <a:endParaRPr lang="uk-UA" sz="1600" dirty="0" smtClean="0"/>
          </a:p>
          <a:p>
            <a:pPr marL="273050" indent="263525">
              <a:defRPr/>
            </a:pPr>
            <a:r>
              <a:rPr lang="uk-UA" sz="1600" i="1" u="sng" dirty="0" smtClean="0"/>
              <a:t>Повне товариство </a:t>
            </a:r>
            <a:r>
              <a:rPr lang="uk-UA" sz="1600" dirty="0" smtClean="0"/>
              <a:t>- </a:t>
            </a:r>
            <a:r>
              <a:rPr lang="uk-UA" sz="1600" dirty="0" err="1" smtClean="0"/>
              <a:t>товариство</a:t>
            </a:r>
            <a:r>
              <a:rPr lang="uk-UA" sz="1600" dirty="0" smtClean="0"/>
              <a:t>, учасники якого відповідно до засновницького договору здійснюють підприємницьку діяльність від імені товариства і солідарно несуть додаткову (субсидіарну) відповідальність за його зобов’язаннями усім майном, що їм належить</a:t>
            </a:r>
          </a:p>
          <a:p>
            <a:pPr marL="273050" indent="263525">
              <a:defRPr/>
            </a:pPr>
            <a:endParaRPr lang="uk-UA" sz="1600" dirty="0" smtClean="0"/>
          </a:p>
          <a:p>
            <a:pPr marL="273050" indent="263525">
              <a:defRPr/>
            </a:pPr>
            <a:r>
              <a:rPr lang="uk-UA" sz="1600" i="1" u="sng" dirty="0" smtClean="0"/>
              <a:t>Командитне товариство </a:t>
            </a:r>
            <a:r>
              <a:rPr lang="uk-UA" sz="1600" dirty="0" smtClean="0"/>
              <a:t>- </a:t>
            </a:r>
            <a:r>
              <a:rPr lang="uk-UA" sz="1600" dirty="0" err="1" smtClean="0"/>
              <a:t>товариство</a:t>
            </a:r>
            <a:r>
              <a:rPr lang="uk-UA" sz="1600" dirty="0" smtClean="0"/>
              <a:t>, у якому разом з учасниками, котрі здійснюють від імені товариства підприємницьку діяльність солідарно несуть додаткову (субсидіарну) відповідальність за зобов’язаннями товариства усім своїм майном (повними учасниками), є один чи декілька учасників (вкладників), які несуть ризик збитків, показаних з діяльністю товариства, у межах сум зроблених ними вкладів та не беруть участі у діяльності товариства.</a:t>
            </a:r>
          </a:p>
          <a:p>
            <a:pPr marL="273050" indent="263525">
              <a:defRPr/>
            </a:pPr>
            <a:endParaRPr lang="uk-UA" sz="1600" dirty="0" smtClean="0"/>
          </a:p>
          <a:p>
            <a:pPr marL="273050" indent="263525">
              <a:defRPr/>
            </a:pPr>
            <a:r>
              <a:rPr lang="uk-UA" sz="1600" i="1" u="sng" dirty="0" smtClean="0"/>
              <a:t>Товариство з обмеженою відповідальністю </a:t>
            </a:r>
            <a:r>
              <a:rPr lang="uk-UA" sz="1600" dirty="0" smtClean="0"/>
              <a:t>- це організація з фіксованим складом учасників, тобто частки розподіляються у ньому серед відомого обмеженого кола осіб.</a:t>
            </a:r>
          </a:p>
          <a:p>
            <a:pPr marL="273050" indent="263525">
              <a:defRPr/>
            </a:pPr>
            <a:endParaRPr lang="uk-UA" sz="1600" dirty="0" smtClean="0"/>
          </a:p>
          <a:p>
            <a:pPr marL="273050" indent="263525">
              <a:defRPr/>
            </a:pPr>
            <a:r>
              <a:rPr lang="uk-UA" sz="1600" u="sng" dirty="0" smtClean="0"/>
              <a:t>Товариство з додатковою відповідальністю</a:t>
            </a:r>
            <a:r>
              <a:rPr lang="uk-UA" sz="1600" dirty="0" smtClean="0"/>
              <a:t> - це товариство, засноване однією або декількома особами, статутний капітал якого поділений на частки, розмір котрих визначений статутом.</a:t>
            </a:r>
          </a:p>
          <a:p>
            <a:pPr marL="273050" indent="263525">
              <a:defRPr/>
            </a:pPr>
            <a:endParaRPr lang="uk-UA" sz="1600" dirty="0" smtClean="0"/>
          </a:p>
          <a:p>
            <a:pPr marL="273050" indent="263525">
              <a:defRPr/>
            </a:pPr>
            <a:r>
              <a:rPr lang="uk-UA" sz="1600" i="1" u="sng" dirty="0" smtClean="0"/>
              <a:t>Акціонерне товариство </a:t>
            </a:r>
            <a:r>
              <a:rPr lang="uk-UA" sz="1600" dirty="0" smtClean="0"/>
              <a:t>— </a:t>
            </a:r>
            <a:r>
              <a:rPr lang="uk-UA" sz="1600" dirty="0" err="1" smtClean="0"/>
              <a:t>товариство</a:t>
            </a:r>
            <a:r>
              <a:rPr lang="uk-UA" sz="1600" dirty="0" smtClean="0"/>
              <a:t>, статутний капітал якого поділений на визначену кількість акцій однакової номінальної вартості.</a:t>
            </a:r>
            <a:endParaRPr lang="uk-U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107950" y="115888"/>
            <a:ext cx="8785225" cy="792162"/>
          </a:xfrm>
        </p:spPr>
        <p:txBody>
          <a:bodyPr/>
          <a:lstStyle/>
          <a:p>
            <a:r>
              <a:rPr lang="ru-RU" altLang="en-US" sz="2000" smtClean="0"/>
              <a:t>Одними з видів</a:t>
            </a:r>
            <a:r>
              <a:rPr lang="ru-RU" altLang="en-US" sz="2000" i="1" smtClean="0"/>
              <a:t> підприємницьких </a:t>
            </a:r>
            <a:r>
              <a:rPr lang="ru-RU" altLang="en-US" sz="2000" smtClean="0"/>
              <a:t>товариств є </a:t>
            </a:r>
            <a:r>
              <a:rPr lang="ru-RU" altLang="en-US" sz="2000" i="1" u="sng" smtClean="0"/>
              <a:t>виробничий кооператив</a:t>
            </a:r>
            <a:endParaRPr lang="uk-UA" altLang="en-US" sz="200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2205038"/>
            <a:ext cx="5113337" cy="4464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500" dirty="0">
                <a:solidFill>
                  <a:schemeClr val="bg1"/>
                </a:solidFill>
              </a:rPr>
              <a:t>Виробничий кооператив відрізняється від господарських товариств наступними ознаками: це - добровільне об’єднання суб’єктів цивільного права - фізичних осіб, які досягай 16-річного віку; діяльність кооперативу базується на засадах членства учасників; майнова відокремленість кооперативу ґрунтується на праві власності на об’єднане його членами майно (вступні, пайові й інші обов’язкові внески); кооператив - єдиний власник цього майна. Член кооперативу не має права розпоряджатися кооперативним паєм. Член виробничого кооперативу зобов’язаний внести до дня державної реєстрації кооперативу не менше десяти відсотків пайового внеску, а частину, що залишилася, - протягом року з дня його державної реєстрації, якщо інший строк не встановлений статутом кооперативу</a:t>
            </a:r>
            <a:r>
              <a:rPr lang="ru-RU" sz="15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Овальная выноска 4"/>
          <p:cNvSpPr/>
          <p:nvPr/>
        </p:nvSpPr>
        <p:spPr>
          <a:xfrm>
            <a:off x="5148263" y="620713"/>
            <a:ext cx="3817937" cy="2303462"/>
          </a:xfrm>
          <a:prstGeom prst="wedgeEllipseCallou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dirty="0">
                <a:solidFill>
                  <a:schemeClr val="bg1"/>
                </a:solidFill>
              </a:rPr>
              <a:t>Виробничий </a:t>
            </a:r>
            <a:r>
              <a:rPr lang="uk-UA" sz="1400" dirty="0" err="1">
                <a:solidFill>
                  <a:schemeClr val="bg1"/>
                </a:solidFill>
              </a:rPr>
              <a:t>кооператив-</a:t>
            </a:r>
            <a:r>
              <a:rPr lang="uk-UA" sz="1400" dirty="0">
                <a:solidFill>
                  <a:schemeClr val="bg1"/>
                </a:solidFill>
              </a:rPr>
              <a:t> добровільне об’єднання фізичних осіб на засадах членства для ведення спільної господарської та іншої діяльності на засадах їх обов’язкової трудової участі з метою одержання прибутку. </a:t>
            </a:r>
          </a:p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92425" y="404813"/>
            <a:ext cx="3241675" cy="115252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bg1"/>
                </a:solidFill>
              </a:rPr>
              <a:t>ТОВАРИСТВА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1525" y="2914650"/>
            <a:ext cx="3008313" cy="159385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bg1"/>
                </a:solidFill>
              </a:rPr>
              <a:t>Торгові – </a:t>
            </a:r>
            <a:r>
              <a:rPr lang="uk-UA" dirty="0" err="1">
                <a:solidFill>
                  <a:schemeClr val="bg1"/>
                </a:solidFill>
              </a:rPr>
              <a:t>обєднання</a:t>
            </a:r>
            <a:r>
              <a:rPr lang="uk-UA" dirty="0">
                <a:solidFill>
                  <a:schemeClr val="bg1"/>
                </a:solidFill>
              </a:rPr>
              <a:t> осіб, яке здійснює торговий промисел з метою розподілення між учасниками одержаного прибутку.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92725" y="2976563"/>
            <a:ext cx="2843213" cy="1531937"/>
          </a:xfrm>
          <a:prstGeom prst="roundRect">
            <a:avLst/>
          </a:prstGeom>
          <a:solidFill>
            <a:srgbClr val="A45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bg1"/>
                </a:solidFill>
              </a:rPr>
              <a:t>Цивільні – ведення господарської діяльності лише у невеликих масштабах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6588125" y="981075"/>
            <a:ext cx="1008063" cy="1655763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1492250" y="981075"/>
            <a:ext cx="863600" cy="1584325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4"/>
          <p:cNvSpPr txBox="1">
            <a:spLocks noChangeArrowheads="1"/>
          </p:cNvSpPr>
          <p:nvPr/>
        </p:nvSpPr>
        <p:spPr bwMode="auto">
          <a:xfrm>
            <a:off x="107950" y="115888"/>
            <a:ext cx="8856663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altLang="en-US" b="1" i="1" dirty="0" smtClean="0">
                <a:solidFill>
                  <a:schemeClr val="tx1"/>
                </a:solidFill>
              </a:rPr>
              <a:t>Торгові товариства </a:t>
            </a:r>
            <a:r>
              <a:rPr lang="uk-UA" altLang="en-US" sz="1600" dirty="0" smtClean="0">
                <a:solidFill>
                  <a:schemeClr val="tx1"/>
                </a:solidFill>
              </a:rPr>
              <a:t>підрозділяються на статутні, договірні, персональні і колективні. У свою чергу,  їх "дроблять" на більш дрібні групи. </a:t>
            </a:r>
          </a:p>
          <a:p>
            <a:endParaRPr lang="uk-UA" altLang="en-US" sz="1600" dirty="0" smtClean="0">
              <a:solidFill>
                <a:schemeClr val="tx1"/>
              </a:solidFill>
            </a:endParaRPr>
          </a:p>
          <a:p>
            <a:r>
              <a:rPr lang="uk-UA" altLang="en-US" sz="1600" u="sng" dirty="0" smtClean="0">
                <a:solidFill>
                  <a:schemeClr val="tx1"/>
                </a:solidFill>
              </a:rPr>
              <a:t>Повне товариство </a:t>
            </a:r>
            <a:r>
              <a:rPr lang="uk-UA" altLang="en-US" sz="1600" dirty="0" smtClean="0">
                <a:solidFill>
                  <a:schemeClr val="tx1"/>
                </a:solidFill>
              </a:rPr>
              <a:t>- це об'єднання двох або більше осіб, які займаються спільно підприємницькою діяльністю. Прибутки та збитки повного товариства розподіляються пропорційно до внесків його учасників. </a:t>
            </a:r>
          </a:p>
          <a:p>
            <a:endParaRPr lang="uk-UA" altLang="en-US" sz="1600" dirty="0" smtClean="0">
              <a:solidFill>
                <a:schemeClr val="tx1"/>
              </a:solidFill>
            </a:endParaRPr>
          </a:p>
          <a:p>
            <a:r>
              <a:rPr lang="uk-UA" altLang="en-US" sz="1600" u="sng" dirty="0" smtClean="0">
                <a:solidFill>
                  <a:schemeClr val="tx1"/>
                </a:solidFill>
              </a:rPr>
              <a:t>Командитне товариство </a:t>
            </a:r>
            <a:r>
              <a:rPr lang="uk-UA" altLang="en-US" sz="1600" dirty="0" smtClean="0">
                <a:solidFill>
                  <a:schemeClr val="tx1"/>
                </a:solidFill>
              </a:rPr>
              <a:t>складається з двох груп учасників: повних товаришів (які відповідають за борги товариства всім своїм майном) та командитистів (які беруть участь в діяльності товариства лише своїми вкладами, у відповідності з ними отримують прибуток, не беруть участь в управлінні справами і відповідають але боргами в межах вкладів).</a:t>
            </a:r>
          </a:p>
          <a:p>
            <a:endParaRPr lang="uk-UA" altLang="en-US" sz="1600" dirty="0" smtClean="0">
              <a:solidFill>
                <a:schemeClr val="tx1"/>
              </a:solidFill>
            </a:endParaRPr>
          </a:p>
          <a:p>
            <a:r>
              <a:rPr lang="uk-UA" altLang="en-US" sz="1600" u="sng" dirty="0" smtClean="0">
                <a:solidFill>
                  <a:schemeClr val="tx1"/>
                </a:solidFill>
              </a:rPr>
              <a:t>Акціонерне товариство </a:t>
            </a:r>
            <a:r>
              <a:rPr lang="uk-UA" altLang="en-US" sz="1600" dirty="0" smtClean="0">
                <a:solidFill>
                  <a:schemeClr val="tx1"/>
                </a:solidFill>
              </a:rPr>
              <a:t>– </a:t>
            </a:r>
            <a:r>
              <a:rPr lang="uk-UA" altLang="en-US" sz="1600" dirty="0" err="1" smtClean="0">
                <a:solidFill>
                  <a:schemeClr val="tx1"/>
                </a:solidFill>
              </a:rPr>
              <a:t>товариство</a:t>
            </a:r>
            <a:r>
              <a:rPr lang="uk-UA" altLang="en-US" sz="1600" dirty="0" smtClean="0">
                <a:solidFill>
                  <a:schemeClr val="tx1"/>
                </a:solidFill>
              </a:rPr>
              <a:t>, капітал якого розбитий на акції і яке засновується між учасниками, що відповідають за збитки лише в межах їхніх внесків</a:t>
            </a:r>
          </a:p>
          <a:p>
            <a:endParaRPr lang="uk-UA" altLang="en-US" sz="1600" dirty="0" smtClean="0">
              <a:solidFill>
                <a:schemeClr val="tx1"/>
              </a:solidFill>
            </a:endParaRPr>
          </a:p>
          <a:p>
            <a:r>
              <a:rPr lang="uk-UA" altLang="en-US" sz="1600" u="sng" dirty="0" smtClean="0">
                <a:solidFill>
                  <a:schemeClr val="tx1"/>
                </a:solidFill>
              </a:rPr>
              <a:t>Акціонерне </a:t>
            </a:r>
            <a:r>
              <a:rPr lang="uk-UA" altLang="en-US" sz="1600" u="sng" dirty="0" err="1" smtClean="0">
                <a:solidFill>
                  <a:schemeClr val="tx1"/>
                </a:solidFill>
              </a:rPr>
              <a:t>коммандитне</a:t>
            </a:r>
            <a:r>
              <a:rPr lang="uk-UA" altLang="en-US" sz="1600" u="sng" dirty="0" smtClean="0">
                <a:solidFill>
                  <a:schemeClr val="tx1"/>
                </a:solidFill>
              </a:rPr>
              <a:t> </a:t>
            </a:r>
            <a:r>
              <a:rPr lang="uk-UA" altLang="en-US" sz="1600" dirty="0" smtClean="0">
                <a:solidFill>
                  <a:schemeClr val="tx1"/>
                </a:solidFill>
              </a:rPr>
              <a:t>- особливий вид торгового товариства, в якому поєднуються певні елементи акціонерного товариства і товариства на вірі (командитного товариства).</a:t>
            </a:r>
          </a:p>
          <a:p>
            <a:endParaRPr lang="uk-UA" altLang="en-US" sz="1600" u="sng" dirty="0"/>
          </a:p>
          <a:p>
            <a:r>
              <a:rPr lang="uk-UA" altLang="en-US" sz="1600" u="sng" dirty="0"/>
              <a:t>Товариство з обмеженою відповідальністю </a:t>
            </a:r>
            <a:r>
              <a:rPr lang="uk-UA" altLang="en-US" sz="1600" dirty="0"/>
              <a:t>– організація, статутний капітал якої поділений на частки, розмір яких встановлюється статутом товариства.</a:t>
            </a:r>
          </a:p>
          <a:p>
            <a:endParaRPr lang="uk-UA" altLang="en-US" sz="1600" dirty="0"/>
          </a:p>
          <a:p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487363" y="2143125"/>
            <a:ext cx="81470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indent="450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400" i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Сертифікація</a:t>
            </a:r>
            <a:r>
              <a:rPr lang="uk-UA" altLang="en-US" sz="24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alt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- це комплекс дій, в результаті яких за допомогою спеціального документа (сертифіката або Знака відповідності) підтверджується відповідність продукції вимогам міжнародних, національних стандартів країн-імпортерів продукції, державних стандартів.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260350"/>
            <a:ext cx="8229600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600" b="1">
                <a:solidFill>
                  <a:srgbClr val="1607D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 Сертифікація продукції та послуг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uk-UA" altLang="en-US" b="1" i="1" dirty="0">
                <a:solidFill>
                  <a:srgbClr val="00B050"/>
                </a:solidFill>
              </a:rPr>
              <a:t>добровільна</a:t>
            </a:r>
            <a:r>
              <a:rPr lang="uk-UA" altLang="en-US" i="1" dirty="0"/>
              <a:t> </a:t>
            </a:r>
            <a:r>
              <a:rPr lang="uk-UA" altLang="en-US" dirty="0"/>
              <a:t>проводиться з ініціативи самого підприємства - виробника, на вимогу продавця або споживача.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uk-UA" altLang="en-US" dirty="0"/>
          </a:p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uk-UA" altLang="en-US" b="1" i="1" dirty="0">
                <a:solidFill>
                  <a:srgbClr val="FF0000"/>
                </a:solidFill>
              </a:rPr>
              <a:t>обов'язкова</a:t>
            </a:r>
            <a:r>
              <a:rPr lang="uk-UA" altLang="en-US" i="1" dirty="0"/>
              <a:t> сертифікація</a:t>
            </a:r>
            <a:r>
              <a:rPr lang="uk-UA" altLang="en-US" dirty="0"/>
              <a:t> - прерогатива держави і проводиться для забезпечення безпеки і екологічності продукції.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600" b="1">
                <a:solidFill>
                  <a:srgbClr val="00B050"/>
                </a:solidFill>
              </a:rPr>
              <a:t>СЕРТИФІКАЦІЯ ТОВАРІВ ТА ПОСЛУГ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728663" y="960438"/>
            <a:ext cx="7519987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en-US" sz="3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Тема 5</a:t>
            </a:r>
          </a:p>
          <a:p>
            <a:pPr algn="ctr" eaLnBrk="1" hangingPunct="1">
              <a:buSzPct val="100000"/>
              <a:defRPr/>
            </a:pPr>
            <a:endParaRPr lang="ru-RU" altLang="en-US" sz="3600" b="1" i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ctr" eaLnBrk="1" hangingPunct="1">
              <a:buSzPct val="100000"/>
              <a:defRPr/>
            </a:pPr>
            <a:r>
              <a:rPr lang="ru-RU" altLang="en-US" sz="3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Юридичний план</a:t>
            </a:r>
          </a:p>
          <a:p>
            <a:pPr algn="ctr" eaLnBrk="1" hangingPunct="1">
              <a:buSzPct val="100000"/>
              <a:defRPr/>
            </a:pPr>
            <a:endParaRPr lang="ru-RU" altLang="en-US" sz="3600" b="1" i="1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Обов'язкова сертифікація здійснюється органом по сертифікації на підставі договору із заявником для перевірки відповідності продукції обов'язковим вимогам стандартів, до яких відносяться:</a:t>
            </a:r>
          </a:p>
          <a:p>
            <a:pPr marL="341313" indent="-339725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b="1" dirty="0" smtClean="0">
                <a:latin typeface="Calibri" panose="020F0502020204030204" pitchFamily="34" charset="0"/>
              </a:rPr>
              <a:t>вимоги щодо забезпечення безпеки для життя і здоров'я населення;</a:t>
            </a:r>
          </a:p>
          <a:p>
            <a:pPr marL="341313" indent="-339725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b="1" dirty="0" smtClean="0">
                <a:latin typeface="Calibri" panose="020F0502020204030204" pitchFamily="34" charset="0"/>
              </a:rPr>
              <a:t>вимоги з охорони навколишнього середовища;</a:t>
            </a:r>
          </a:p>
          <a:p>
            <a:pPr marL="341313" indent="-339725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b="1" dirty="0" smtClean="0">
                <a:latin typeface="Calibri" panose="020F0502020204030204" pitchFamily="34" charset="0"/>
              </a:rPr>
              <a:t>вимоги щодо сумісності та взаємозамінності.</a:t>
            </a:r>
          </a:p>
          <a:p>
            <a:pPr marL="0" indent="447675" algn="just" eaLnBrk="1" hangingPunct="1">
              <a:buSzPct val="100000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Споживчі властивості продукції, встановлені в стандартах, не є обов'язковими. Вони відображають досягнутий рівень якості і служать предметом переговорів при укладенні контрактів.</a:t>
            </a:r>
          </a:p>
          <a:p>
            <a:pPr marL="341313" indent="-339725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ru-RU" alt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b="1">
                <a:solidFill>
                  <a:schemeClr val="tx1"/>
                </a:solidFill>
              </a:rPr>
              <a:t>ОБОВ'ЯЗКОВА</a:t>
            </a:r>
            <a:r>
              <a:rPr lang="ru-RU" altLang="en-US">
                <a:solidFill>
                  <a:schemeClr val="tx1"/>
                </a:solidFill>
              </a:rPr>
              <a:t> </a:t>
            </a:r>
            <a:r>
              <a:rPr lang="ru-RU" altLang="en-US" b="1">
                <a:solidFill>
                  <a:schemeClr val="tx1"/>
                </a:solidFill>
              </a:rPr>
              <a:t>СЕРТИФІКАЦІЯ ТОВАРІВ ТА ПОСЛУГ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539750" y="274638"/>
            <a:ext cx="8147050" cy="567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indent="447675" algn="just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000" dirty="0"/>
              <a:t>	Для оцінки досягнутого рівня якості і </a:t>
            </a:r>
            <a:r>
              <a:rPr lang="uk-UA" altLang="en-US" sz="2000" b="1" dirty="0">
                <a:solidFill>
                  <a:srgbClr val="FF0000"/>
                </a:solidFill>
              </a:rPr>
              <a:t>реклами</a:t>
            </a:r>
            <a:r>
              <a:rPr lang="uk-UA" altLang="en-US" sz="2000" dirty="0"/>
              <a:t> своєї продукції підприємство з власної ініціативи може проводити добровільну сертифікацію</a:t>
            </a:r>
            <a:r>
              <a:rPr lang="uk-UA" altLang="en-US" sz="2000" dirty="0" smtClean="0"/>
              <a:t>.</a:t>
            </a:r>
          </a:p>
          <a:p>
            <a:pPr indent="447675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000" b="1" dirty="0"/>
              <a:t/>
            </a:r>
            <a:br>
              <a:rPr lang="uk-UA" altLang="en-US" sz="2000" b="1" dirty="0"/>
            </a:br>
            <a:r>
              <a:rPr lang="uk-UA" altLang="en-US" sz="2000" b="1" dirty="0"/>
              <a:t>	</a:t>
            </a:r>
            <a:r>
              <a:rPr lang="uk-UA" altLang="en-US" sz="2000" b="1" dirty="0" smtClean="0"/>
              <a:t>	</a:t>
            </a:r>
            <a:r>
              <a:rPr lang="uk-UA" altLang="en-US" sz="2000" dirty="0" smtClean="0"/>
              <a:t>Без </a:t>
            </a:r>
            <a:r>
              <a:rPr lang="uk-UA" altLang="en-US" sz="2000" dirty="0"/>
              <a:t>сертифіката відповідності обов'язковим вимогам стандартів продукція не підлягає реалізації, в той час як добровільна сертифікація дозволяє підприємству зміцнити свої позиції на ринках збуту, підтвердивши сертифікатом високу якість своєї продукції.</a:t>
            </a:r>
            <a:r>
              <a:rPr lang="ru-RU" altLang="en-US" sz="2000" b="1" dirty="0"/>
              <a:t/>
            </a:r>
            <a:br>
              <a:rPr lang="ru-RU" altLang="en-US" sz="2000" b="1" dirty="0"/>
            </a:br>
            <a:r>
              <a:rPr lang="ru-RU" altLang="en-US" sz="2000" b="1" dirty="0"/>
              <a:t/>
            </a:r>
            <a:br>
              <a:rPr lang="ru-RU" altLang="en-US" sz="2000" b="1" dirty="0"/>
            </a:br>
            <a:endParaRPr lang="ru-RU" altLang="en-US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000" b="1">
                <a:solidFill>
                  <a:srgbClr val="00B050"/>
                </a:solidFill>
              </a:rPr>
              <a:t>ФОРМИ СЕРТИФІКАЦІЇ 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457200" y="1125538"/>
            <a:ext cx="8229600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uk-UA" altLang="en-US" sz="3000" b="1" i="1"/>
              <a:t>самосертификация</a:t>
            </a:r>
            <a:r>
              <a:rPr lang="uk-UA" altLang="en-US" sz="3000"/>
              <a:t> полягає в тому, що виробник сам, без участі сторонніх організацій, гарантує споживачеві (замовникові) відповідність якості продукції, що випускається його вимогам і заявляє про це спеціальним документом або знаком відповідності.</a:t>
            </a:r>
          </a:p>
          <a:p>
            <a:pPr algn="just" eaLnBrk="1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endParaRPr lang="uk-UA" altLang="en-US" sz="3000"/>
          </a:p>
          <a:p>
            <a:pPr algn="just" eaLnBrk="1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uk-UA" altLang="en-US" sz="3000" b="1" i="1"/>
              <a:t>сертифікація відповідності</a:t>
            </a:r>
            <a:r>
              <a:rPr lang="uk-UA" altLang="en-US" sz="3000"/>
              <a:t> здійснюється системою органів, незалежних від сторін-учасниць (тобто виконавців (постачальників) і покупців - замовників).</a:t>
            </a:r>
          </a:p>
          <a:p>
            <a:pPr algn="just" eaLnBrk="1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endParaRPr lang="ru-RU" altLang="en-US" sz="3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000" b="1">
                <a:solidFill>
                  <a:srgbClr val="00B050"/>
                </a:solidFill>
              </a:rPr>
              <a:t>Порядок проведення сертифікації: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457200" y="13827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Подача заявки на сертифікацію.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Ухвалення рішення за заявкою - вибір схеми.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Відбір, ідентифікація зразків і їх випробування.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Оцінка виробництва (якщо передбачено схемою).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Аналіз отриманих результатів та прийняття рішення щодо видачі сертифіката відповідності.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Видача сертифіката відповідності та ліцензії на застосування знака відповідності.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Здійснення інспекційного контролю сертифікованої продукції (якщо є за схемою).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uk-UA" altLang="en-US" dirty="0"/>
              <a:t>Коригувальні заходи у разі порушення відповідності продукції.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000" b="1" i="1">
                <a:solidFill>
                  <a:srgbClr val="00B050"/>
                </a:solidFill>
              </a:rPr>
              <a:t>Сертифікація послуг</a:t>
            </a:r>
            <a:br>
              <a:rPr lang="ru-RU" altLang="en-US" sz="4000" b="1" i="1">
                <a:solidFill>
                  <a:srgbClr val="00B050"/>
                </a:solidFill>
              </a:rPr>
            </a:br>
            <a:endParaRPr lang="ru-RU" altLang="en-US" sz="4000" b="1" i="1">
              <a:solidFill>
                <a:srgbClr val="00B050"/>
              </a:solidFill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457200" y="765175"/>
            <a:ext cx="8229600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uk-UA" altLang="en-US" sz="3000" i="1"/>
              <a:t>Послуга</a:t>
            </a:r>
            <a:r>
              <a:rPr lang="uk-UA" altLang="en-US" sz="3000"/>
              <a:t> - це результат взаємодії виконавця і споживача, а також власне діяльність виконавця щодо задоволення вимог споживача (послуги: матеріальні і нематеріальні).</a:t>
            </a:r>
          </a:p>
          <a:p>
            <a:pPr algn="just" ea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uk-UA" altLang="en-US" sz="3000" i="1"/>
              <a:t>Процес надання послуги</a:t>
            </a:r>
            <a:r>
              <a:rPr lang="uk-UA" altLang="en-US" sz="3000"/>
              <a:t> - це діяльність виконавця, необхідна для надання послуги.</a:t>
            </a:r>
          </a:p>
          <a:p>
            <a:pPr algn="just" ea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uk-UA" altLang="en-US" sz="3000" i="1"/>
              <a:t>Ідентифікація послуги </a:t>
            </a:r>
            <a:r>
              <a:rPr lang="uk-UA" altLang="en-US" sz="3000"/>
              <a:t>- процедура, за допомогою якої встановлюють відповідність поставленої на сертифікацію послуги вимогам, що пред'являються до даного виду послуги.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395288" y="115888"/>
            <a:ext cx="82296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000" b="1" i="1">
                <a:solidFill>
                  <a:srgbClr val="00B050"/>
                </a:solidFill>
              </a:rPr>
              <a:t>Гігієнічні сертифікати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457200" y="1052513"/>
            <a:ext cx="8229600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Харчова сировина і продукти харчування;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Товари для дітей;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Матеріали, обладнання, речовини, що застосовуються в практиці для харчового водопостачання;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Парфумерно-косметичні засоби;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Хімічну та нафтохімічну продукцію виробничого призначення, товари побутової хімії;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Полімерні та синтетичні матеріали, призначені для застосування в будівництві, на транспорті, а також при виготовленні меблів та інших предметів домашнього вжитку;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Продукцію машино- і приладобудування;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lang="uk-UA" altLang="en-US" sz="2600"/>
              <a:t>Вироби, що контактують з шкірою людини.</a:t>
            </a:r>
          </a:p>
          <a:p>
            <a:pPr eaLnBrk="1" hangingPunct="1">
              <a:lnSpc>
                <a:spcPct val="80000"/>
              </a:lnSpc>
              <a:spcBef>
                <a:spcPts val="650"/>
              </a:spcBef>
              <a:buFont typeface="Arial" panose="020B0604020202020204" pitchFamily="34" charset="0"/>
              <a:buNone/>
            </a:pPr>
            <a:endParaRPr lang="ru-RU" altLang="en-US" sz="2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8850DF4-D018-484A-959C-41E0982CCDE0}" type="slidenum">
              <a:rPr lang="ru-RU" altLang="en-US" sz="1400">
                <a:solidFill>
                  <a:srgbClr val="F4E7ED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ru-RU" altLang="en-US" sz="1400">
              <a:solidFill>
                <a:srgbClr val="F4E7ED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97155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600" b="1">
                <a:solidFill>
                  <a:srgbClr val="AC66BB"/>
                </a:solidFill>
              </a:rPr>
              <a:t>5.4. організаційні документи</a:t>
            </a: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2987675" y="2276475"/>
            <a:ext cx="40132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"/>
            </a:pPr>
            <a:r>
              <a:rPr lang="ru-RU" altLang="en-US"/>
              <a:t>  </a:t>
            </a:r>
            <a:r>
              <a:rPr lang="ru-RU" altLang="en-US" sz="4000" b="1"/>
              <a:t>статути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"/>
            </a:pPr>
            <a:r>
              <a:rPr lang="ru-RU" altLang="en-US" sz="4000" b="1"/>
              <a:t>  положення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"/>
            </a:pPr>
            <a:r>
              <a:rPr lang="ru-RU" altLang="en-US" sz="4000" b="1"/>
              <a:t>  інструкції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971550" y="13652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 b="1">
                <a:solidFill>
                  <a:srgbClr val="AC66BB"/>
                </a:solidFill>
              </a:rPr>
              <a:t>Основні документи управління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55383DC-DF4D-40FF-80AC-205EFF5B3DCC}" type="slidenum">
              <a:rPr lang="ru-RU" altLang="en-US" sz="1400">
                <a:solidFill>
                  <a:srgbClr val="F4E7ED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ru-RU" altLang="en-US" sz="1400">
              <a:solidFill>
                <a:srgbClr val="F4E7ED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400" b="1">
                <a:solidFill>
                  <a:srgbClr val="AC66BB"/>
                </a:solidFill>
              </a:rPr>
              <a:t>Статут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1042988" y="19161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en-US" b="1">
                <a:solidFill>
                  <a:srgbClr val="AC66BB"/>
                </a:solidFill>
              </a:rPr>
              <a:t>Статут</a:t>
            </a:r>
            <a:r>
              <a:rPr lang="ru-RU" altLang="en-US"/>
              <a:t> - це правовий акт, що визначає права, функції, структуру організації в сфері державної, комерційної або громадської діяльності.</a:t>
            </a:r>
          </a:p>
          <a:p>
            <a:pPr eaLnBrk="1" hangingPunct="1">
              <a:buClrTx/>
              <a:buFontTx/>
              <a:buNone/>
            </a:pPr>
            <a:endParaRPr lang="ru-RU" altLang="en-US"/>
          </a:p>
          <a:p>
            <a:pPr eaLnBrk="1" hangingPunct="1">
              <a:buClrTx/>
              <a:buFontTx/>
              <a:buNone/>
            </a:pPr>
            <a:r>
              <a:rPr lang="ru-RU" altLang="en-US"/>
              <a:t>Оформляється на стандартних аркушах паперу.</a:t>
            </a:r>
          </a:p>
          <a:p>
            <a:pPr eaLnBrk="1" hangingPunct="1">
              <a:buClrTx/>
              <a:buFontTx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AE48161-5BD3-40A1-89CB-844EA6E99103}" type="slidenum">
              <a:rPr lang="ru-RU" altLang="en-US" sz="1400">
                <a:solidFill>
                  <a:srgbClr val="F4E7ED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ru-RU" altLang="en-US" sz="1400">
              <a:solidFill>
                <a:srgbClr val="F4E7ED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400" b="1">
                <a:solidFill>
                  <a:srgbClr val="AC66BB"/>
                </a:solidFill>
              </a:rPr>
              <a:t>Основні види статутів</a:t>
            </a: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1042988" y="1700213"/>
            <a:ext cx="77771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50"/>
              </a:spcBef>
              <a:buClrTx/>
              <a:buFontTx/>
              <a:buNone/>
            </a:pPr>
            <a:r>
              <a:rPr lang="ru-RU" altLang="en-US" sz="2600" b="1">
                <a:solidFill>
                  <a:srgbClr val="AC66BB"/>
                </a:solidFill>
              </a:rPr>
              <a:t>Статут державної організації</a:t>
            </a:r>
            <a:r>
              <a:rPr lang="ru-RU" altLang="en-US" sz="2600"/>
              <a:t> (Затверджується вищестоящим органом - міністерством, комітетом);</a:t>
            </a:r>
          </a:p>
          <a:p>
            <a:pPr eaLnBrk="1" hangingPunct="1">
              <a:lnSpc>
                <a:spcPct val="90000"/>
              </a:lnSpc>
              <a:spcBef>
                <a:spcPts val="650"/>
              </a:spcBef>
              <a:buClrTx/>
              <a:buFontTx/>
              <a:buNone/>
            </a:pPr>
            <a:r>
              <a:rPr lang="ru-RU" altLang="en-US" sz="2600" b="1">
                <a:solidFill>
                  <a:srgbClr val="AC66BB"/>
                </a:solidFill>
              </a:rPr>
              <a:t>Статут комерційної організації</a:t>
            </a:r>
            <a:r>
              <a:rPr lang="ru-RU" altLang="en-US" sz="2600">
                <a:solidFill>
                  <a:srgbClr val="AC66BB"/>
                </a:solidFill>
              </a:rPr>
              <a:t> </a:t>
            </a:r>
            <a:r>
              <a:rPr lang="ru-RU" altLang="en-US" sz="2600"/>
              <a:t>(Затверджується загальними зборами (засновниками, власниками майна) і реєструється державним органом (реєстраційною палатою);</a:t>
            </a:r>
          </a:p>
          <a:p>
            <a:pPr eaLnBrk="1" hangingPunct="1">
              <a:lnSpc>
                <a:spcPct val="90000"/>
              </a:lnSpc>
              <a:spcBef>
                <a:spcPts val="650"/>
              </a:spcBef>
              <a:buClrTx/>
              <a:buFontTx/>
              <a:buNone/>
            </a:pPr>
            <a:r>
              <a:rPr lang="ru-RU" altLang="en-US" sz="2600"/>
              <a:t> </a:t>
            </a:r>
            <a:r>
              <a:rPr lang="ru-RU" altLang="en-US" sz="2600" b="1">
                <a:solidFill>
                  <a:srgbClr val="AC66BB"/>
                </a:solidFill>
              </a:rPr>
              <a:t>Статут громадської</a:t>
            </a:r>
            <a:r>
              <a:rPr lang="ru-RU" altLang="en-US" sz="2600" b="1"/>
              <a:t> </a:t>
            </a:r>
            <a:r>
              <a:rPr lang="ru-RU" altLang="en-US" sz="2600" b="1">
                <a:solidFill>
                  <a:srgbClr val="AC66BB"/>
                </a:solidFill>
              </a:rPr>
              <a:t>організації</a:t>
            </a:r>
            <a:r>
              <a:rPr lang="ru-RU" altLang="en-US" sz="2600">
                <a:solidFill>
                  <a:srgbClr val="AC66BB"/>
                </a:solidFill>
              </a:rPr>
              <a:t> </a:t>
            </a:r>
            <a:r>
              <a:rPr lang="ru-RU" altLang="en-US" sz="2600"/>
              <a:t>(Затверджується загальними зборами (з'їздом) учасників організації.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9CA8027-ED85-4F75-9F9D-9E183D5E1C8E}" type="slidenum">
              <a:rPr lang="ru-RU" altLang="en-US" sz="1400">
                <a:solidFill>
                  <a:srgbClr val="F4E7ED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ru-RU" altLang="en-US" sz="1400">
              <a:solidFill>
                <a:srgbClr val="F4E7ED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400" b="1">
                <a:solidFill>
                  <a:srgbClr val="AC66BB"/>
                </a:solidFill>
              </a:rPr>
              <a:t>Статут повинен мати: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altLang="en-US" sz="2400" b="1"/>
              <a:t>Найменування організації;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altLang="en-US" sz="2400" b="1"/>
              <a:t>Найменування виду документа;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altLang="en-US" sz="2400" b="1"/>
              <a:t>Дату (це дата затвердження статуту);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altLang="en-US" sz="2400" b="1"/>
              <a:t>Відмітку про реєстрацію статуту (для комерційних організацій);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altLang="en-US" sz="2400" b="1"/>
              <a:t>Місце видання (місто);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altLang="en-US" sz="2400" b="1"/>
              <a:t>текст;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altLang="en-US" sz="2400" b="1"/>
              <a:t>Підписи засновників або осіб, які займають виборні посади (голови, секретаря).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60350"/>
            <a:ext cx="8229600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600" b="1">
                <a:solidFill>
                  <a:srgbClr val="1607D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 Особливості юридичного плану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0E3C771-1EE0-42A6-9AA7-CBFB7E3DDC1F}" type="slidenum">
              <a:rPr lang="ru-RU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684213" y="1268413"/>
            <a:ext cx="8002587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indent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 план </a:t>
            </a:r>
            <a:r>
              <a:rPr lang="uk-UA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повну інформацію про правові аспекти діяльності, засновників і співзасновників, необхідності реєстрації у виконавчих органах влади, статут, склад керівних органів, характер власності.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 увага приділяється відомостями про гарантів, або інші види забезпечення кредиту (наприклад, заставу матеріальних цінностей).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3977BA1-1D4A-4AE5-A353-1EA9C6E371DD}" type="slidenum">
              <a:rPr lang="ru-RU" altLang="en-US" sz="1400">
                <a:solidFill>
                  <a:srgbClr val="F4E7ED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ru-RU" altLang="en-US" sz="1400">
              <a:solidFill>
                <a:srgbClr val="F4E7ED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400" b="1">
                <a:solidFill>
                  <a:srgbClr val="AC66BB"/>
                </a:solidFill>
              </a:rPr>
              <a:t>текст статуту</a:t>
            </a: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827088" y="1628775"/>
            <a:ext cx="7993062" cy="46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09600" indent="-6080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 marL="989013" indent="-5318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ru-RU" altLang="en-US" sz="2400" b="1" dirty="0" err="1"/>
              <a:t>Складається</a:t>
            </a:r>
            <a:r>
              <a:rPr lang="ru-RU" altLang="en-US" sz="2400" b="1" dirty="0"/>
              <a:t> з </a:t>
            </a:r>
            <a:r>
              <a:rPr lang="ru-RU" altLang="en-US" sz="2400" b="1" dirty="0" err="1"/>
              <a:t>розділів</a:t>
            </a:r>
            <a:r>
              <a:rPr lang="ru-RU" altLang="en-US" sz="2400" b="1" dirty="0"/>
              <a:t>, </a:t>
            </a:r>
            <a:r>
              <a:rPr lang="ru-RU" altLang="en-US" sz="2400" b="1" dirty="0" err="1"/>
              <a:t>що</a:t>
            </a:r>
            <a:r>
              <a:rPr lang="ru-RU" altLang="en-US" sz="2400" b="1" dirty="0"/>
              <a:t> </a:t>
            </a:r>
            <a:r>
              <a:rPr lang="ru-RU" altLang="en-US" sz="2400" b="1" dirty="0" err="1"/>
              <a:t>мають</a:t>
            </a:r>
            <a:r>
              <a:rPr lang="ru-RU" altLang="en-US" sz="2400" b="1" dirty="0"/>
              <a:t> заголовки і </a:t>
            </a:r>
            <a:r>
              <a:rPr lang="ru-RU" altLang="en-US" sz="2400" b="1" dirty="0" err="1"/>
              <a:t>нумерацію</a:t>
            </a:r>
            <a:r>
              <a:rPr lang="ru-RU" altLang="en-US" sz="2400" b="1" dirty="0"/>
              <a:t>: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 err="1"/>
              <a:t>Загальні</a:t>
            </a:r>
            <a:r>
              <a:rPr lang="ru-RU" altLang="en-US" sz="2400" dirty="0"/>
              <a:t> </a:t>
            </a:r>
            <a:r>
              <a:rPr lang="ru-RU" altLang="en-US" sz="2400" dirty="0" err="1"/>
              <a:t>положення</a:t>
            </a:r>
            <a:r>
              <a:rPr lang="ru-RU" altLang="en-US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 err="1"/>
              <a:t>Цілі</a:t>
            </a:r>
            <a:r>
              <a:rPr lang="ru-RU" altLang="en-US" sz="2400" dirty="0"/>
              <a:t>, </a:t>
            </a:r>
            <a:r>
              <a:rPr lang="ru-RU" altLang="en-US" sz="2400" dirty="0" err="1"/>
              <a:t>завдання</a:t>
            </a:r>
            <a:r>
              <a:rPr lang="ru-RU" altLang="en-US" sz="2400" dirty="0"/>
              <a:t>, предмет </a:t>
            </a:r>
            <a:r>
              <a:rPr lang="ru-RU" altLang="en-US" sz="2400" dirty="0" err="1"/>
              <a:t>діяльності</a:t>
            </a:r>
            <a:r>
              <a:rPr lang="ru-RU" altLang="en-US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 err="1"/>
              <a:t>Правовий</a:t>
            </a:r>
            <a:r>
              <a:rPr lang="ru-RU" altLang="en-US" sz="2400" dirty="0"/>
              <a:t> статус.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 err="1"/>
              <a:t>Організаційна</a:t>
            </a:r>
            <a:r>
              <a:rPr lang="ru-RU" altLang="en-US" sz="2400" dirty="0"/>
              <a:t> структура (</a:t>
            </a:r>
            <a:r>
              <a:rPr lang="ru-RU" altLang="en-US" sz="2400" dirty="0" err="1"/>
              <a:t>органи</a:t>
            </a:r>
            <a:r>
              <a:rPr lang="ru-RU" altLang="en-US" sz="2400" dirty="0"/>
              <a:t> </a:t>
            </a:r>
            <a:r>
              <a:rPr lang="ru-RU" altLang="en-US" sz="2400" dirty="0" err="1"/>
              <a:t>управління</a:t>
            </a:r>
            <a:r>
              <a:rPr lang="ru-RU" altLang="en-US" sz="2400" dirty="0"/>
              <a:t>, </a:t>
            </a:r>
            <a:r>
              <a:rPr lang="ru-RU" altLang="en-US" sz="2400" dirty="0" err="1"/>
              <a:t>структурні</a:t>
            </a:r>
            <a:r>
              <a:rPr lang="ru-RU" altLang="en-US" sz="2400" dirty="0"/>
              <a:t> </a:t>
            </a:r>
            <a:r>
              <a:rPr lang="ru-RU" altLang="en-US" sz="2400" dirty="0" err="1"/>
              <a:t>підрозділи</a:t>
            </a:r>
            <a:r>
              <a:rPr lang="ru-RU" altLang="en-US" sz="2400" dirty="0"/>
              <a:t> та </a:t>
            </a:r>
            <a:r>
              <a:rPr lang="ru-RU" altLang="en-US" sz="2400" dirty="0" err="1"/>
              <a:t>їх</a:t>
            </a:r>
            <a:r>
              <a:rPr lang="ru-RU" altLang="en-US" sz="2400" dirty="0"/>
              <a:t> </a:t>
            </a:r>
            <a:r>
              <a:rPr lang="ru-RU" altLang="en-US" sz="2400" dirty="0" err="1"/>
              <a:t>взаємозв'язку</a:t>
            </a:r>
            <a:r>
              <a:rPr lang="ru-RU" altLang="en-US" sz="2400" dirty="0"/>
              <a:t>).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 err="1"/>
              <a:t>Фінансово-матеріальна</a:t>
            </a:r>
            <a:r>
              <a:rPr lang="ru-RU" altLang="en-US" sz="2400" dirty="0"/>
              <a:t> база (</a:t>
            </a:r>
            <a:r>
              <a:rPr lang="ru-RU" altLang="en-US" sz="2400" dirty="0" err="1"/>
              <a:t>статутний</a:t>
            </a:r>
            <a:r>
              <a:rPr lang="ru-RU" altLang="en-US" sz="2400" dirty="0"/>
              <a:t> </a:t>
            </a:r>
            <a:r>
              <a:rPr lang="ru-RU" altLang="en-US" sz="2400" dirty="0" err="1"/>
              <a:t>капітал</a:t>
            </a:r>
            <a:r>
              <a:rPr lang="ru-RU" altLang="en-US" sz="2400" dirty="0"/>
              <a:t>, </a:t>
            </a:r>
            <a:r>
              <a:rPr lang="ru-RU" altLang="en-US" sz="2400" dirty="0" err="1"/>
              <a:t>акції</a:t>
            </a:r>
            <a:r>
              <a:rPr lang="ru-RU" altLang="en-US" sz="2400" dirty="0"/>
              <a:t>, </a:t>
            </a:r>
            <a:r>
              <a:rPr lang="ru-RU" altLang="en-US" sz="2400" dirty="0" err="1"/>
              <a:t>основні</a:t>
            </a:r>
            <a:r>
              <a:rPr lang="ru-RU" altLang="en-US" sz="2400" dirty="0"/>
              <a:t> і </a:t>
            </a:r>
            <a:r>
              <a:rPr lang="ru-RU" altLang="en-US" sz="2400" dirty="0" err="1"/>
              <a:t>оборотні</a:t>
            </a:r>
            <a:r>
              <a:rPr lang="ru-RU" altLang="en-US" sz="2400" dirty="0"/>
              <a:t> </a:t>
            </a:r>
            <a:r>
              <a:rPr lang="ru-RU" altLang="en-US" sz="2400" dirty="0" err="1"/>
              <a:t>кошти</a:t>
            </a:r>
            <a:r>
              <a:rPr lang="ru-RU" altLang="en-US" sz="2400" dirty="0"/>
              <a:t>, порядок </a:t>
            </a:r>
            <a:r>
              <a:rPr lang="ru-RU" altLang="en-US" sz="2400" dirty="0" err="1"/>
              <a:t>розпорядження</a:t>
            </a:r>
            <a:r>
              <a:rPr lang="ru-RU" altLang="en-US" sz="2400" dirty="0"/>
              <a:t> ними).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 err="1"/>
              <a:t>Облік</a:t>
            </a:r>
            <a:r>
              <a:rPr lang="ru-RU" altLang="en-US" sz="2400" dirty="0"/>
              <a:t> і </a:t>
            </a:r>
            <a:r>
              <a:rPr lang="ru-RU" altLang="en-US" sz="2400" dirty="0" err="1"/>
              <a:t>звітність</a:t>
            </a:r>
            <a:r>
              <a:rPr lang="ru-RU" altLang="en-US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/>
              <a:t>Контроль за </a:t>
            </a:r>
            <a:r>
              <a:rPr lang="ru-RU" altLang="en-US" sz="2400" dirty="0" err="1"/>
              <a:t>фінансово-господарською</a:t>
            </a:r>
            <a:r>
              <a:rPr lang="ru-RU" altLang="en-US" sz="2400" dirty="0"/>
              <a:t> </a:t>
            </a:r>
            <a:r>
              <a:rPr lang="ru-RU" altLang="en-US" sz="2400" dirty="0" err="1"/>
              <a:t>діяльністю</a:t>
            </a:r>
            <a:r>
              <a:rPr lang="ru-RU" altLang="en-US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/>
              <a:t>Права і </a:t>
            </a:r>
            <a:r>
              <a:rPr lang="ru-RU" altLang="en-US" sz="2400" dirty="0" err="1"/>
              <a:t>обов'язки</a:t>
            </a:r>
            <a:r>
              <a:rPr lang="ru-RU" altLang="en-US" sz="2400" dirty="0"/>
              <a:t> </a:t>
            </a:r>
            <a:r>
              <a:rPr lang="ru-RU" altLang="en-US" sz="2400" dirty="0" err="1"/>
              <a:t>учасників</a:t>
            </a:r>
            <a:r>
              <a:rPr lang="ru-RU" altLang="en-US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altLang="en-US" sz="2400" dirty="0"/>
              <a:t>Порядок </a:t>
            </a:r>
            <a:r>
              <a:rPr lang="ru-RU" altLang="en-US" sz="2400" dirty="0" err="1"/>
              <a:t>ліквідації</a:t>
            </a:r>
            <a:r>
              <a:rPr lang="ru-RU" altLang="en-US" sz="2400" dirty="0"/>
              <a:t> і </a:t>
            </a:r>
            <a:r>
              <a:rPr lang="ru-RU" altLang="en-US" sz="2400" dirty="0" err="1"/>
              <a:t>реогранізації</a:t>
            </a:r>
            <a:r>
              <a:rPr lang="ru-RU" altLang="en-US" sz="24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ED388FA-E626-4E9F-98F6-EA154A22851C}" type="slidenum">
              <a:rPr lang="ru-RU" altLang="en-US" sz="1400">
                <a:solidFill>
                  <a:srgbClr val="F4E7ED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ru-RU" altLang="en-US" sz="1400">
              <a:solidFill>
                <a:srgbClr val="F4E7ED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4400" b="1">
                <a:solidFill>
                  <a:srgbClr val="FF0000"/>
                </a:solidFill>
              </a:rPr>
              <a:t>Питання?</a:t>
            </a:r>
          </a:p>
        </p:txBody>
      </p:sp>
      <p:pic>
        <p:nvPicPr>
          <p:cNvPr id="5734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57400"/>
            <a:ext cx="1416050" cy="383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36C015F-5800-4570-B511-A5A38F9D123B}" type="slidenum">
              <a:rPr lang="ru-RU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9750" y="404813"/>
            <a:ext cx="8002588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indent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 eaLnBrk="1" hangingPunct="1">
              <a:buSzPct val="100000"/>
              <a:defRPr/>
            </a:pPr>
            <a:r>
              <a:rPr lang="uk-UA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цьому розділі подається інформація, пов'язана з правовим забезпеченням господарської діяльності підприємства, і обґрунтовується вибір його організаційно-правової форми. </a:t>
            </a:r>
          </a:p>
          <a:p>
            <a:pPr algn="just" eaLnBrk="1" hangingPunct="1">
              <a:buSzPct val="100000"/>
              <a:defRPr/>
            </a:pPr>
            <a:r>
              <a:rPr lang="uk-UA" alt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зв'язку з цим Вам необхідно відповісти на наступні питання: </a:t>
            </a:r>
          </a:p>
          <a:p>
            <a:pPr marL="457200" indent="0"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uk-UA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Який юридичний статус найбільше підходить для Вашого виду діяльності? </a:t>
            </a:r>
          </a:p>
          <a:p>
            <a:pPr marL="457200" indent="0"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uk-UA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 розглядається можливість зміни форми підприємства в майбутньому? </a:t>
            </a:r>
          </a:p>
          <a:p>
            <a:pPr marL="457200" indent="0"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uk-UA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Які дозволи необхідно отримати для здійснення Вашої діяльності: ліцензію, дозвіл на торгівлю, сертифікат відповідності, погодження інспекцій і т.д.</a:t>
            </a:r>
          </a:p>
          <a:p>
            <a:pPr marL="457200" indent="0"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uk-UA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Які початкові витрати будуть потрібні для реєстрації підприємства? </a:t>
            </a:r>
          </a:p>
          <a:p>
            <a:pPr marL="457200" indent="0"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uk-UA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Яким чином будуть оформляти угоди з постачальниками і споживачами, а також трудові відносини (якщо буде залучатися найманий персонал)?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23850" y="252413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b="1">
                <a:solidFill>
                  <a:srgbClr val="800000"/>
                </a:solidFill>
              </a:rPr>
              <a:t>5.2.Організаціонно-правові форми підприємництва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77875" y="1768475"/>
            <a:ext cx="7775575" cy="476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ризик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ініціатива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підприємливість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самостійність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відповідальність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4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активний пошук</a:t>
            </a:r>
          </a:p>
          <a:p>
            <a:pPr marL="342900" eaLnBrk="1" hangingPunct="1">
              <a:lnSpc>
                <a:spcPct val="90000"/>
              </a:lnSpc>
              <a:spcBef>
                <a:spcPts val="500"/>
              </a:spcBef>
              <a:buSzPct val="100000"/>
              <a:defRPr/>
            </a:pPr>
            <a:endParaRPr lang="uk-UA" altLang="en-US" sz="2000" dirty="0" smtClean="0">
              <a:latin typeface="Calibri" panose="020F0502020204030204" pitchFamily="34" charset="0"/>
            </a:endParaRPr>
          </a:p>
          <a:p>
            <a:pPr marL="342900" algn="ctr" eaLnBrk="1" hangingPunct="1"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uk-UA" altLang="en-US" sz="2400" b="1" dirty="0" smtClean="0">
                <a:solidFill>
                  <a:srgbClr val="9D7A4F"/>
                </a:solidFill>
                <a:latin typeface="Calibri" panose="020F0502020204030204" pitchFamily="34" charset="0"/>
              </a:rPr>
              <a:t>Підприємництво </a:t>
            </a:r>
            <a:r>
              <a:rPr lang="uk-UA" altLang="en-US" sz="2400" dirty="0" smtClean="0">
                <a:latin typeface="Calibri" panose="020F0502020204030204" pitchFamily="34" charset="0"/>
              </a:rPr>
              <a:t>- </a:t>
            </a:r>
            <a:r>
              <a:rPr lang="uk-UA" altLang="en-US" sz="2400" i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ініціативна самостійна діяльність громадян і об'єднань, спрямована на отримання прибутку і здійснюється на їх ризик і під майнову відповідальність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838" y="1768475"/>
            <a:ext cx="1630362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611188" y="1385888"/>
            <a:ext cx="30099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1800" b="1">
                <a:solidFill>
                  <a:srgbClr val="800000"/>
                </a:solidFill>
                <a:latin typeface="Arial" panose="020B0604020202020204" pitchFamily="34" charset="0"/>
              </a:rPr>
              <a:t>Ознаки підприємництва</a:t>
            </a:r>
            <a:r>
              <a:rPr lang="uk-UA" altLang="en-US" sz="1800">
                <a:solidFill>
                  <a:srgbClr val="800000"/>
                </a:solidFill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7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 additive="repl">
                                        <p:cTn id="47" dur="20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solidFill>
            <a:srgbClr val="86E2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600" b="1">
                <a:solidFill>
                  <a:srgbClr val="800000"/>
                </a:solidFill>
              </a:rPr>
              <a:t>Суб'єкти і об'єкти підприємництва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95288" y="1624013"/>
            <a:ext cx="8002587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ts val="600"/>
              </a:spcBef>
              <a:buSzPct val="100000"/>
              <a:defRPr/>
            </a:pPr>
            <a:r>
              <a:rPr lang="ru-RU" altLang="en-US" sz="2400" b="1" u="sng" dirty="0" err="1" smtClean="0">
                <a:solidFill>
                  <a:srgbClr val="D490C5"/>
                </a:solidFill>
                <a:latin typeface="Calibri" panose="020F0502020204030204" pitchFamily="34" charset="0"/>
              </a:rPr>
              <a:t>суб'єкти</a:t>
            </a:r>
            <a:r>
              <a:rPr lang="ru-RU" altLang="en-US" sz="2400" b="1" u="sng" dirty="0" smtClean="0">
                <a:solidFill>
                  <a:srgbClr val="D490C5"/>
                </a:solidFill>
                <a:latin typeface="Calibri" panose="020F0502020204030204" pitchFamily="34" charset="0"/>
              </a:rPr>
              <a:t>:</a:t>
            </a: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Приватні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особи</a:t>
            </a: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різні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об'єднання</a:t>
            </a:r>
            <a:endParaRPr lang="ru-RU" altLang="en-US" sz="2400" b="1" dirty="0" smtClean="0">
              <a:solidFill>
                <a:srgbClr val="AC66BB"/>
              </a:solidFill>
              <a:latin typeface="Calibri" panose="020F0502020204030204" pitchFamily="34" charset="0"/>
            </a:endParaRP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держава</a:t>
            </a:r>
          </a:p>
          <a:p>
            <a:pPr eaLnBrk="1" hangingPunct="1">
              <a:spcBef>
                <a:spcPts val="600"/>
              </a:spcBef>
              <a:buSzPct val="100000"/>
              <a:defRPr/>
            </a:pPr>
            <a:r>
              <a:rPr lang="ru-RU" altLang="en-US" sz="2400" b="1" u="sng" dirty="0" err="1" smtClean="0">
                <a:solidFill>
                  <a:srgbClr val="D490C5"/>
                </a:solidFill>
                <a:latin typeface="Calibri" panose="020F0502020204030204" pitchFamily="34" charset="0"/>
              </a:rPr>
              <a:t>об'єкти</a:t>
            </a:r>
            <a:r>
              <a:rPr lang="ru-RU" altLang="en-US" sz="2400" b="1" u="sng" dirty="0" smtClean="0">
                <a:solidFill>
                  <a:srgbClr val="D490C5"/>
                </a:solidFill>
                <a:latin typeface="Calibri" panose="020F0502020204030204" pitchFamily="34" charset="0"/>
              </a:rPr>
              <a:t>:</a:t>
            </a: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Господарська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діяльність</a:t>
            </a:r>
            <a:endParaRPr lang="ru-RU" altLang="en-US" sz="2400" b="1" dirty="0" smtClean="0">
              <a:solidFill>
                <a:srgbClr val="AC66BB"/>
              </a:solidFill>
              <a:latin typeface="Calibri" panose="020F0502020204030204" pitchFamily="34" charset="0"/>
            </a:endParaRP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комерційне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посередництво</a:t>
            </a:r>
            <a:endParaRPr lang="ru-RU" altLang="en-US" sz="2400" b="1" dirty="0" smtClean="0">
              <a:solidFill>
                <a:srgbClr val="AC66BB"/>
              </a:solidFill>
              <a:latin typeface="Calibri" panose="020F0502020204030204" pitchFamily="34" charset="0"/>
            </a:endParaRP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Інноваційна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діяльність</a:t>
            </a:r>
            <a:endParaRPr lang="ru-RU" altLang="en-US" sz="2400" b="1" dirty="0" smtClean="0">
              <a:solidFill>
                <a:srgbClr val="AC66BB"/>
              </a:solidFill>
              <a:latin typeface="Calibri" panose="020F0502020204030204" pitchFamily="34" charset="0"/>
            </a:endParaRP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Консультаційна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діяльність</a:t>
            </a:r>
            <a:endParaRPr lang="ru-RU" altLang="en-US" sz="2400" b="1" dirty="0" smtClean="0">
              <a:solidFill>
                <a:srgbClr val="AC66BB"/>
              </a:solidFill>
              <a:latin typeface="Calibri" panose="020F0502020204030204" pitchFamily="34" charset="0"/>
            </a:endParaRPr>
          </a:p>
          <a:p>
            <a:pPr marL="341313" indent="-339725" eaLnBrk="1" hangingPunct="1">
              <a:spcBef>
                <a:spcPts val="6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Операції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з </a:t>
            </a: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цінними</a:t>
            </a:r>
            <a:r>
              <a:rPr lang="ru-RU" altLang="en-US" sz="2400" b="1" dirty="0" smtClean="0">
                <a:solidFill>
                  <a:srgbClr val="AC66BB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2400" b="1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паперами</a:t>
            </a:r>
            <a:endParaRPr lang="ru-RU" altLang="en-US" sz="2400" b="1" dirty="0" smtClean="0">
              <a:solidFill>
                <a:srgbClr val="AC66BB"/>
              </a:solidFill>
              <a:latin typeface="Calibri" panose="020F0502020204030204" pitchFamily="34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916113"/>
            <a:ext cx="1312863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700213"/>
            <a:ext cx="106521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508500"/>
            <a:ext cx="1727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7019925" y="2492375"/>
          <a:ext cx="1512888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r:id="rId7" imgW="1967739" imgH="1552664" progId="">
                  <p:embed/>
                </p:oleObj>
              </mc:Choice>
              <mc:Fallback>
                <p:oleObj r:id="rId7" imgW="1967739" imgH="1552664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2492375"/>
                        <a:ext cx="1512888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7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2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2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2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2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2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2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2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2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2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2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2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2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2000" fill="hold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2000" fill="hold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b="1">
                <a:solidFill>
                  <a:srgbClr val="800000"/>
                </a:solidFill>
              </a:rPr>
              <a:t>Види підприємництва в залежності від змісту діяльності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2060575"/>
            <a:ext cx="836295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D490C5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000" b="1" smtClean="0">
                <a:solidFill>
                  <a:srgbClr val="D490C5"/>
                </a:solidFill>
                <a:latin typeface="Calibri" panose="020F0502020204030204" pitchFamily="34" charset="0"/>
              </a:rPr>
              <a:t>виробниче </a:t>
            </a:r>
            <a:r>
              <a:rPr lang="uk-UA" altLang="en-US" sz="2000" smtClean="0">
                <a:latin typeface="Calibri" panose="020F0502020204030204" pitchFamily="34" charset="0"/>
              </a:rPr>
              <a:t> </a:t>
            </a:r>
            <a:r>
              <a:rPr lang="uk-UA" altLang="en-US" sz="2000" smtClean="0">
                <a:solidFill>
                  <a:srgbClr val="AC66BB"/>
                </a:solidFill>
                <a:latin typeface="Calibri" panose="020F0502020204030204" pitchFamily="34" charset="0"/>
              </a:rPr>
              <a:t>- то, в якому </a:t>
            </a:r>
          </a:p>
          <a:p>
            <a:pPr marL="342900" eaLnBrk="1" hangingPunct="1">
              <a:spcBef>
                <a:spcPts val="500"/>
              </a:spcBef>
              <a:buSzPct val="100000"/>
              <a:defRPr/>
            </a:pPr>
            <a:r>
              <a:rPr lang="uk-UA" altLang="en-US" sz="20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      здійснюється виробництво товарів і послуг</a:t>
            </a:r>
          </a:p>
          <a:p>
            <a:pPr eaLnBrk="1" hangingPunct="1">
              <a:spcBef>
                <a:spcPts val="500"/>
              </a:spcBef>
              <a:buClr>
                <a:srgbClr val="D490C5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000" b="1" dirty="0" smtClean="0">
                <a:solidFill>
                  <a:srgbClr val="D490C5"/>
                </a:solidFill>
                <a:latin typeface="Calibri" panose="020F0502020204030204" pitchFamily="34" charset="0"/>
              </a:rPr>
              <a:t>комерційне</a:t>
            </a:r>
            <a:r>
              <a:rPr lang="uk-UA" altLang="en-US" sz="2000" dirty="0" smtClean="0">
                <a:latin typeface="Calibri" panose="020F0502020204030204" pitchFamily="34" charset="0"/>
              </a:rPr>
              <a:t> </a:t>
            </a:r>
            <a:r>
              <a:rPr lang="uk-UA" altLang="en-US" sz="20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складається в операціях і угодах з перепродажу товарів і послуг</a:t>
            </a:r>
          </a:p>
          <a:p>
            <a:pPr eaLnBrk="1" hangingPunct="1">
              <a:spcBef>
                <a:spcPts val="500"/>
              </a:spcBef>
              <a:buClr>
                <a:srgbClr val="D490C5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000" b="1" dirty="0" smtClean="0">
                <a:solidFill>
                  <a:srgbClr val="D490C5"/>
                </a:solidFill>
                <a:latin typeface="Calibri" panose="020F0502020204030204" pitchFamily="34" charset="0"/>
              </a:rPr>
              <a:t>фінансове</a:t>
            </a:r>
            <a:r>
              <a:rPr lang="uk-UA" altLang="en-US" sz="2000" b="1" dirty="0" smtClean="0">
                <a:latin typeface="Calibri" panose="020F0502020204030204" pitchFamily="34" charset="0"/>
              </a:rPr>
              <a:t> </a:t>
            </a:r>
            <a:r>
              <a:rPr lang="uk-UA" altLang="en-US" sz="2000" dirty="0" smtClean="0">
                <a:latin typeface="Calibri" panose="020F0502020204030204" pitchFamily="34" charset="0"/>
              </a:rPr>
              <a:t>- </a:t>
            </a:r>
            <a:r>
              <a:rPr lang="uk-UA" altLang="en-US" sz="20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різновид комерційного. Об'єктом купівлі-продажу є гроші, валюта</a:t>
            </a:r>
          </a:p>
          <a:p>
            <a:pPr eaLnBrk="1" hangingPunct="1">
              <a:spcBef>
                <a:spcPts val="500"/>
              </a:spcBef>
              <a:buClr>
                <a:srgbClr val="D490C5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000" b="1" dirty="0" smtClean="0">
                <a:solidFill>
                  <a:srgbClr val="D490C5"/>
                </a:solidFill>
                <a:latin typeface="Calibri" panose="020F0502020204030204" pitchFamily="34" charset="0"/>
              </a:rPr>
              <a:t>посередницьке</a:t>
            </a:r>
            <a:r>
              <a:rPr lang="uk-UA" altLang="en-US" sz="2000" dirty="0" smtClean="0">
                <a:latin typeface="Calibri" panose="020F0502020204030204" pitchFamily="34" charset="0"/>
              </a:rPr>
              <a:t> </a:t>
            </a:r>
            <a:r>
              <a:rPr lang="uk-UA" altLang="en-US" sz="20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проявляється в діяльності, що з'єднує зацікавлені у взаємній угоди сторони</a:t>
            </a:r>
          </a:p>
          <a:p>
            <a:pPr eaLnBrk="1" hangingPunct="1">
              <a:spcBef>
                <a:spcPts val="500"/>
              </a:spcBef>
              <a:buClr>
                <a:srgbClr val="D490C5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uk-UA" altLang="en-US" sz="2000" b="1" dirty="0" err="1" smtClean="0">
                <a:solidFill>
                  <a:srgbClr val="D490C5"/>
                </a:solidFill>
                <a:latin typeface="Calibri" panose="020F0502020204030204" pitchFamily="34" charset="0"/>
              </a:rPr>
              <a:t>страхове</a:t>
            </a:r>
            <a:r>
              <a:rPr lang="uk-UA" altLang="en-US" sz="2000" dirty="0" err="1" smtClean="0">
                <a:solidFill>
                  <a:srgbClr val="AC66BB"/>
                </a:solidFill>
                <a:latin typeface="Calibri" panose="020F0502020204030204" pitchFamily="34" charset="0"/>
              </a:rPr>
              <a:t>-</a:t>
            </a:r>
            <a:r>
              <a:rPr lang="uk-UA" altLang="en-US" sz="2000" dirty="0" smtClean="0">
                <a:solidFill>
                  <a:srgbClr val="AC66BB"/>
                </a:solidFill>
                <a:latin typeface="Calibri" panose="020F0502020204030204" pitchFamily="34" charset="0"/>
              </a:rPr>
              <a:t> полягає в тому, що підприємець отримує страховий внесок, який повертається тільки при настанні застрахованої випадку</a:t>
            </a:r>
          </a:p>
          <a:p>
            <a:pPr eaLnBrk="1" hangingPunct="1">
              <a:spcBef>
                <a:spcPts val="500"/>
              </a:spcBef>
              <a:buClr>
                <a:srgbClr val="AC66BB"/>
              </a:buClr>
              <a:buSzPct val="100000"/>
              <a:buFont typeface="Arial" panose="020B0604020202020204" pitchFamily="34" charset="0"/>
              <a:buNone/>
              <a:defRPr/>
            </a:pPr>
            <a:endParaRPr lang="ru-RU" altLang="en-US" sz="2000" dirty="0" smtClean="0">
              <a:solidFill>
                <a:srgbClr val="AC66BB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3933825"/>
          </a:xfrm>
        </p:spPr>
        <p:txBody>
          <a:bodyPr>
            <a:normAutofit fontScale="85000" lnSpcReduction="10000"/>
          </a:bodyPr>
          <a:lstStyle/>
          <a:p>
            <a:pPr marL="36576" indent="0">
              <a:defRPr/>
            </a:pPr>
            <a:r>
              <a:rPr lang="uk-UA" sz="2400" b="1" i="1" dirty="0" smtClean="0"/>
              <a:t>1. </a:t>
            </a:r>
            <a:r>
              <a:rPr lang="uk-UA" sz="2400" dirty="0" smtClean="0"/>
              <a:t>Відповідно до ч.1 ст. 80 Цивільного Кодексу України юридичною особою є організація, створена і зареєстрована у встановленому законом порядку.</a:t>
            </a:r>
          </a:p>
          <a:p>
            <a:pPr marL="36576" indent="0">
              <a:defRPr/>
            </a:pPr>
            <a:endParaRPr lang="uk-UA" sz="2400" dirty="0" smtClean="0"/>
          </a:p>
          <a:p>
            <a:pPr>
              <a:defRPr/>
            </a:pPr>
            <a:r>
              <a:rPr lang="uk-UA" sz="2400" dirty="0" smtClean="0"/>
              <a:t>Згідно ч.2 ст. 81 ЦК України, юридичні особи, залежно від порядку їх створення, поділяються на </a:t>
            </a:r>
            <a:r>
              <a:rPr lang="uk-UA" sz="2400" i="1" u="sng" dirty="0" smtClean="0"/>
              <a:t>юридичних осіб приватного права </a:t>
            </a:r>
            <a:r>
              <a:rPr lang="uk-UA" sz="2400" dirty="0" smtClean="0"/>
              <a:t>та </a:t>
            </a:r>
            <a:r>
              <a:rPr lang="uk-UA" sz="2400" i="1" u="sng" dirty="0" smtClean="0"/>
              <a:t>юридичних осіб публічного права</a:t>
            </a:r>
            <a:r>
              <a:rPr lang="uk-UA" sz="2400" dirty="0" smtClean="0"/>
              <a:t>.</a:t>
            </a:r>
          </a:p>
          <a:p>
            <a:pPr marL="36576" indent="0">
              <a:defRPr/>
            </a:pPr>
            <a:endParaRPr lang="uk-UA" sz="2400" dirty="0" smtClean="0"/>
          </a:p>
          <a:p>
            <a:pPr>
              <a:defRPr/>
            </a:pPr>
            <a:r>
              <a:rPr lang="uk-UA" sz="2400" dirty="0" smtClean="0"/>
              <a:t> Головна відмінність між ними полягає в тому, що юридичні особи приватного права створюються на підставі установчих документів (статуту або засновницького договору, якщо інше не встановлено законом), а публічні - на підставі розпорядчого акта Президента України, органу державної влади, органу влади АРК або органу місцевого самоврядування.</a:t>
            </a:r>
            <a:endParaRPr lang="uk-UA" sz="2400" dirty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221163"/>
            <a:ext cx="3162300" cy="235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8" y="4221163"/>
            <a:ext cx="3444875" cy="235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338"/>
            <a:ext cx="9144000" cy="354012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ru-RU" sz="2000" dirty="0"/>
          </a:p>
          <a:p>
            <a:pPr marL="36576" indent="0">
              <a:defRPr/>
            </a:pPr>
            <a:endParaRPr lang="ru-RU" sz="2000" dirty="0"/>
          </a:p>
          <a:p>
            <a:pPr marL="36513" indent="411163">
              <a:defRPr/>
            </a:pPr>
            <a:r>
              <a:rPr lang="uk-UA" sz="2000" dirty="0" smtClean="0"/>
              <a:t>Також критерієм для класифікації є цілі створення, а також галузь у якій має діяти та чи інша особа. </a:t>
            </a:r>
          </a:p>
          <a:p>
            <a:pPr marL="36513" indent="411163">
              <a:defRPr/>
            </a:pPr>
            <a:endParaRPr lang="uk-UA" sz="2000" dirty="0" smtClean="0"/>
          </a:p>
          <a:p>
            <a:pPr marL="36513" indent="411163">
              <a:defRPr/>
            </a:pPr>
            <a:r>
              <a:rPr lang="uk-UA" sz="2000" dirty="0" smtClean="0"/>
              <a:t>Юридичні особи публічного права - створені для виконання функцій публічної влади - управління, забезпечення публічного правопорядку тощо;</a:t>
            </a:r>
          </a:p>
          <a:p>
            <a:pPr marL="36513" indent="411163">
              <a:defRPr/>
            </a:pPr>
            <a:endParaRPr lang="uk-UA" sz="2000" dirty="0" smtClean="0"/>
          </a:p>
          <a:p>
            <a:pPr marL="36513" indent="411163">
              <a:defRPr/>
            </a:pPr>
            <a:r>
              <a:rPr lang="uk-UA" sz="2000" dirty="0" smtClean="0"/>
              <a:t>Юридичні особи приватного права - створені для досягнення мети, яка має приватний характер, для отримання прибутку та задоволення інших потреб їхніх засновників.</a:t>
            </a:r>
          </a:p>
          <a:p>
            <a:pPr>
              <a:defRPr/>
            </a:pPr>
            <a:endParaRPr lang="ru-RU" sz="2000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45"/>
          <a:stretch>
            <a:fillRect/>
          </a:stretch>
        </p:blipFill>
        <p:spPr bwMode="auto">
          <a:xfrm>
            <a:off x="5292725" y="3676650"/>
            <a:ext cx="3605213" cy="287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851275"/>
            <a:ext cx="3821113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2125</Words>
  <Application>Microsoft Office PowerPoint</Application>
  <PresentationFormat>Екран (4:3)</PresentationFormat>
  <Paragraphs>200</Paragraphs>
  <Slides>31</Slides>
  <Notes>21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3</vt:i4>
      </vt:variant>
      <vt:variant>
        <vt:lpstr>Вбудовані сервери OLE</vt:lpstr>
      </vt:variant>
      <vt:variant>
        <vt:i4>0</vt:i4>
      </vt:variant>
      <vt:variant>
        <vt:lpstr>Заголовки слайдів</vt:lpstr>
      </vt:variant>
      <vt:variant>
        <vt:i4>31</vt:i4>
      </vt:variant>
    </vt:vector>
  </HeadingPairs>
  <TitlesOfParts>
    <vt:vector size="40" baseType="lpstr">
      <vt:lpstr>Arial</vt:lpstr>
      <vt:lpstr>Bookman Old Style</vt:lpstr>
      <vt:lpstr>Calibri</vt:lpstr>
      <vt:lpstr>DejaVu Sans</vt:lpstr>
      <vt:lpstr>Times New Roman</vt:lpstr>
      <vt:lpstr>Wingdings</vt:lpstr>
      <vt:lpstr>Тема Office</vt:lpstr>
      <vt:lpstr>Тема Office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Olga</dc:creator>
  <cp:keywords/>
  <dc:description/>
  <cp:lastModifiedBy>Скачков Олександр Миколайович</cp:lastModifiedBy>
  <cp:revision>58</cp:revision>
  <cp:lastPrinted>1601-01-01T00:00:00Z</cp:lastPrinted>
  <dcterms:created xsi:type="dcterms:W3CDTF">2017-02-13T15:04:25Z</dcterms:created>
  <dcterms:modified xsi:type="dcterms:W3CDTF">2021-03-29T17:55:03Z</dcterms:modified>
</cp:coreProperties>
</file>