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99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80" r:id="rId12"/>
    <p:sldId id="266" r:id="rId13"/>
    <p:sldId id="269" r:id="rId14"/>
    <p:sldId id="270" r:id="rId15"/>
    <p:sldId id="271" r:id="rId16"/>
    <p:sldId id="273" r:id="rId17"/>
    <p:sldId id="274" r:id="rId18"/>
    <p:sldId id="281" r:id="rId19"/>
    <p:sldId id="275" r:id="rId20"/>
    <p:sldId id="276" r:id="rId21"/>
    <p:sldId id="279" r:id="rId22"/>
    <p:sldId id="289" r:id="rId23"/>
    <p:sldId id="292" r:id="rId24"/>
    <p:sldId id="290" r:id="rId25"/>
    <p:sldId id="293" r:id="rId26"/>
    <p:sldId id="294" r:id="rId27"/>
    <p:sldId id="295" r:id="rId28"/>
    <p:sldId id="298" r:id="rId29"/>
    <p:sldId id="296" r:id="rId30"/>
    <p:sldId id="297" r:id="rId31"/>
    <p:sldId id="301" r:id="rId32"/>
    <p:sldId id="302" r:id="rId33"/>
    <p:sldId id="303" r:id="rId34"/>
    <p:sldId id="291" r:id="rId35"/>
    <p:sldId id="282" r:id="rId36"/>
    <p:sldId id="277" r:id="rId37"/>
    <p:sldId id="278" r:id="rId38"/>
    <p:sldId id="284" r:id="rId39"/>
    <p:sldId id="285" r:id="rId40"/>
    <p:sldId id="286" r:id="rId41"/>
    <p:sldId id="287" r:id="rId42"/>
    <p:sldId id="288" r:id="rId43"/>
    <p:sldId id="300" r:id="rId4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61" d="100"/>
          <a:sy n="61" d="100"/>
        </p:scale>
        <p:origin x="1440" y="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10" Type="http://schemas.openxmlformats.org/officeDocument/2006/relationships/image" Target="../media/image53.jpeg"/><Relationship Id="rId4" Type="http://schemas.openxmlformats.org/officeDocument/2006/relationships/image" Target="../media/image47.jpeg"/><Relationship Id="rId9" Type="http://schemas.openxmlformats.org/officeDocument/2006/relationships/image" Target="../media/image52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56;&#1086;&#1084;&#1072;&#1085;\Desktop\&#1051;&#1045;&#1050;&#1062;&#1030;&#1031;\&#1042;&#1048;&#1061;&#1054;&#1042;&#1040;&#1053;&#1053;&#1071;%20&#1060;&#1030;&#1047;&#1048;&#1063;&#1053;&#1048;&#1061;%20&#1071;&#1050;&#1054;&#1057;&#1058;&#1045;&#1049;\&#1041;&#1080;&#1089;&#1090;&#1088;&#1110;&#1089;&#1090;&#1100;.mp4" TargetMode="Externa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56.jpeg"/><Relationship Id="rId7" Type="http://schemas.openxmlformats.org/officeDocument/2006/relationships/image" Target="../media/image60.jpeg"/><Relationship Id="rId12" Type="http://schemas.openxmlformats.org/officeDocument/2006/relationships/image" Target="../media/image65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jpeg"/><Relationship Id="rId11" Type="http://schemas.openxmlformats.org/officeDocument/2006/relationships/image" Target="../media/image64.jpeg"/><Relationship Id="rId5" Type="http://schemas.openxmlformats.org/officeDocument/2006/relationships/image" Target="../media/image58.jpeg"/><Relationship Id="rId10" Type="http://schemas.openxmlformats.org/officeDocument/2006/relationships/image" Target="../media/image63.jpeg"/><Relationship Id="rId4" Type="http://schemas.openxmlformats.org/officeDocument/2006/relationships/image" Target="../media/image57.jpeg"/><Relationship Id="rId9" Type="http://schemas.openxmlformats.org/officeDocument/2006/relationships/image" Target="../media/image62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67.jpeg"/><Relationship Id="rId7" Type="http://schemas.openxmlformats.org/officeDocument/2006/relationships/image" Target="../media/image71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4.jpeg"/><Relationship Id="rId7" Type="http://schemas.openxmlformats.org/officeDocument/2006/relationships/image" Target="../media/image78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png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3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9.jpeg"/><Relationship Id="rId4" Type="http://schemas.openxmlformats.org/officeDocument/2006/relationships/image" Target="../media/image88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6.jpeg"/><Relationship Id="rId4" Type="http://schemas.openxmlformats.org/officeDocument/2006/relationships/image" Target="../media/image9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7" Type="http://schemas.openxmlformats.org/officeDocument/2006/relationships/image" Target="../media/image102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jpeg"/><Relationship Id="rId5" Type="http://schemas.openxmlformats.org/officeDocument/2006/relationships/image" Target="../media/image100.jpeg"/><Relationship Id="rId4" Type="http://schemas.openxmlformats.org/officeDocument/2006/relationships/image" Target="../media/image99.jpe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0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12" Type="http://schemas.openxmlformats.org/officeDocument/2006/relationships/image" Target="../media/image31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jpeg"/><Relationship Id="rId11" Type="http://schemas.openxmlformats.org/officeDocument/2006/relationships/image" Target="../media/image30.jpeg"/><Relationship Id="rId5" Type="http://schemas.openxmlformats.org/officeDocument/2006/relationships/image" Target="../media/image24.jpeg"/><Relationship Id="rId10" Type="http://schemas.openxmlformats.org/officeDocument/2006/relationships/image" Target="../media/image29.jpeg"/><Relationship Id="rId4" Type="http://schemas.openxmlformats.org/officeDocument/2006/relationships/image" Target="../media/image23.png"/><Relationship Id="rId9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214422"/>
            <a:ext cx="9144000" cy="1428760"/>
          </a:xfrm>
        </p:spPr>
        <p:txBody>
          <a:bodyPr>
            <a:normAutofit fontScale="90000"/>
          </a:bodyPr>
          <a:lstStyle/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МІНІСТЕРСТВО ОСВІТИ І НАУКИ УКРАЇНИ</a:t>
            </a:r>
            <a:br>
              <a:rPr lang="uk-UA" sz="2000" dirty="0">
                <a:latin typeface="Times New Roman" pitchFamily="18" charset="0"/>
                <a:cs typeface="Times New Roman" pitchFamily="18" charset="0"/>
              </a:rPr>
            </a:br>
            <a:br>
              <a:rPr lang="uk-UA" sz="2000" dirty="0">
                <a:latin typeface="Times New Roman" pitchFamily="18" charset="0"/>
                <a:cs typeface="Times New Roman" pitchFamily="18" charset="0"/>
              </a:rPr>
            </a:b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НАЦІОНАЛЬНИЙ АЕРОКОСМІЧНИЙ УНІВЕРСИТЕТ ІМЕНІ М. Є. ЖУКОВСЬКОГО</a:t>
            </a:r>
            <a:br>
              <a:rPr lang="uk-UA" sz="2000" dirty="0">
                <a:latin typeface="Times New Roman" pitchFamily="18" charset="0"/>
                <a:cs typeface="Times New Roman" pitchFamily="18" charset="0"/>
              </a:rPr>
            </a:b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«ХАРКІВСЬКИЙ АВІАЦІЙНИЙ ІНСТИТУТ» </a:t>
            </a:r>
            <a:br>
              <a:rPr lang="uk-UA" sz="2000" dirty="0">
                <a:latin typeface="Times New Roman" pitchFamily="18" charset="0"/>
                <a:cs typeface="Times New Roman" pitchFamily="18" charset="0"/>
              </a:rPr>
            </a:b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ГУМАНІТАРНО-ПРАВОВИЙ ФАКУЛЬТЕТ</a:t>
            </a:r>
            <a:br>
              <a:rPr lang="uk-UA" sz="2000" dirty="0">
                <a:latin typeface="Times New Roman" pitchFamily="18" charset="0"/>
                <a:cs typeface="Times New Roman" pitchFamily="18" charset="0"/>
              </a:rPr>
            </a:b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КАФЕДРА ФІЗИЧНОГО ВИХОВАННЯ, СПОРТУ ТА РЕАБІЛІТАЦІЇ</a:t>
            </a:r>
            <a:br>
              <a:rPr lang="uk-UA" sz="3100" b="1" dirty="0">
                <a:latin typeface="Times New Roman" pitchFamily="18" charset="0"/>
                <a:cs typeface="Times New Roman" pitchFamily="18" charset="0"/>
              </a:rPr>
            </a:br>
            <a:br>
              <a:rPr lang="uk-UA" sz="3100" b="1" dirty="0">
                <a:latin typeface="Times New Roman" pitchFamily="18" charset="0"/>
                <a:cs typeface="Times New Roman" pitchFamily="18" charset="0"/>
              </a:rPr>
            </a:br>
            <a:r>
              <a:rPr lang="uk-UA" sz="2700" dirty="0">
                <a:latin typeface="Times New Roman" pitchFamily="18" charset="0"/>
                <a:cs typeface="Times New Roman" pitchFamily="18" charset="0"/>
              </a:rPr>
              <a:t>Тема відкритого заняття:</a:t>
            </a:r>
            <a:br>
              <a:rPr lang="uk-UA" sz="2700" dirty="0">
                <a:latin typeface="Times New Roman" pitchFamily="18" charset="0"/>
                <a:cs typeface="Times New Roman" pitchFamily="18" charset="0"/>
              </a:rPr>
            </a:br>
            <a:br>
              <a:rPr lang="uk-UA" sz="31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МЕТОДИКА ВИХОВАННЯ ФІЗИЧНИХ ЯКОСТЕЙ У ЗДОБУВАЧІВ ВИЩО</a:t>
            </a:r>
            <a:r>
              <a:rPr lang="uk-UA" sz="4000" b="1" dirty="0">
                <a:latin typeface="Times New Roman" pitchFamily="18" charset="0"/>
                <a:cs typeface="Times New Roman" pitchFamily="18" charset="0"/>
              </a:rPr>
              <a:t>Ї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ОСВІТИ</a:t>
            </a: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4282" y="3857628"/>
            <a:ext cx="8643998" cy="2643206"/>
          </a:xfrm>
        </p:spPr>
        <p:txBody>
          <a:bodyPr>
            <a:normAutofit fontScale="47500" lnSpcReduction="20000"/>
          </a:bodyPr>
          <a:lstStyle/>
          <a:p>
            <a:pPr algn="r"/>
            <a:endParaRPr lang="uk-UA" sz="1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uk-UA" sz="1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uk-UA" sz="1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uk-UA" sz="3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Підготувала:</a:t>
            </a:r>
          </a:p>
          <a:p>
            <a:pPr algn="r"/>
            <a:r>
              <a:rPr lang="uk-UA" sz="3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завідувачка кафедри, </a:t>
            </a:r>
          </a:p>
          <a:p>
            <a:pPr algn="r"/>
            <a:r>
              <a:rPr lang="uk-UA" sz="3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кандидат наук з фізичного виховання і спорту, доцент </a:t>
            </a:r>
          </a:p>
          <a:p>
            <a:pPr algn="r"/>
            <a:r>
              <a:rPr lang="uk-UA" sz="3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Баканова Олександра Феліксівна</a:t>
            </a:r>
          </a:p>
          <a:p>
            <a:pPr algn="r"/>
            <a:endParaRPr lang="uk-UA" sz="1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uk-UA" sz="1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uk-UA" sz="3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Харків – 2025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Рисунок 109" descr="Как накачать ноги: эффективный комплекс в домашних условиях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2928934"/>
            <a:ext cx="2491741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9" name="Рисунок 7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6" y="2214554"/>
            <a:ext cx="1857388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0" name="Рисунок 7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6977" y="5143488"/>
            <a:ext cx="3807023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1" name="Рисунок 127" descr="Комплекс из 10 необходимых для шпагата упражнений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57224" y="2214554"/>
            <a:ext cx="2714644" cy="1889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3" name="Рисунок 11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8596" y="4000504"/>
            <a:ext cx="2286016" cy="1271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5" name="Picture 9" descr="C:\Users\Роман\Desktop\Без названия (1)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00166" y="5257800"/>
            <a:ext cx="2857500" cy="1600200"/>
          </a:xfrm>
          <a:prstGeom prst="rect">
            <a:avLst/>
          </a:prstGeom>
          <a:noFill/>
        </p:spPr>
      </p:pic>
      <p:pic>
        <p:nvPicPr>
          <p:cNvPr id="39944" name="Рисунок 16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5276159"/>
            <a:ext cx="2214578" cy="1581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Овал 11"/>
          <p:cNvSpPr/>
          <p:nvPr/>
        </p:nvSpPr>
        <p:spPr>
          <a:xfrm>
            <a:off x="2071670" y="214290"/>
            <a:ext cx="5214974" cy="71438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500298" y="357166"/>
            <a:ext cx="444012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КОМБІНОВАНІ ВПРАВИ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85720" y="1000108"/>
            <a:ext cx="3500462" cy="1143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200" dirty="0" err="1">
                <a:latin typeface="Times New Roman" pitchFamily="18" charset="0"/>
                <a:cs typeface="Times New Roman" pitchFamily="18" charset="0"/>
              </a:rPr>
              <a:t>Обʾєднання</a:t>
            </a: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 в одній вправі активних і пасивних фаз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429256" y="1000108"/>
            <a:ext cx="3500462" cy="1143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200" dirty="0" err="1">
                <a:latin typeface="Times New Roman" pitchFamily="18" charset="0"/>
                <a:cs typeface="Times New Roman" pitchFamily="18" charset="0"/>
              </a:rPr>
              <a:t>Обʾєднання</a:t>
            </a: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 в одній вправі динамічного і статичного режимів роботи </a:t>
            </a:r>
            <a:r>
              <a:rPr lang="uk-UA" sz="2200" dirty="0" err="1">
                <a:latin typeface="Times New Roman" pitchFamily="18" charset="0"/>
                <a:cs typeface="Times New Roman" pitchFamily="18" charset="0"/>
              </a:rPr>
              <a:t>мʾязів</a:t>
            </a: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 стрелкой 25"/>
          <p:cNvCxnSpPr>
            <a:endCxn id="14" idx="0"/>
          </p:cNvCxnSpPr>
          <p:nvPr/>
        </p:nvCxnSpPr>
        <p:spPr>
          <a:xfrm rot="5400000">
            <a:off x="2018092" y="732216"/>
            <a:ext cx="285752" cy="25003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7179488" y="642919"/>
            <a:ext cx="464346" cy="35718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трелка вправо с вырезом 8"/>
          <p:cNvSpPr/>
          <p:nvPr/>
        </p:nvSpPr>
        <p:spPr>
          <a:xfrm>
            <a:off x="3500430" y="1571612"/>
            <a:ext cx="1571636" cy="71438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с вырезом 9"/>
          <p:cNvSpPr/>
          <p:nvPr/>
        </p:nvSpPr>
        <p:spPr>
          <a:xfrm>
            <a:off x="3571868" y="3429000"/>
            <a:ext cx="1571636" cy="71438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Загнутый угол 10"/>
          <p:cNvSpPr/>
          <p:nvPr/>
        </p:nvSpPr>
        <p:spPr>
          <a:xfrm>
            <a:off x="857224" y="857232"/>
            <a:ext cx="2571768" cy="4143404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Методи виховання гнучкості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Ромб 11"/>
          <p:cNvSpPr/>
          <p:nvPr/>
        </p:nvSpPr>
        <p:spPr>
          <a:xfrm>
            <a:off x="5214942" y="1357298"/>
            <a:ext cx="3214710" cy="1143008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Повторний</a:t>
            </a:r>
            <a:endParaRPr lang="ru-RU" dirty="0"/>
          </a:p>
        </p:txBody>
      </p:sp>
      <p:sp>
        <p:nvSpPr>
          <p:cNvPr id="13" name="Ромб 12"/>
          <p:cNvSpPr/>
          <p:nvPr/>
        </p:nvSpPr>
        <p:spPr>
          <a:xfrm>
            <a:off x="5286380" y="3214686"/>
            <a:ext cx="3214710" cy="1143008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Повторно-серійний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142852"/>
            <a:ext cx="7772400" cy="357190"/>
          </a:xfrm>
        </p:spPr>
        <p:txBody>
          <a:bodyPr>
            <a:noAutofit/>
          </a:bodyPr>
          <a:lstStyle/>
          <a:p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Методичні рекомендації до виховання гнучкості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500042"/>
            <a:ext cx="8858312" cy="2252666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uk-UA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Перш ніж виконувати вправи на розтягування м’язів, зв’язок і сухожилків, необхідно ретельно розігріти їх за допомогою </a:t>
            </a:r>
            <a:r>
              <a:rPr lang="uk-UA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загальнорозвивальних</a:t>
            </a:r>
            <a:r>
              <a:rPr lang="uk-UA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вправ. 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</a:pPr>
            <a:r>
              <a:rPr lang="uk-UA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Протягом усього заняття із виховання гнучкості необхідно підтримувати м’язи, зв’язки і сухожилля у розігрітому стані. 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</a:pPr>
            <a:r>
              <a:rPr lang="uk-UA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При температурі навколишнього середовища нижче 18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uk-UA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20°С заняття потрібно проводити в теплому еластичному костюмі.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</a:pPr>
            <a:r>
              <a:rPr lang="uk-UA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В навчально-тренувальних заняттях роботу на гнучкість треба планувати або одразу після підготовчої частини заняття, або під кінець основної частини заняття. Перед цим необхідно добре розігріти м’язи, зв’язки і сухожилля.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</a:pPr>
            <a:r>
              <a:rPr lang="uk-UA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Вправи на розтягування необхідно виконувати серіями з кількома повтореннями, амплітуду від серії до серії необхідно збільшувати. 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</a:pPr>
            <a:r>
              <a:rPr lang="uk-UA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 Вправи виконувати до появи легкого болю. 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</a:pPr>
            <a:r>
              <a:rPr lang="uk-UA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7. Вправи на розтягування ефективні якщо їх виконувати кожен день або двічі на день.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</a:pPr>
            <a:r>
              <a:rPr lang="uk-UA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Вправи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сприяють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гнучкості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рекомендується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виконувати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uk-UA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рідше трьох разів на тиждень.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</a:pPr>
            <a:r>
              <a:rPr lang="uk-UA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9. Найбільш стійкий ефект у розвитку гнучкості дає систематичне застосування вправ із різних груп.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</a:pPr>
            <a:r>
              <a:rPr lang="uk-UA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10. Між вправами для виховання гнучкості найкраще виконувати вправи, на розслаблення або чергувати з силовими вправами для тих же груп м’язів. 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</a:pPr>
            <a:r>
              <a:rPr lang="uk-UA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11. Темп виконання повторних рухів повинен бути повільним, особливо у першій серії.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</a:pPr>
            <a:r>
              <a:rPr lang="uk-UA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12. Якщо припинити вправи на гнучкість, то вона поступово зменшується і через 2–3 місяці доходить приблизно до вихідних величин. Перерва в заняттях не бажана більш ніж на 1–2 тижні.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785926"/>
            <a:ext cx="8229600" cy="2643206"/>
          </a:xfrm>
        </p:spPr>
        <p:txBody>
          <a:bodyPr>
            <a:normAutofit fontScale="90000"/>
          </a:bodyPr>
          <a:lstStyle/>
          <a:p>
            <a:pPr algn="just"/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Спритність (координованість рухів)</a:t>
            </a:r>
            <a:r>
              <a:rPr lang="uk-UA" sz="36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i="1" dirty="0">
                <a:latin typeface="Times New Roman" pitchFamily="18" charset="0"/>
                <a:cs typeface="Times New Roman" pitchFamily="18" charset="0"/>
              </a:rPr>
              <a:t>– це складна комплексна якість, яка є однією із форм прояву координаційних здібностей</a:t>
            </a:r>
            <a:r>
              <a:rPr lang="uk-UA" sz="3100" i="1" dirty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Выноска со стрелкой вниз 8"/>
          <p:cNvSpPr/>
          <p:nvPr/>
        </p:nvSpPr>
        <p:spPr>
          <a:xfrm>
            <a:off x="1285852" y="571480"/>
            <a:ext cx="6643734" cy="1214446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Координаційні здібності:</a:t>
            </a:r>
            <a:endParaRPr lang="ru-RU" dirty="0"/>
          </a:p>
        </p:txBody>
      </p:sp>
      <p:sp>
        <p:nvSpPr>
          <p:cNvPr id="14" name="Горизонтальный свиток 13"/>
          <p:cNvSpPr/>
          <p:nvPr/>
        </p:nvSpPr>
        <p:spPr>
          <a:xfrm>
            <a:off x="285720" y="1785926"/>
            <a:ext cx="8643998" cy="785818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v"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 здатність до управління часовими, просторовими і силовими параметрами рухів;</a:t>
            </a:r>
            <a:endParaRPr lang="ru-RU" dirty="0"/>
          </a:p>
        </p:txBody>
      </p:sp>
      <p:sp>
        <p:nvSpPr>
          <p:cNvPr id="15" name="Горизонтальный свиток 14"/>
          <p:cNvSpPr/>
          <p:nvPr/>
        </p:nvSpPr>
        <p:spPr>
          <a:xfrm>
            <a:off x="2357422" y="2500306"/>
            <a:ext cx="4500594" cy="857256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v"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 здатність до збереження рівноваги;</a:t>
            </a:r>
            <a:endParaRPr lang="ru-RU" dirty="0"/>
          </a:p>
        </p:txBody>
      </p:sp>
      <p:sp>
        <p:nvSpPr>
          <p:cNvPr id="16" name="Горизонтальный свиток 15"/>
          <p:cNvSpPr/>
          <p:nvPr/>
        </p:nvSpPr>
        <p:spPr>
          <a:xfrm>
            <a:off x="2714612" y="3357562"/>
            <a:ext cx="3500462" cy="785818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v"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 здатність до відчуття ритму;</a:t>
            </a:r>
            <a:endParaRPr lang="ru-RU" dirty="0"/>
          </a:p>
        </p:txBody>
      </p:sp>
      <p:sp>
        <p:nvSpPr>
          <p:cNvPr id="17" name="Горизонтальный свиток 16"/>
          <p:cNvSpPr/>
          <p:nvPr/>
        </p:nvSpPr>
        <p:spPr>
          <a:xfrm>
            <a:off x="2428860" y="5715016"/>
            <a:ext cx="4286280" cy="785818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v"/>
            </a:pPr>
            <a:r>
              <a:rPr lang="uk-UA" dirty="0"/>
              <a:t> координованість рухів (спритність).</a:t>
            </a:r>
            <a:endParaRPr lang="ru-RU" dirty="0"/>
          </a:p>
        </p:txBody>
      </p:sp>
      <p:sp>
        <p:nvSpPr>
          <p:cNvPr id="18" name="Горизонтальный свиток 17"/>
          <p:cNvSpPr/>
          <p:nvPr/>
        </p:nvSpPr>
        <p:spPr>
          <a:xfrm>
            <a:off x="2214546" y="4143380"/>
            <a:ext cx="4500594" cy="785818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v"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 здатність до орієнтування у просторі;</a:t>
            </a:r>
            <a:endParaRPr lang="ru-RU" dirty="0"/>
          </a:p>
        </p:txBody>
      </p:sp>
      <p:sp>
        <p:nvSpPr>
          <p:cNvPr id="19" name="Горизонтальный свиток 18"/>
          <p:cNvSpPr/>
          <p:nvPr/>
        </p:nvSpPr>
        <p:spPr>
          <a:xfrm>
            <a:off x="2000232" y="4929198"/>
            <a:ext cx="5072098" cy="785818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v"/>
            </a:pPr>
            <a:r>
              <a:rPr lang="uk-UA" dirty="0"/>
              <a:t> здатність до довільного розслаблення м’язів;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Выноска со стрелкой вправо 6"/>
          <p:cNvSpPr/>
          <p:nvPr/>
        </p:nvSpPr>
        <p:spPr>
          <a:xfrm>
            <a:off x="142844" y="357166"/>
            <a:ext cx="2214578" cy="3714776"/>
          </a:xfrm>
          <a:prstGeom prst="rightArrowCallout">
            <a:avLst>
              <a:gd name="adj1" fmla="val 0"/>
              <a:gd name="adj2" fmla="val 23222"/>
              <a:gd name="adj3" fmla="val 34749"/>
              <a:gd name="adj4" fmla="val 649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latin typeface="Times New Roman" pitchFamily="18" charset="0"/>
                <a:cs typeface="Times New Roman" pitchFamily="18" charset="0"/>
              </a:rPr>
              <a:t>Критерії визначення спритності:</a:t>
            </a:r>
            <a:endParaRPr lang="ru-RU" dirty="0"/>
          </a:p>
        </p:txBody>
      </p:sp>
      <p:sp>
        <p:nvSpPr>
          <p:cNvPr id="11" name="Волна 10"/>
          <p:cNvSpPr/>
          <p:nvPr/>
        </p:nvSpPr>
        <p:spPr>
          <a:xfrm>
            <a:off x="1714480" y="285728"/>
            <a:ext cx="6572296" cy="928694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по-перше, це здібність швидко оволодівати новими рухами;</a:t>
            </a:r>
            <a:b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13" name="Волна 12"/>
          <p:cNvSpPr/>
          <p:nvPr/>
        </p:nvSpPr>
        <p:spPr>
          <a:xfrm>
            <a:off x="2500298" y="1714488"/>
            <a:ext cx="6500858" cy="928694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по-друге, це здібність швидко оволодівати складними за координацією рухами;</a:t>
            </a:r>
            <a:endParaRPr lang="ru-RU" dirty="0"/>
          </a:p>
        </p:txBody>
      </p:sp>
      <p:sp>
        <p:nvSpPr>
          <p:cNvPr id="15" name="Волна 14"/>
          <p:cNvSpPr/>
          <p:nvPr/>
        </p:nvSpPr>
        <p:spPr>
          <a:xfrm>
            <a:off x="1714480" y="3071810"/>
            <a:ext cx="6429420" cy="1143008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по-третє, це здібність швидко перебудовувати рухову діяльність відповідно до вимог обставин, що раптово змінюються.</a:t>
            </a:r>
            <a:endParaRPr lang="ru-RU" dirty="0"/>
          </a:p>
        </p:txBody>
      </p:sp>
      <p:sp>
        <p:nvSpPr>
          <p:cNvPr id="20" name="Тройная стрелка влево/вправо/вверх 19"/>
          <p:cNvSpPr/>
          <p:nvPr/>
        </p:nvSpPr>
        <p:spPr>
          <a:xfrm rot="5400000" flipH="1">
            <a:off x="1250133" y="1607331"/>
            <a:ext cx="1714512" cy="1214446"/>
          </a:xfrm>
          <a:prstGeom prst="leftRightUpArrow">
            <a:avLst>
              <a:gd name="adj1" fmla="val 33407"/>
              <a:gd name="adj2" fmla="val 250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Двойная волна 21"/>
          <p:cNvSpPr/>
          <p:nvPr/>
        </p:nvSpPr>
        <p:spPr>
          <a:xfrm>
            <a:off x="142844" y="4429132"/>
            <a:ext cx="8858312" cy="2000264"/>
          </a:xfrm>
          <a:prstGeom prst="double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214282" y="4857760"/>
            <a:ext cx="864399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Спритність є складною комплексною фізичною якістю, що не має єдиних критеріїв оцінювання. Їх обирають залежно від обставин та умов виконання рухів.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ашивка 6"/>
          <p:cNvSpPr/>
          <p:nvPr/>
        </p:nvSpPr>
        <p:spPr>
          <a:xfrm>
            <a:off x="571472" y="2000240"/>
            <a:ext cx="1357322" cy="107157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Нашивка 7"/>
          <p:cNvSpPr/>
          <p:nvPr/>
        </p:nvSpPr>
        <p:spPr>
          <a:xfrm>
            <a:off x="500034" y="3500438"/>
            <a:ext cx="1428760" cy="1143008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Нашивка 8"/>
          <p:cNvSpPr/>
          <p:nvPr/>
        </p:nvSpPr>
        <p:spPr>
          <a:xfrm>
            <a:off x="500034" y="5143512"/>
            <a:ext cx="1357322" cy="107157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2500298" y="2214554"/>
            <a:ext cx="4857784" cy="714380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Нові вправи</a:t>
            </a:r>
            <a:endParaRPr lang="ru-RU" dirty="0"/>
          </a:p>
        </p:txBody>
      </p:sp>
      <p:sp>
        <p:nvSpPr>
          <p:cNvPr id="11" name="Прямоугольник с двумя вырезанными противолежащими углами 10"/>
          <p:cNvSpPr/>
          <p:nvPr/>
        </p:nvSpPr>
        <p:spPr>
          <a:xfrm>
            <a:off x="2428860" y="3786190"/>
            <a:ext cx="4857784" cy="714380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Складні за координацією вправи</a:t>
            </a:r>
            <a:endParaRPr lang="ru-RU" dirty="0"/>
          </a:p>
        </p:txBody>
      </p:sp>
      <p:sp>
        <p:nvSpPr>
          <p:cNvPr id="12" name="Прямоугольник с двумя вырезанными противолежащими углами 11"/>
          <p:cNvSpPr/>
          <p:nvPr/>
        </p:nvSpPr>
        <p:spPr>
          <a:xfrm>
            <a:off x="2428860" y="5214950"/>
            <a:ext cx="4857784" cy="857256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Вправи, що пов’язані з миттєвим реагуванням (перебудова рухової діяльності) на обстановку, що раптово змінюється</a:t>
            </a:r>
            <a:endParaRPr lang="ru-RU" dirty="0"/>
          </a:p>
        </p:txBody>
      </p:sp>
      <p:sp>
        <p:nvSpPr>
          <p:cNvPr id="13" name="Круглая лента лицом вверх 12"/>
          <p:cNvSpPr/>
          <p:nvPr/>
        </p:nvSpPr>
        <p:spPr>
          <a:xfrm>
            <a:off x="571472" y="571480"/>
            <a:ext cx="8072494" cy="1143008"/>
          </a:xfrm>
          <a:prstGeom prst="ellipseRibbon2">
            <a:avLst>
              <a:gd name="adj1" fmla="val 8851"/>
              <a:gd name="adj2" fmla="val 50000"/>
              <a:gd name="adj3" fmla="val 1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Засоби виховання спритності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1" name="Picture 3" descr="C:\Users\Роман\Desktop\images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2714611" cy="1450151"/>
          </a:xfrm>
          <a:prstGeom prst="rect">
            <a:avLst/>
          </a:prstGeom>
          <a:noFill/>
        </p:spPr>
      </p:pic>
      <p:pic>
        <p:nvPicPr>
          <p:cNvPr id="37894" name="Picture 6" descr="C:\Users\Роман\Desktop\images 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571612"/>
            <a:ext cx="2760893" cy="1643074"/>
          </a:xfrm>
          <a:prstGeom prst="rect">
            <a:avLst/>
          </a:prstGeom>
          <a:noFill/>
        </p:spPr>
      </p:pic>
      <p:pic>
        <p:nvPicPr>
          <p:cNvPr id="37895" name="Picture 7" descr="C:\Users\Роман\Desktop\images (2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5172075"/>
            <a:ext cx="2705100" cy="1685925"/>
          </a:xfrm>
          <a:prstGeom prst="rect">
            <a:avLst/>
          </a:prstGeom>
          <a:noFill/>
        </p:spPr>
      </p:pic>
      <p:pic>
        <p:nvPicPr>
          <p:cNvPr id="37896" name="Picture 8" descr="C:\Users\Роман\Desktop\images (1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357562"/>
            <a:ext cx="2714612" cy="1691853"/>
          </a:xfrm>
          <a:prstGeom prst="rect">
            <a:avLst/>
          </a:prstGeom>
          <a:noFill/>
        </p:spPr>
      </p:pic>
      <p:pic>
        <p:nvPicPr>
          <p:cNvPr id="37897" name="Picture 9" descr="C:\Users\Роман\Desktop\images (3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487" y="0"/>
            <a:ext cx="2367635" cy="2214554"/>
          </a:xfrm>
          <a:prstGeom prst="rect">
            <a:avLst/>
          </a:prstGeom>
          <a:noFill/>
        </p:spPr>
      </p:pic>
      <p:pic>
        <p:nvPicPr>
          <p:cNvPr id="37898" name="Picture 10" descr="C:\Users\Роман\Desktop\images (2)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786050" y="2285992"/>
            <a:ext cx="2428892" cy="2144336"/>
          </a:xfrm>
          <a:prstGeom prst="rect">
            <a:avLst/>
          </a:prstGeom>
          <a:noFill/>
        </p:spPr>
      </p:pic>
      <p:pic>
        <p:nvPicPr>
          <p:cNvPr id="37899" name="Picture 11" descr="C:\Users\Роман\Desktop\images (3)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86050" y="4500546"/>
            <a:ext cx="2357454" cy="2357454"/>
          </a:xfrm>
          <a:prstGeom prst="rect">
            <a:avLst/>
          </a:prstGeom>
          <a:noFill/>
        </p:spPr>
      </p:pic>
      <p:pic>
        <p:nvPicPr>
          <p:cNvPr id="37900" name="Picture 12" descr="C:\Users\Роман\Desktop\images (3)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218624" y="0"/>
            <a:ext cx="3925376" cy="3714752"/>
          </a:xfrm>
          <a:prstGeom prst="rect">
            <a:avLst/>
          </a:prstGeom>
          <a:noFill/>
        </p:spPr>
      </p:pic>
      <p:pic>
        <p:nvPicPr>
          <p:cNvPr id="37901" name="Picture 13" descr="C:\Users\Роман\Desktop\Без названия (1)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329060" y="3571876"/>
            <a:ext cx="3814940" cy="3143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рапеция 2"/>
          <p:cNvSpPr/>
          <p:nvPr/>
        </p:nvSpPr>
        <p:spPr>
          <a:xfrm>
            <a:off x="5429256" y="642918"/>
            <a:ext cx="3500462" cy="1428760"/>
          </a:xfrm>
          <a:prstGeom prst="trapezoi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Повторно-серійний</a:t>
            </a:r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3571868" y="2643182"/>
            <a:ext cx="2286016" cy="18573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Методи виховання спритності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рапеция 4"/>
          <p:cNvSpPr/>
          <p:nvPr/>
        </p:nvSpPr>
        <p:spPr>
          <a:xfrm>
            <a:off x="357158" y="571480"/>
            <a:ext cx="3500462" cy="1428760"/>
          </a:xfrm>
          <a:prstGeom prst="trapezoi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Повторний</a:t>
            </a:r>
            <a:endParaRPr lang="ru-RU" dirty="0"/>
          </a:p>
        </p:txBody>
      </p:sp>
      <p:sp>
        <p:nvSpPr>
          <p:cNvPr id="6" name="Трапеция 5"/>
          <p:cNvSpPr/>
          <p:nvPr/>
        </p:nvSpPr>
        <p:spPr>
          <a:xfrm>
            <a:off x="214282" y="5143512"/>
            <a:ext cx="3500462" cy="1428760"/>
          </a:xfrm>
          <a:prstGeom prst="trapezoi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Ігровий </a:t>
            </a:r>
            <a:endParaRPr lang="ru-RU" dirty="0"/>
          </a:p>
        </p:txBody>
      </p:sp>
      <p:sp>
        <p:nvSpPr>
          <p:cNvPr id="7" name="Трапеция 6"/>
          <p:cNvSpPr/>
          <p:nvPr/>
        </p:nvSpPr>
        <p:spPr>
          <a:xfrm>
            <a:off x="5429256" y="5143512"/>
            <a:ext cx="3500462" cy="1428760"/>
          </a:xfrm>
          <a:prstGeom prst="trapezoi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Змагальний </a:t>
            </a:r>
            <a:endParaRPr lang="ru-RU" dirty="0"/>
          </a:p>
        </p:txBody>
      </p:sp>
      <p:sp>
        <p:nvSpPr>
          <p:cNvPr id="13" name="Штриховая стрелка вправо 12"/>
          <p:cNvSpPr/>
          <p:nvPr/>
        </p:nvSpPr>
        <p:spPr>
          <a:xfrm rot="18572434">
            <a:off x="5429256" y="2285992"/>
            <a:ext cx="1571636" cy="64294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Штриховая стрелка вправо 17"/>
          <p:cNvSpPr/>
          <p:nvPr/>
        </p:nvSpPr>
        <p:spPr>
          <a:xfrm rot="13510353">
            <a:off x="2567897" y="2176973"/>
            <a:ext cx="1571636" cy="64294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Штриховая стрелка вправо 18"/>
          <p:cNvSpPr/>
          <p:nvPr/>
        </p:nvSpPr>
        <p:spPr>
          <a:xfrm rot="3076116">
            <a:off x="5243000" y="4421736"/>
            <a:ext cx="1571636" cy="64294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Штриховая стрелка вправо 19"/>
          <p:cNvSpPr/>
          <p:nvPr/>
        </p:nvSpPr>
        <p:spPr>
          <a:xfrm rot="7692276">
            <a:off x="2667415" y="4352479"/>
            <a:ext cx="1571636" cy="64294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642918"/>
            <a:ext cx="7772400" cy="571504"/>
          </a:xfrm>
        </p:spPr>
        <p:txBody>
          <a:bodyPr>
            <a:normAutofit/>
          </a:bodyPr>
          <a:lstStyle/>
          <a:p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Методичні прийоми виховання спритності: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428736"/>
            <a:ext cx="8786874" cy="1752600"/>
          </a:xfrm>
        </p:spPr>
        <p:txBody>
          <a:bodyPr>
            <a:noAutofit/>
          </a:bodyPr>
          <a:lstStyle/>
          <a:p>
            <a:pPr lvl="0" algn="just">
              <a:buFont typeface="Arial" pitchFamily="34" charset="0"/>
              <a:buChar char="•"/>
            </a:pPr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застосування незвичних вихідних положень;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Arial" pitchFamily="34" charset="0"/>
              <a:buChar char="•"/>
            </a:pPr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дзеркальне виконання вправи;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Arial" pitchFamily="34" charset="0"/>
              <a:buChar char="•"/>
            </a:pPr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зміна швидкості або темпу руху;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Arial" pitchFamily="34" charset="0"/>
              <a:buChar char="•"/>
            </a:pPr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зміна способів виконання вправи;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Arial" pitchFamily="34" charset="0"/>
              <a:buChar char="•"/>
            </a:pPr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удосконалення вправи додатковими рухами;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Arial" pitchFamily="34" charset="0"/>
              <a:buChar char="•"/>
            </a:pPr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зміна протидії учнів під час виконання групових або парних вправ;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Arial" pitchFamily="34" charset="0"/>
              <a:buChar char="•"/>
            </a:pPr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виконання знайомих рухів у невідомих ситуаціях.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71472" y="642918"/>
            <a:ext cx="7772400" cy="928694"/>
          </a:xfrm>
        </p:spPr>
        <p:txBody>
          <a:bodyPr>
            <a:normAutofit/>
          </a:bodyPr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ПЛАН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4282" y="1643050"/>
            <a:ext cx="8572560" cy="1752600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uk-UA" sz="1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Загальна характеристика фізичних якостей.</a:t>
            </a:r>
            <a:endParaRPr lang="ru-RU" sz="128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uk-UA" sz="1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Гнучкість та методика її виховання.</a:t>
            </a:r>
            <a:endParaRPr lang="ru-RU" sz="128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uk-UA" sz="1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Методика виховання спритності       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uk-UA" sz="1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(координованість рухів).</a:t>
            </a:r>
            <a:endParaRPr lang="ru-RU" sz="128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uk-UA" sz="1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Бистрість та методика її виховання.</a:t>
            </a:r>
            <a:endParaRPr lang="ru-RU" sz="128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uk-UA" sz="1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Методика виховання сили.</a:t>
            </a:r>
            <a:endParaRPr lang="ru-RU" sz="128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uk-UA" sz="1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 Витривалість та методика її виховання</a:t>
            </a:r>
            <a:r>
              <a:rPr lang="uk-UA" sz="1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7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500034" y="642918"/>
            <a:ext cx="8429684" cy="928694"/>
          </a:xfrm>
        </p:spPr>
        <p:txBody>
          <a:bodyPr>
            <a:noAutofit/>
          </a:bodyPr>
          <a:lstStyle/>
          <a:p>
            <a:r>
              <a:rPr lang="uk-UA" sz="4000" b="1" dirty="0">
                <a:latin typeface="Times New Roman" pitchFamily="18" charset="0"/>
                <a:cs typeface="Times New Roman" pitchFamily="18" charset="0"/>
              </a:rPr>
              <a:t>Методичні рекомендації до виховання спритності:</a:t>
            </a:r>
            <a:br>
              <a:rPr lang="ru-RU" sz="4000" dirty="0">
                <a:latin typeface="Times New Roman" pitchFamily="18" charset="0"/>
                <a:cs typeface="Times New Roman" pitchFamily="18" charset="0"/>
              </a:rPr>
            </a:b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285720" y="1785926"/>
            <a:ext cx="8501122" cy="1714512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uk-UA" sz="1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Спритність виховується лише на фоні відпочинку, тому її виховання треба планувати на початок навчально-тренувального заняття або </a:t>
            </a:r>
            <a:r>
              <a:rPr lang="uk-UA" sz="11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мікроциклу</a:t>
            </a:r>
            <a:r>
              <a:rPr lang="uk-UA" sz="1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1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uk-UA" sz="1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На початковому етапі виховання спритності необхідно оволодіти різноманітним арсеналом рухових дій, і лише після цього виконувати різні рухові варіанти, в яких необхідно знаходити оптимальний вихід із різноманітних ситуацій.</a:t>
            </a:r>
            <a:endParaRPr lang="ru-RU" sz="1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uk-UA" sz="1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При вихованні спритності слід поступово підвищувати координаційну складність рухів.</a:t>
            </a:r>
            <a:endParaRPr lang="ru-RU" sz="1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857232"/>
            <a:ext cx="8786874" cy="1143008"/>
          </a:xfrm>
        </p:spPr>
        <p:txBody>
          <a:bodyPr>
            <a:normAutofit fontScale="90000"/>
          </a:bodyPr>
          <a:lstStyle/>
          <a:p>
            <a:pPr algn="l"/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Бистрість</a:t>
            </a:r>
            <a:r>
              <a:rPr lang="uk-UA" sz="36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uk-UA" sz="3600" i="1" dirty="0">
                <a:latin typeface="Times New Roman" pitchFamily="18" charset="0"/>
                <a:cs typeface="Times New Roman" pitchFamily="18" charset="0"/>
              </a:rPr>
              <a:t>це здатність людини виконувати рухи в мінімальний відрізок часу.</a:t>
            </a:r>
            <a:br>
              <a:rPr lang="ru-RU" dirty="0"/>
            </a:br>
            <a:endParaRPr lang="ru-RU" dirty="0"/>
          </a:p>
        </p:txBody>
      </p:sp>
      <p:pic>
        <p:nvPicPr>
          <p:cNvPr id="4" name="Бистрість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047750" y="1643063"/>
            <a:ext cx="6845300" cy="51339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20000" mute="1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3" name="Picture 5" descr="C:\Users\Роман\Desktop\Без названия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072075"/>
            <a:ext cx="3483110" cy="1785926"/>
          </a:xfrm>
          <a:prstGeom prst="rect">
            <a:avLst/>
          </a:prstGeom>
          <a:noFill/>
        </p:spPr>
      </p:pic>
      <p:pic>
        <p:nvPicPr>
          <p:cNvPr id="37894" name="Рисунок 17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86050" y="928670"/>
            <a:ext cx="2214578" cy="2227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5" name="Рисунок 18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14678" y="3357562"/>
            <a:ext cx="2357454" cy="1564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Picture 4" descr="C:\Users\Роман\Desktop\images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3214686"/>
            <a:ext cx="2801306" cy="1857388"/>
          </a:xfrm>
          <a:prstGeom prst="rect">
            <a:avLst/>
          </a:prstGeom>
          <a:noFill/>
        </p:spPr>
      </p:pic>
      <p:pic>
        <p:nvPicPr>
          <p:cNvPr id="37896" name="Рисунок 17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43306" y="5143512"/>
            <a:ext cx="2214578" cy="1476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7" name="Picture 9" descr="C:\Users\Роман\Desktop\images (6)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48393" y="5000636"/>
            <a:ext cx="3095607" cy="1857364"/>
          </a:xfrm>
          <a:prstGeom prst="rect">
            <a:avLst/>
          </a:prstGeom>
          <a:noFill/>
        </p:spPr>
      </p:pic>
      <p:pic>
        <p:nvPicPr>
          <p:cNvPr id="37898" name="Picture 10" descr="C:\Users\Роман\Desktop\Без названия (2)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643406" y="0"/>
            <a:ext cx="4500594" cy="1795181"/>
          </a:xfrm>
          <a:prstGeom prst="rect">
            <a:avLst/>
          </a:prstGeom>
          <a:noFill/>
        </p:spPr>
      </p:pic>
      <p:pic>
        <p:nvPicPr>
          <p:cNvPr id="37890" name="Picture 2" descr="C:\Users\Роман\Desktop\images (1)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0"/>
            <a:ext cx="3028950" cy="1514475"/>
          </a:xfrm>
          <a:prstGeom prst="rect">
            <a:avLst/>
          </a:prstGeom>
          <a:noFill/>
        </p:spPr>
      </p:pic>
      <p:pic>
        <p:nvPicPr>
          <p:cNvPr id="37891" name="Picture 3" descr="C:\Users\Роман\Desktop\Без названия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0" y="1500174"/>
            <a:ext cx="2657475" cy="1724025"/>
          </a:xfrm>
          <a:prstGeom prst="rect">
            <a:avLst/>
          </a:prstGeom>
          <a:noFill/>
        </p:spPr>
      </p:pic>
      <p:pic>
        <p:nvPicPr>
          <p:cNvPr id="37899" name="Picture 11" descr="C:\Users\Роман\Desktop\Без названия (3)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929322" y="1714488"/>
            <a:ext cx="2952750" cy="1552575"/>
          </a:xfrm>
          <a:prstGeom prst="rect">
            <a:avLst/>
          </a:prstGeom>
          <a:noFill/>
        </p:spPr>
      </p:pic>
      <p:pic>
        <p:nvPicPr>
          <p:cNvPr id="37900" name="Picture 12" descr="C:\Users\Роман\Desktop\images (5).jp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072198" y="3286124"/>
            <a:ext cx="2695575" cy="16954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8" name="Picture 6" descr="C:\Users\Роман\Desktop\Без названия (5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98" y="1785926"/>
            <a:ext cx="2786050" cy="2786050"/>
          </a:xfrm>
          <a:prstGeom prst="rect">
            <a:avLst/>
          </a:prstGeom>
          <a:noFill/>
        </p:spPr>
      </p:pic>
      <p:pic>
        <p:nvPicPr>
          <p:cNvPr id="38919" name="Picture 7" descr="C:\Users\Роман\Desktop\Без названия (6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36" y="857232"/>
            <a:ext cx="3071834" cy="3071834"/>
          </a:xfrm>
          <a:prstGeom prst="rect">
            <a:avLst/>
          </a:prstGeom>
          <a:noFill/>
        </p:spPr>
      </p:pic>
      <p:pic>
        <p:nvPicPr>
          <p:cNvPr id="38920" name="Picture 8" descr="C:\Users\Роман\Desktop\Без названия (8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7884" y="214290"/>
            <a:ext cx="2898473" cy="1928802"/>
          </a:xfrm>
          <a:prstGeom prst="rect">
            <a:avLst/>
          </a:prstGeom>
          <a:noFill/>
        </p:spPr>
      </p:pic>
      <p:pic>
        <p:nvPicPr>
          <p:cNvPr id="38922" name="Picture 10" descr="C:\Users\Роман\Desktop\images (8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43636" y="4572008"/>
            <a:ext cx="2619375" cy="1743075"/>
          </a:xfrm>
          <a:prstGeom prst="rect">
            <a:avLst/>
          </a:prstGeom>
          <a:noFill/>
        </p:spPr>
      </p:pic>
      <p:pic>
        <p:nvPicPr>
          <p:cNvPr id="38914" name="Рисунок 17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4282" y="571480"/>
            <a:ext cx="2285984" cy="1768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5" name="Рисунок 18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14282" y="3786190"/>
            <a:ext cx="2428892" cy="1996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3" name="Picture 11" descr="C:\Users\Роман\Desktop\Без названия (9)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86050" y="4714884"/>
            <a:ext cx="2638425" cy="17335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9" name="Picture 3" descr="C:\Users\Роман\Desktop\Без назван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5728"/>
            <a:ext cx="3743325" cy="1219200"/>
          </a:xfrm>
          <a:prstGeom prst="rect">
            <a:avLst/>
          </a:prstGeom>
          <a:noFill/>
        </p:spPr>
      </p:pic>
      <p:pic>
        <p:nvPicPr>
          <p:cNvPr id="39941" name="Picture 5" descr="C:\Users\Роман\Desktop\Без названия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1928802"/>
            <a:ext cx="2962275" cy="1543050"/>
          </a:xfrm>
          <a:prstGeom prst="rect">
            <a:avLst/>
          </a:prstGeom>
          <a:noFill/>
        </p:spPr>
      </p:pic>
      <p:pic>
        <p:nvPicPr>
          <p:cNvPr id="39942" name="Picture 6" descr="C:\Users\Роман\Desktop\images (2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7620" y="214290"/>
            <a:ext cx="2933700" cy="1552575"/>
          </a:xfrm>
          <a:prstGeom prst="rect">
            <a:avLst/>
          </a:prstGeom>
          <a:noFill/>
        </p:spPr>
      </p:pic>
      <p:pic>
        <p:nvPicPr>
          <p:cNvPr id="39943" name="Picture 7" descr="C:\Users\Роман\Desktop\Без названия (2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53250" y="214290"/>
            <a:ext cx="2190750" cy="2085975"/>
          </a:xfrm>
          <a:prstGeom prst="rect">
            <a:avLst/>
          </a:prstGeom>
          <a:noFill/>
        </p:spPr>
      </p:pic>
      <p:pic>
        <p:nvPicPr>
          <p:cNvPr id="39944" name="Picture 8" descr="C:\Users\Роман\Desktop\Без названия (1)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86446" y="4643446"/>
            <a:ext cx="2928958" cy="1949088"/>
          </a:xfrm>
          <a:prstGeom prst="rect">
            <a:avLst/>
          </a:prstGeom>
          <a:noFill/>
        </p:spPr>
      </p:pic>
      <p:pic>
        <p:nvPicPr>
          <p:cNvPr id="39945" name="Picture 9" descr="C:\Users\Роман\Desktop\Без названия (3)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14282" y="3811614"/>
            <a:ext cx="5000660" cy="3046386"/>
          </a:xfrm>
          <a:prstGeom prst="rect">
            <a:avLst/>
          </a:prstGeom>
          <a:noFill/>
        </p:spPr>
      </p:pic>
      <p:pic>
        <p:nvPicPr>
          <p:cNvPr id="39940" name="Picture 4" descr="C:\Users\Роман\Desktop\Без названия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786446" y="2428868"/>
            <a:ext cx="2428875" cy="1885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внобедренный треугольник 3"/>
          <p:cNvSpPr/>
          <p:nvPr/>
        </p:nvSpPr>
        <p:spPr>
          <a:xfrm>
            <a:off x="2786050" y="1000108"/>
            <a:ext cx="3714776" cy="278608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Методи виховання бистрості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14282" y="1000108"/>
            <a:ext cx="2714644" cy="150019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Повторний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6286512" y="1071546"/>
            <a:ext cx="2571768" cy="16430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Змагальний</a:t>
            </a:r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>
            <a:off x="3286116" y="4643446"/>
            <a:ext cx="2928958" cy="15716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Ігровий</a:t>
            </a:r>
            <a:endParaRPr lang="ru-RU" dirty="0"/>
          </a:p>
        </p:txBody>
      </p:sp>
      <p:sp>
        <p:nvSpPr>
          <p:cNvPr id="11" name="Пятиугольник 10"/>
          <p:cNvSpPr/>
          <p:nvPr/>
        </p:nvSpPr>
        <p:spPr>
          <a:xfrm rot="20202892">
            <a:off x="5572132" y="2071678"/>
            <a:ext cx="785818" cy="50006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ятиугольник 11"/>
          <p:cNvSpPr/>
          <p:nvPr/>
        </p:nvSpPr>
        <p:spPr>
          <a:xfrm rot="12288964">
            <a:off x="2830239" y="2049519"/>
            <a:ext cx="886370" cy="50006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ятиугольник 12"/>
          <p:cNvSpPr/>
          <p:nvPr/>
        </p:nvSpPr>
        <p:spPr>
          <a:xfrm rot="5400000">
            <a:off x="4357686" y="3929066"/>
            <a:ext cx="785818" cy="50006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85720" y="214291"/>
            <a:ext cx="8643998" cy="1000132"/>
          </a:xfrm>
        </p:spPr>
        <p:txBody>
          <a:bodyPr>
            <a:normAutofit/>
          </a:bodyPr>
          <a:lstStyle/>
          <a:p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Методичні рекомендації до виховання бистрості: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14282" y="1214422"/>
            <a:ext cx="8643998" cy="2038352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uk-UA" sz="9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Техніка вправ для виховання бистрості повинна бути такою, щоб вправи можна було виконувати з максимальною швидкістю, при цьому вольові зусилля повинні бути спрямовані на швидкість виконання, а не на спосіб виконання.</a:t>
            </a:r>
            <a:endParaRPr lang="ru-RU" sz="9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uk-UA" sz="9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Бистрість виховується лише на фоні відпочинку, тому її слід планувати тільки на початку навчально-тренувального заняття.</a:t>
            </a:r>
            <a:endParaRPr lang="ru-RU" sz="9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uk-UA" sz="9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Кількість повторень залежить від часу виконання вправи. Якщо час коливається в межах приблизно однакового показника, тоді повторюємо вправи. Але, коли час погіршується, то роботу на бистрість слід припинити.</a:t>
            </a:r>
            <a:endParaRPr lang="ru-RU" sz="9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uk-UA" sz="9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Відпочинок між повтореннями повинен бути до повного відновлення організму. Але, якщо організм відновлюється не повністю, то тоді виховуємо вже не бистрість, а швидкісну витривалість.</a:t>
            </a:r>
            <a:endParaRPr lang="ru-RU" sz="9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357158" y="642918"/>
            <a:ext cx="8501154" cy="1500198"/>
          </a:xfrm>
        </p:spPr>
        <p:txBody>
          <a:bodyPr>
            <a:noAutofit/>
          </a:bodyPr>
          <a:lstStyle/>
          <a:p>
            <a:pPr algn="just"/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Сила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sz="3600" i="1" dirty="0">
                <a:latin typeface="Times New Roman" pitchFamily="18" charset="0"/>
                <a:cs typeface="Times New Roman" pitchFamily="18" charset="0"/>
              </a:rPr>
              <a:t>це здатність людини долати зовнішній опір або протидіяти йому за рахунок м’язових зусиль.</a:t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890" name="Picture 2" descr="C:\Users\Роман\Desktop\images (1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06750" y="2428868"/>
            <a:ext cx="7715304" cy="3214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2" name="Picture 4" descr="C:\Users\Роман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34" y="3286124"/>
            <a:ext cx="4071966" cy="3133505"/>
          </a:xfrm>
          <a:prstGeom prst="rect">
            <a:avLst/>
          </a:prstGeom>
          <a:noFill/>
        </p:spPr>
      </p:pic>
      <p:pic>
        <p:nvPicPr>
          <p:cNvPr id="37893" name="Picture 5" descr="C:\Users\Роман\Desktop\images (3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4612" y="357166"/>
            <a:ext cx="4002796" cy="2833440"/>
          </a:xfrm>
          <a:prstGeom prst="rect">
            <a:avLst/>
          </a:prstGeom>
          <a:noFill/>
        </p:spPr>
      </p:pic>
      <p:pic>
        <p:nvPicPr>
          <p:cNvPr id="39938" name="Picture 2" descr="C:\Users\Роман\Desktop\Без названия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500438"/>
            <a:ext cx="4643470" cy="27860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3143240" y="2214554"/>
            <a:ext cx="2643206" cy="17859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Види силових здібностей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Блок-схема: данные 6"/>
          <p:cNvSpPr/>
          <p:nvPr/>
        </p:nvSpPr>
        <p:spPr>
          <a:xfrm>
            <a:off x="0" y="1785926"/>
            <a:ext cx="2928926" cy="2643206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Власно-силові здібності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Блок-схема: данные 7"/>
          <p:cNvSpPr/>
          <p:nvPr/>
        </p:nvSpPr>
        <p:spPr>
          <a:xfrm>
            <a:off x="5786446" y="1785926"/>
            <a:ext cx="3357554" cy="2643206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Швидкісно-силові здібності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трелка вправо с вырезом 8"/>
          <p:cNvSpPr/>
          <p:nvPr/>
        </p:nvSpPr>
        <p:spPr>
          <a:xfrm>
            <a:off x="5572132" y="3071810"/>
            <a:ext cx="785818" cy="500066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с вырезом 9"/>
          <p:cNvSpPr/>
          <p:nvPr/>
        </p:nvSpPr>
        <p:spPr>
          <a:xfrm rot="10593561">
            <a:off x="2571736" y="2786058"/>
            <a:ext cx="785818" cy="500066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C:\Users\Роман\Desktop\unnamed (2)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57628"/>
            <a:ext cx="4643438" cy="300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1648658372_12-sportishka-com-p-stoika-na-predplechyakh-sport-krasivie-fot-1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68" y="0"/>
            <a:ext cx="2428892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9322" y="0"/>
            <a:ext cx="3214678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4000496" cy="3857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00496" y="3429000"/>
            <a:ext cx="5143504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0" y="3429000"/>
            <a:ext cx="2571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ГНУЧКІСТЬ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14612" y="6396335"/>
            <a:ext cx="1285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СИЛА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86512" y="6429396"/>
            <a:ext cx="2643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ВИТРИВАЛІСТЬ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72198" y="3000372"/>
            <a:ext cx="1994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БИСТРІСТЬ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00496" y="0"/>
            <a:ext cx="2054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СПРИТНІСТЬ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ыноска со стрелками влево/вправо 3"/>
          <p:cNvSpPr/>
          <p:nvPr/>
        </p:nvSpPr>
        <p:spPr>
          <a:xfrm>
            <a:off x="2786050" y="1643050"/>
            <a:ext cx="3714776" cy="2428892"/>
          </a:xfrm>
          <a:prstGeom prst="left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5400" dirty="0">
                <a:latin typeface="Times New Roman" pitchFamily="18" charset="0"/>
                <a:cs typeface="Times New Roman" pitchFamily="18" charset="0"/>
              </a:rPr>
              <a:t>Види сили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Блок-схема: магнитный диск 4"/>
          <p:cNvSpPr/>
          <p:nvPr/>
        </p:nvSpPr>
        <p:spPr>
          <a:xfrm>
            <a:off x="214282" y="1571612"/>
            <a:ext cx="2286016" cy="2786082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Абсолютна сила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Блок-схема: магнитный диск 5"/>
          <p:cNvSpPr/>
          <p:nvPr/>
        </p:nvSpPr>
        <p:spPr>
          <a:xfrm>
            <a:off x="6643702" y="1500174"/>
            <a:ext cx="2286016" cy="2786082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/>
              <a:t>Відносна сила</a:t>
            </a:r>
            <a:endParaRPr lang="ru-RU" sz="32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альтернативный процесс 3"/>
          <p:cNvSpPr/>
          <p:nvPr/>
        </p:nvSpPr>
        <p:spPr>
          <a:xfrm>
            <a:off x="142844" y="2214554"/>
            <a:ext cx="3500462" cy="142876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000" dirty="0">
                <a:latin typeface="Times New Roman" pitchFamily="18" charset="0"/>
                <a:cs typeface="Times New Roman" pitchFamily="18" charset="0"/>
              </a:rPr>
              <a:t>Вправи </a:t>
            </a:r>
          </a:p>
          <a:p>
            <a:pPr algn="ctr"/>
            <a:r>
              <a:rPr lang="uk-UA" sz="3000" dirty="0">
                <a:latin typeface="Times New Roman" pitchFamily="18" charset="0"/>
                <a:cs typeface="Times New Roman" pitchFamily="18" charset="0"/>
              </a:rPr>
              <a:t>із зовнішнім опором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357422" y="500042"/>
            <a:ext cx="4357718" cy="1571636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Засоби виховання сили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5572132" y="2214554"/>
            <a:ext cx="3357586" cy="1571636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000" dirty="0">
                <a:latin typeface="Times New Roman" pitchFamily="18" charset="0"/>
                <a:cs typeface="Times New Roman" pitchFamily="18" charset="0"/>
              </a:rPr>
              <a:t>Вправи </a:t>
            </a:r>
          </a:p>
          <a:p>
            <a:pPr algn="ctr"/>
            <a:r>
              <a:rPr lang="uk-UA" sz="3000" dirty="0">
                <a:latin typeface="Times New Roman" pitchFamily="18" charset="0"/>
                <a:cs typeface="Times New Roman" pitchFamily="18" charset="0"/>
              </a:rPr>
              <a:t>з подоланням ваги власного тіла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3214678" y="4071942"/>
            <a:ext cx="2857520" cy="1571636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000" dirty="0">
                <a:latin typeface="Times New Roman" pitchFamily="18" charset="0"/>
                <a:cs typeface="Times New Roman" pitchFamily="18" charset="0"/>
              </a:rPr>
              <a:t>Ізометричні вправи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Тройная стрелка влево/вправо/вверх 8"/>
          <p:cNvSpPr/>
          <p:nvPr/>
        </p:nvSpPr>
        <p:spPr>
          <a:xfrm rot="10800000">
            <a:off x="3571868" y="2000240"/>
            <a:ext cx="2000264" cy="2000264"/>
          </a:xfrm>
          <a:prstGeom prst="leftRigh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642910" y="571480"/>
            <a:ext cx="7786742" cy="1428760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МЕТОДИ ВИХОВАННЯ СИЛИ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трелка углом 2"/>
          <p:cNvSpPr/>
          <p:nvPr/>
        </p:nvSpPr>
        <p:spPr>
          <a:xfrm rot="10800000" flipH="1">
            <a:off x="857224" y="1857364"/>
            <a:ext cx="1571636" cy="2357454"/>
          </a:xfrm>
          <a:prstGeom prst="bentArrow">
            <a:avLst>
              <a:gd name="adj1" fmla="val 25000"/>
              <a:gd name="adj2" fmla="val 23730"/>
              <a:gd name="adj3" fmla="val 26847"/>
              <a:gd name="adj4" fmla="val 3292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Пятиугольник 3"/>
          <p:cNvSpPr/>
          <p:nvPr/>
        </p:nvSpPr>
        <p:spPr>
          <a:xfrm>
            <a:off x="3000364" y="2285992"/>
            <a:ext cx="5786478" cy="642942"/>
          </a:xfrm>
          <a:prstGeom prst="homePlat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 максимальних зусиль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ятиугольник 4"/>
          <p:cNvSpPr/>
          <p:nvPr/>
        </p:nvSpPr>
        <p:spPr>
          <a:xfrm>
            <a:off x="3071802" y="3643314"/>
            <a:ext cx="5786478" cy="642942"/>
          </a:xfrm>
          <a:prstGeom prst="homePlat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 повторних зусиль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3000364" y="5143512"/>
            <a:ext cx="5786478" cy="642942"/>
          </a:xfrm>
          <a:prstGeom prst="homePlat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 динамічних зусиль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Левая фигурная скобка 12"/>
          <p:cNvSpPr/>
          <p:nvPr/>
        </p:nvSpPr>
        <p:spPr>
          <a:xfrm>
            <a:off x="2428860" y="2428868"/>
            <a:ext cx="500066" cy="2857520"/>
          </a:xfrm>
          <a:prstGeom prst="leftBrace">
            <a:avLst>
              <a:gd name="adj1" fmla="val 8333"/>
              <a:gd name="adj2" fmla="val 50000"/>
            </a:avLst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85720" y="1500173"/>
          <a:ext cx="8643998" cy="4698900"/>
        </p:xfrm>
        <a:graphic>
          <a:graphicData uri="http://schemas.openxmlformats.org/drawingml/2006/table">
            <a:tbl>
              <a:tblPr/>
              <a:tblGrid>
                <a:gridCol w="26696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743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2942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Вага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303" marR="68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Кількість можливих повторень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 одному підході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303" marR="68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2942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Максимальна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303" marR="68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303" marR="68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2942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Окологранична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303" marR="68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2–3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303" marR="68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2942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Велика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303" marR="68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4–7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303" marR="68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2942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Помірно велика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303" marR="68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13–18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303" marR="68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2942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Мала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303" marR="68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19–25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303" marR="68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2942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Дуже мала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303" marR="68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Понад 25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303" marR="683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176868" y="0"/>
            <a:ext cx="896713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Таб</a:t>
            </a:r>
            <a:r>
              <a:rPr kumimoji="0" lang="ru-RU" sz="24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</a:t>
            </a:r>
            <a:r>
              <a:rPr kumimoji="0" lang="uk-UA" sz="24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иця</a:t>
            </a:r>
            <a:r>
              <a:rPr kumimoji="0" lang="uk-UA" sz="24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Кількість можливих повторень в одному підході відповідно </a:t>
            </a: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 ваги обтяження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C:\Users\Роман\Desktop\ЛЕКЦІЇ\ВИХОВАННЯ ФІЗИЧНИХ ЯКОСТЕЙ\МАТЕРІАЛИ ДО ЛЕЦІЇ\Натуга при силовій роботі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28736"/>
            <a:ext cx="8745902" cy="3214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14348" y="0"/>
            <a:ext cx="7772400" cy="1470025"/>
          </a:xfrm>
        </p:spPr>
        <p:txBody>
          <a:bodyPr>
            <a:normAutofit/>
          </a:bodyPr>
          <a:lstStyle/>
          <a:p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Методичні рекомендації до виховання сили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85720" y="1214422"/>
            <a:ext cx="8358246" cy="1752600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uk-UA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Зріст м’язової сили відбувається найбільш ефективно при застосуванні силових вправ на фоні відпочинку. Однак, якщо силову роботу планувати завжди на початку навчально-тренувального заняття, то після неї вже не можливо виконати технічно-складну роботу або вдосконалюватися у швидкості, спритності та ін. Тому, в деяких випадках, силові навантаження переносяться на кінець або на середину основної частини заняття.</a:t>
            </a:r>
            <a:endParaRPr lang="ru-RU" sz="7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uk-UA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У тижневому циклі занять силові вправи в різних видах рухової активності застосовуються у різні дні. У швидкісно-силових вправах, наприклад, у перший день </a:t>
            </a:r>
            <a:r>
              <a:rPr lang="uk-UA" sz="7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мікроциклу</a:t>
            </a:r>
            <a:r>
              <a:rPr lang="uk-UA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7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uk-UA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Основними засобами для розвитку силових здібностей повинні бути фізичні вправи з підвищеним обтяженням які спрямовано стимулюють збільшення ступеня напруження м’язів. </a:t>
            </a:r>
            <a:endParaRPr lang="ru-RU" sz="7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uk-UA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Під час розвитку швидкісно-силових здібностей вправи повинні виконуватися максимально швидко, інтенсивність виконання вправ повинна бути 80</a:t>
            </a:r>
            <a:r>
              <a:rPr lang="ru-RU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uk-UA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100% від максимуму. Тренування повинні сприяти залученню до роботи одночасно великої кількості м’язових волокон.</a:t>
            </a:r>
            <a:endParaRPr lang="ru-RU" sz="7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uk-UA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У процесі силової підготовки дуже важливо також забезпечити рівномірний розвиток м’язів, залучених до виконання протилежно спрямованих рухів. </a:t>
            </a:r>
            <a:endParaRPr lang="ru-RU" sz="7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uk-UA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 Вправи, що виконуються у кілька підходів, слід, по можливості, видозмінювати.</a:t>
            </a:r>
            <a:endParaRPr lang="ru-RU" sz="7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785794"/>
            <a:ext cx="8229600" cy="1214446"/>
          </a:xfrm>
        </p:spPr>
        <p:txBody>
          <a:bodyPr>
            <a:noAutofit/>
          </a:bodyPr>
          <a:lstStyle/>
          <a:p>
            <a:pPr algn="just"/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Витривалість – </a:t>
            </a:r>
            <a:r>
              <a:rPr lang="uk-UA" sz="2800" i="1" dirty="0">
                <a:latin typeface="Times New Roman" pitchFamily="18" charset="0"/>
                <a:cs typeface="Times New Roman" pitchFamily="18" charset="0"/>
              </a:rPr>
              <a:t>це здатність людини до тривалого виконання рухової діяльності, переборюючи стомлення, що розвивається.</a:t>
            </a:r>
            <a:br>
              <a:rPr lang="ru-RU" sz="2800" i="1" dirty="0">
                <a:latin typeface="Times New Roman" pitchFamily="18" charset="0"/>
                <a:cs typeface="Times New Roman" pitchFamily="18" charset="0"/>
              </a:rPr>
            </a:b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8914" name="Picture 2" descr="C:\Users\Роман\Desktop\images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4414" y="2013688"/>
            <a:ext cx="6649927" cy="41299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428860" y="357166"/>
            <a:ext cx="4714908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Види витривалості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642910" y="1214422"/>
            <a:ext cx="3643338" cy="121444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Загальна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5429256" y="1214422"/>
            <a:ext cx="3429024" cy="114300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Спеціальна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890" name="Picture 2" descr="C:\Users\Роман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2500306"/>
            <a:ext cx="2619375" cy="1743075"/>
          </a:xfrm>
          <a:prstGeom prst="rect">
            <a:avLst/>
          </a:prstGeom>
          <a:noFill/>
        </p:spPr>
      </p:pic>
      <p:pic>
        <p:nvPicPr>
          <p:cNvPr id="37891" name="Picture 3" descr="C:\Users\Роман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35624" y="4500570"/>
            <a:ext cx="2726727" cy="1814513"/>
          </a:xfrm>
          <a:prstGeom prst="rect">
            <a:avLst/>
          </a:prstGeom>
          <a:noFill/>
        </p:spPr>
      </p:pic>
      <p:pic>
        <p:nvPicPr>
          <p:cNvPr id="37892" name="Picture 4" descr="C:\Users\Роман\Desktop\images (2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72132" y="2428868"/>
            <a:ext cx="3189196" cy="1785950"/>
          </a:xfrm>
          <a:prstGeom prst="rect">
            <a:avLst/>
          </a:prstGeom>
          <a:noFill/>
        </p:spPr>
      </p:pic>
      <p:pic>
        <p:nvPicPr>
          <p:cNvPr id="37893" name="Picture 5" descr="C:\Users\Роман\Desktop\images (3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72132" y="4429131"/>
            <a:ext cx="3260634" cy="18259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трелка вправо 1"/>
          <p:cNvSpPr/>
          <p:nvPr/>
        </p:nvSpPr>
        <p:spPr>
          <a:xfrm rot="5400000">
            <a:off x="4357686" y="1714488"/>
            <a:ext cx="857256" cy="428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трелка вправо 2"/>
          <p:cNvSpPr/>
          <p:nvPr/>
        </p:nvSpPr>
        <p:spPr>
          <a:xfrm rot="8300038">
            <a:off x="3820227" y="1588031"/>
            <a:ext cx="857256" cy="428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право 3"/>
          <p:cNvSpPr/>
          <p:nvPr/>
        </p:nvSpPr>
        <p:spPr>
          <a:xfrm rot="2412235">
            <a:off x="4966269" y="1583350"/>
            <a:ext cx="857256" cy="428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Выноска со стрелкой вниз 6"/>
          <p:cNvSpPr/>
          <p:nvPr/>
        </p:nvSpPr>
        <p:spPr>
          <a:xfrm>
            <a:off x="2285984" y="357166"/>
            <a:ext cx="5000660" cy="1428760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Види спеціальної витривалості</a:t>
            </a:r>
            <a:endParaRPr lang="ru-RU" dirty="0"/>
          </a:p>
        </p:txBody>
      </p:sp>
      <p:sp>
        <p:nvSpPr>
          <p:cNvPr id="13" name="Равнобедренный треугольник 12"/>
          <p:cNvSpPr/>
          <p:nvPr/>
        </p:nvSpPr>
        <p:spPr>
          <a:xfrm>
            <a:off x="0" y="1357298"/>
            <a:ext cx="3714776" cy="1285884"/>
          </a:xfrm>
          <a:prstGeom prst="triangle">
            <a:avLst>
              <a:gd name="adj" fmla="val 5068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Швидкісна витривалість</a:t>
            </a:r>
            <a:endParaRPr lang="ru-RU" dirty="0"/>
          </a:p>
        </p:txBody>
      </p:sp>
      <p:sp>
        <p:nvSpPr>
          <p:cNvPr id="14" name="Равнобедренный треугольник 13"/>
          <p:cNvSpPr/>
          <p:nvPr/>
        </p:nvSpPr>
        <p:spPr>
          <a:xfrm>
            <a:off x="3286116" y="2428868"/>
            <a:ext cx="3000396" cy="100013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Силова витривалість</a:t>
            </a:r>
            <a:endParaRPr lang="ru-RU" dirty="0"/>
          </a:p>
        </p:txBody>
      </p:sp>
      <p:sp>
        <p:nvSpPr>
          <p:cNvPr id="15" name="Равнобедренный треугольник 14"/>
          <p:cNvSpPr/>
          <p:nvPr/>
        </p:nvSpPr>
        <p:spPr>
          <a:xfrm>
            <a:off x="5572132" y="1428736"/>
            <a:ext cx="3428992" cy="114300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Координаційна витривалість</a:t>
            </a:r>
            <a:endParaRPr lang="ru-RU" dirty="0"/>
          </a:p>
        </p:txBody>
      </p:sp>
      <p:pic>
        <p:nvPicPr>
          <p:cNvPr id="38914" name="Picture 2" descr="C:\Users\Роман\Desktop\images (5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54" y="3500438"/>
            <a:ext cx="2771775" cy="1647825"/>
          </a:xfrm>
          <a:prstGeom prst="rect">
            <a:avLst/>
          </a:prstGeom>
          <a:noFill/>
        </p:spPr>
      </p:pic>
      <p:pic>
        <p:nvPicPr>
          <p:cNvPr id="38915" name="Picture 3" descr="C:\Users\Роман\Desktop\images (4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714620"/>
            <a:ext cx="2809875" cy="1628775"/>
          </a:xfrm>
          <a:prstGeom prst="rect">
            <a:avLst/>
          </a:prstGeom>
          <a:noFill/>
        </p:spPr>
      </p:pic>
      <p:pic>
        <p:nvPicPr>
          <p:cNvPr id="37890" name="Picture 2" descr="C:\Users\Роман\Desktop\image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24600" y="2643182"/>
            <a:ext cx="2819400" cy="1619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C:\Users\Роман\Desktop\Без названия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571479"/>
            <a:ext cx="3857652" cy="2671781"/>
          </a:xfrm>
          <a:prstGeom prst="rect">
            <a:avLst/>
          </a:prstGeom>
          <a:noFill/>
        </p:spPr>
      </p:pic>
      <p:pic>
        <p:nvPicPr>
          <p:cNvPr id="37893" name="Picture 5" descr="C:\Users\Роман\Desktop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4000504"/>
            <a:ext cx="3633253" cy="2357454"/>
          </a:xfrm>
          <a:prstGeom prst="rect">
            <a:avLst/>
          </a:prstGeom>
          <a:noFill/>
        </p:spPr>
      </p:pic>
      <p:pic>
        <p:nvPicPr>
          <p:cNvPr id="37892" name="Picture 4" descr="C:\Users\Роман\Desktop\Без названия (3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3643314"/>
            <a:ext cx="4572032" cy="2286016"/>
          </a:xfrm>
          <a:prstGeom prst="rect">
            <a:avLst/>
          </a:prstGeom>
          <a:noFill/>
        </p:spPr>
      </p:pic>
      <p:pic>
        <p:nvPicPr>
          <p:cNvPr id="37891" name="Picture 3" descr="C:\Users\Роман\Desktop\Без названия (2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628" y="714356"/>
            <a:ext cx="3714776" cy="26875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714356"/>
            <a:ext cx="8643998" cy="1214446"/>
          </a:xfrm>
        </p:spPr>
        <p:txBody>
          <a:bodyPr>
            <a:normAutofit fontScale="90000"/>
          </a:bodyPr>
          <a:lstStyle/>
          <a:p>
            <a:pPr algn="just"/>
            <a:r>
              <a:rPr lang="uk-UA" sz="4900" b="1" i="1" u="sng" dirty="0">
                <a:latin typeface="Times New Roman" pitchFamily="18" charset="0"/>
                <a:cs typeface="Times New Roman" pitchFamily="18" charset="0"/>
              </a:rPr>
              <a:t>Гнучкість</a:t>
            </a:r>
            <a:r>
              <a:rPr lang="uk-UA" sz="4900" b="1" dirty="0">
                <a:latin typeface="Times New Roman" pitchFamily="18" charset="0"/>
                <a:cs typeface="Times New Roman" pitchFamily="18" charset="0"/>
              </a:rPr>
              <a:t> – це здатність людини виконувати рухи з максимальною амплітудою. 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type="subTitle" idx="1"/>
          </p:nvPr>
        </p:nvSpPr>
        <p:spPr>
          <a:xfrm>
            <a:off x="0" y="2071678"/>
            <a:ext cx="9144000" cy="1643074"/>
          </a:xfrm>
        </p:spPr>
        <p:txBody>
          <a:bodyPr>
            <a:normAutofit/>
          </a:bodyPr>
          <a:lstStyle/>
          <a:p>
            <a:pPr marL="0" algn="just">
              <a:buNone/>
            </a:pPr>
            <a:r>
              <a:rPr lang="uk-UA" sz="3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Показником рівня розвитку гнучкості є максимальна амплітуда  рухів. Його визначають в кутових градусах або в лінійних величинах (см).</a:t>
            </a:r>
            <a:endParaRPr lang="ru-RU" sz="32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1031" name="Рисунок 16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962497"/>
            <a:ext cx="2643174" cy="1895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Рисунок 16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62711" y="4930770"/>
            <a:ext cx="2381289" cy="1927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Рисунок 151" descr="Indépendance Incessant calorie posture roue yoga Aperçu Brochure Tape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0298" y="4429132"/>
            <a:ext cx="3700802" cy="2428868"/>
          </a:xfrm>
          <a:prstGeom prst="rect">
            <a:avLst/>
          </a:prstGeom>
          <a:noFill/>
        </p:spPr>
      </p:pic>
      <p:pic>
        <p:nvPicPr>
          <p:cNvPr id="1036" name="Рисунок 67" descr="Наклоны вперед польза и вред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57818" y="3571876"/>
            <a:ext cx="1975787" cy="190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29" name="Picture 1" descr="C:\Users\Роман\Desktop\Без названия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0034" y="3571876"/>
            <a:ext cx="2466975" cy="13906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C:\Users\Роман\Desktop\images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357430"/>
            <a:ext cx="2619375" cy="1743075"/>
          </a:xfrm>
          <a:prstGeom prst="rect">
            <a:avLst/>
          </a:prstGeom>
          <a:noFill/>
        </p:spPr>
      </p:pic>
      <p:pic>
        <p:nvPicPr>
          <p:cNvPr id="38915" name="Picture 3" descr="C:\Users\Роман\Desktop\images 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4429132"/>
            <a:ext cx="2600325" cy="1752600"/>
          </a:xfrm>
          <a:prstGeom prst="rect">
            <a:avLst/>
          </a:prstGeom>
          <a:noFill/>
        </p:spPr>
      </p:pic>
      <p:pic>
        <p:nvPicPr>
          <p:cNvPr id="38916" name="Picture 4" descr="C:\Users\Роман\Desktop\images (3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57356" y="357166"/>
            <a:ext cx="2505075" cy="1828800"/>
          </a:xfrm>
          <a:prstGeom prst="rect">
            <a:avLst/>
          </a:prstGeom>
          <a:noFill/>
        </p:spPr>
      </p:pic>
      <p:pic>
        <p:nvPicPr>
          <p:cNvPr id="38917" name="Picture 5" descr="C:\Users\Роман\Desktop\images (6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43372" y="2571744"/>
            <a:ext cx="2857500" cy="1600200"/>
          </a:xfrm>
          <a:prstGeom prst="rect">
            <a:avLst/>
          </a:prstGeom>
          <a:noFill/>
        </p:spPr>
      </p:pic>
      <p:pic>
        <p:nvPicPr>
          <p:cNvPr id="38918" name="Picture 6" descr="C:\Users\Роман\Desktop\images (5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429256" y="4429132"/>
            <a:ext cx="2762250" cy="1657350"/>
          </a:xfrm>
          <a:prstGeom prst="rect">
            <a:avLst/>
          </a:prstGeom>
          <a:noFill/>
        </p:spPr>
      </p:pic>
      <p:pic>
        <p:nvPicPr>
          <p:cNvPr id="38919" name="Picture 7" descr="C:\Users\Роман\Desktop\images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857884" y="571480"/>
            <a:ext cx="2619375" cy="17430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2857488" y="2571744"/>
            <a:ext cx="3214710" cy="17145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Методи виховання витривалості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5357818" y="4643446"/>
            <a:ext cx="3214710" cy="17145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err="1"/>
              <a:t>Інтервальний</a:t>
            </a:r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357158" y="4714884"/>
            <a:ext cx="3214710" cy="17145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Перемінний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5357818" y="285728"/>
            <a:ext cx="3214710" cy="17145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Повторний</a:t>
            </a:r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357158" y="285728"/>
            <a:ext cx="3214710" cy="17145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Рівномірний</a:t>
            </a:r>
            <a:endParaRPr lang="ru-RU" dirty="0"/>
          </a:p>
        </p:txBody>
      </p:sp>
      <p:sp>
        <p:nvSpPr>
          <p:cNvPr id="9" name="Нашивка 8"/>
          <p:cNvSpPr/>
          <p:nvPr/>
        </p:nvSpPr>
        <p:spPr>
          <a:xfrm rot="14626232">
            <a:off x="2771400" y="1971822"/>
            <a:ext cx="1071570" cy="500066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Нашивка 9"/>
          <p:cNvSpPr/>
          <p:nvPr/>
        </p:nvSpPr>
        <p:spPr>
          <a:xfrm rot="18081781">
            <a:off x="5113505" y="2055025"/>
            <a:ext cx="1071570" cy="500066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Нашивка 10"/>
          <p:cNvSpPr/>
          <p:nvPr/>
        </p:nvSpPr>
        <p:spPr>
          <a:xfrm rot="7185572">
            <a:off x="2447514" y="4125387"/>
            <a:ext cx="1071570" cy="500066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Нашивка 11"/>
          <p:cNvSpPr/>
          <p:nvPr/>
        </p:nvSpPr>
        <p:spPr>
          <a:xfrm rot="3116262">
            <a:off x="5349215" y="4112153"/>
            <a:ext cx="1071570" cy="500066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142853"/>
            <a:ext cx="8643998" cy="1000131"/>
          </a:xfrm>
        </p:spPr>
        <p:txBody>
          <a:bodyPr>
            <a:normAutofit fontScale="90000"/>
          </a:bodyPr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Методичні рекомендації до виховання витривалості: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1214422"/>
            <a:ext cx="8572560" cy="5214974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uk-UA" sz="8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Витривалість виховується лише тоді, коли виконання дії відбувається на фоні втоми, тому частіше плануємо цю роботу під кінець заняття або </a:t>
            </a:r>
            <a:r>
              <a:rPr lang="uk-UA" sz="8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мікроциклу</a:t>
            </a:r>
            <a:r>
              <a:rPr lang="uk-UA" sz="8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8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uk-UA" sz="8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Всю тренувальну роботу для розвитку аеробних можливостей розділяють на дві зони:</a:t>
            </a:r>
            <a:endParaRPr lang="ru-RU" sz="8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uk-UA" sz="8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Підтримання аеробних можливостей – ЧСС 120–140 </a:t>
            </a:r>
            <a:r>
              <a:rPr lang="uk-UA" sz="8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уд</a:t>
            </a:r>
            <a:r>
              <a:rPr lang="uk-UA" sz="8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./хв.</a:t>
            </a:r>
            <a:endParaRPr lang="ru-RU" sz="8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uk-UA" sz="8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Підвищення аеробних можливостей – ЧСС 140–165 </a:t>
            </a:r>
            <a:r>
              <a:rPr lang="uk-UA" sz="8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уд</a:t>
            </a:r>
            <a:r>
              <a:rPr lang="uk-UA" sz="8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./хв.</a:t>
            </a:r>
            <a:endParaRPr lang="ru-RU" sz="8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uk-UA" sz="8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Деякі фахівці виділяють і третю зону – максимальне підвищення аеробних можливостей – ЧСС 165–190 </a:t>
            </a:r>
            <a:r>
              <a:rPr lang="uk-UA" sz="8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уд</a:t>
            </a:r>
            <a:r>
              <a:rPr lang="uk-UA" sz="8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./хв.</a:t>
            </a:r>
            <a:endParaRPr lang="ru-RU" sz="8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uk-UA" sz="8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При вихованні витривалості навантаження змінюється за рахунок:</a:t>
            </a:r>
            <a:endParaRPr lang="ru-RU" sz="8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uk-UA" sz="8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кількості повторень виконання вправ (дозування вправ);</a:t>
            </a:r>
            <a:endParaRPr lang="ru-RU" sz="8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uk-UA" sz="8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тривалістю виконання вправ;</a:t>
            </a:r>
            <a:endParaRPr lang="ru-RU" sz="8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uk-UA" sz="8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інтенсивності виконання вправ;</a:t>
            </a:r>
            <a:endParaRPr lang="ru-RU" sz="8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uk-UA" sz="8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складності рухів;</a:t>
            </a:r>
            <a:endParaRPr lang="ru-RU" sz="8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uk-UA" sz="8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тривалості інтервалів відпочинку;</a:t>
            </a:r>
            <a:endParaRPr lang="ru-RU" sz="8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uk-UA" sz="8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характеру відпочинку (активний або пасивний).</a:t>
            </a:r>
            <a:endParaRPr lang="ru-RU" sz="8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7-конечная звезда 3"/>
          <p:cNvSpPr/>
          <p:nvPr/>
        </p:nvSpPr>
        <p:spPr>
          <a:xfrm>
            <a:off x="357158" y="285728"/>
            <a:ext cx="8215338" cy="6000792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800" dirty="0" err="1">
                <a:latin typeface="Times New Roman" pitchFamily="18" charset="0"/>
                <a:cs typeface="Times New Roman" pitchFamily="18" charset="0"/>
              </a:rPr>
              <a:t>Дякую</a:t>
            </a:r>
            <a:r>
              <a:rPr lang="ru-RU" sz="88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8800" dirty="0" err="1">
                <a:latin typeface="Times New Roman" pitchFamily="18" charset="0"/>
                <a:cs typeface="Times New Roman" pitchFamily="18" charset="0"/>
              </a:rPr>
              <a:t>увагу</a:t>
            </a:r>
            <a:r>
              <a:rPr lang="ru-RU" sz="8800" dirty="0"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Заголовок 24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29600" cy="131778"/>
          </a:xfrm>
        </p:spPr>
        <p:txBody>
          <a:bodyPr>
            <a:noAutofit/>
          </a:bodyPr>
          <a:lstStyle/>
          <a:p>
            <a:pPr algn="just"/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Активна гнучкістю </a:t>
            </a: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sz="3200" i="1" dirty="0">
                <a:latin typeface="Times New Roman" pitchFamily="18" charset="0"/>
                <a:cs typeface="Times New Roman" pitchFamily="18" charset="0"/>
              </a:rPr>
              <a:t>це здатність людини виконувати рухи з великою амплітудою за рахунок власних м’язових зусиль</a:t>
            </a: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" name="Рисунок 25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071810"/>
            <a:ext cx="3428992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Рисунок 7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7554" y="2643182"/>
            <a:ext cx="2440598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Рисунок 13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96968" y="3000372"/>
            <a:ext cx="3347032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357166"/>
            <a:ext cx="8715436" cy="2714644"/>
          </a:xfrm>
        </p:spPr>
        <p:txBody>
          <a:bodyPr>
            <a:noAutofit/>
          </a:bodyPr>
          <a:lstStyle/>
          <a:p>
            <a:pPr algn="just"/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Пасивна гнучкість 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sz="2800" i="1" dirty="0">
                <a:latin typeface="Times New Roman" pitchFamily="18" charset="0"/>
                <a:cs typeface="Times New Roman" pitchFamily="18" charset="0"/>
              </a:rPr>
              <a:t>це максимально можлива амплітуда рухів у певному суглобі, яку людина здатна продемонструвати за допомогою зовнішніх сил (відносно цього суглоба), які створюються партнером, приладом, обтяженням, дією інших частин власного тіла тощо.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images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071810"/>
            <a:ext cx="2632523" cy="1714512"/>
          </a:xfrm>
          <a:prstGeom prst="rect">
            <a:avLst/>
          </a:prstGeom>
          <a:noFill/>
        </p:spPr>
      </p:pic>
      <p:pic>
        <p:nvPicPr>
          <p:cNvPr id="17410" name="Рисунок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929197"/>
            <a:ext cx="2892124" cy="1928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unnamed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28926" y="5077057"/>
            <a:ext cx="2802544" cy="1780943"/>
          </a:xfrm>
          <a:prstGeom prst="rect">
            <a:avLst/>
          </a:prstGeom>
          <a:noFill/>
        </p:spPr>
      </p:pic>
      <p:pic>
        <p:nvPicPr>
          <p:cNvPr id="17411" name="Рисунок 3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43240" y="2714620"/>
            <a:ext cx="2285071" cy="2290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Рисунок 3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29322" y="4584023"/>
            <a:ext cx="3214678" cy="2218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Рисунок 9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929322" y="2897874"/>
            <a:ext cx="2968447" cy="1645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Объект 9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5" name="Формула" r:id="rId3" imgW="114120" imgH="215640" progId="Equation.3">
                  <p:embed/>
                </p:oleObj>
              </mc:Choice>
              <mc:Fallback>
                <p:oleObj name="Формула" r:id="rId3" imgW="114120" imgH="2156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Скругленный прямоугольник 10"/>
          <p:cNvSpPr/>
          <p:nvPr/>
        </p:nvSpPr>
        <p:spPr>
          <a:xfrm>
            <a:off x="214282" y="214290"/>
            <a:ext cx="8643998" cy="857256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3214678" y="1357298"/>
            <a:ext cx="2786082" cy="135732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6357918" y="1357298"/>
            <a:ext cx="2786082" cy="135732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Овал 15"/>
          <p:cNvSpPr/>
          <p:nvPr/>
        </p:nvSpPr>
        <p:spPr>
          <a:xfrm>
            <a:off x="214282" y="1357298"/>
            <a:ext cx="2786082" cy="128588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57158" y="1714488"/>
            <a:ext cx="2428892" cy="584775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АКТИВНІ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85720" y="214290"/>
            <a:ext cx="84119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ВПРАВИ НА РОЗТЯГУВАННЯ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3571868" y="1714488"/>
            <a:ext cx="214873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ПАСИВНІ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6429388" y="1785926"/>
            <a:ext cx="249799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КОМБІНОВАНІ</a:t>
            </a:r>
          </a:p>
        </p:txBody>
      </p:sp>
      <p:cxnSp>
        <p:nvCxnSpPr>
          <p:cNvPr id="25" name="Прямая со стрелкой 24"/>
          <p:cNvCxnSpPr/>
          <p:nvPr/>
        </p:nvCxnSpPr>
        <p:spPr>
          <a:xfrm rot="5400000">
            <a:off x="1321571" y="1250141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rot="16200000" flipH="1">
            <a:off x="4625579" y="1196564"/>
            <a:ext cx="285753" cy="3571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rot="16200000" flipH="1">
            <a:off x="7590239" y="1196578"/>
            <a:ext cx="285752" cy="3568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642910" y="2928934"/>
            <a:ext cx="2214578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Однофазні та пружні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642910" y="3786190"/>
            <a:ext cx="2214578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tx1"/>
                </a:solidFill>
              </a:rPr>
              <a:t>Махові та фіксовані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642910" y="4714884"/>
            <a:ext cx="2214578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 обтяженням і без обтяження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42910" y="5643578"/>
            <a:ext cx="2214578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Статичні</a:t>
            </a:r>
            <a:r>
              <a:rPr lang="uk-UA" dirty="0"/>
              <a:t> </a:t>
            </a:r>
            <a:endParaRPr lang="ru-RU" dirty="0"/>
          </a:p>
        </p:txBody>
      </p:sp>
      <p:cxnSp>
        <p:nvCxnSpPr>
          <p:cNvPr id="41" name="Shape 40"/>
          <p:cNvCxnSpPr>
            <a:endCxn id="36" idx="1"/>
          </p:cNvCxnSpPr>
          <p:nvPr/>
        </p:nvCxnSpPr>
        <p:spPr>
          <a:xfrm rot="16200000" flipH="1">
            <a:off x="-1375213" y="3875487"/>
            <a:ext cx="3679057" cy="357190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>
            <a:endCxn id="33" idx="1"/>
          </p:cNvCxnSpPr>
          <p:nvPr/>
        </p:nvCxnSpPr>
        <p:spPr>
          <a:xfrm flipV="1">
            <a:off x="285720" y="3250405"/>
            <a:ext cx="357190" cy="3571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>
            <a:endCxn id="34" idx="1"/>
          </p:cNvCxnSpPr>
          <p:nvPr/>
        </p:nvCxnSpPr>
        <p:spPr>
          <a:xfrm>
            <a:off x="285720" y="4143380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>
            <a:endCxn id="35" idx="1"/>
          </p:cNvCxnSpPr>
          <p:nvPr/>
        </p:nvCxnSpPr>
        <p:spPr>
          <a:xfrm>
            <a:off x="285720" y="5000636"/>
            <a:ext cx="357190" cy="3571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9" name="Прямоугольник 48"/>
          <p:cNvSpPr/>
          <p:nvPr/>
        </p:nvSpPr>
        <p:spPr>
          <a:xfrm>
            <a:off x="3643306" y="2928934"/>
            <a:ext cx="2428892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допомогою партнера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3643306" y="4214818"/>
            <a:ext cx="2428892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 обтяженням власного тіла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3643306" y="5429264"/>
            <a:ext cx="2428892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 використанням власної сили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3" name="Shape 52"/>
          <p:cNvCxnSpPr/>
          <p:nvPr/>
        </p:nvCxnSpPr>
        <p:spPr>
          <a:xfrm rot="16200000" flipH="1">
            <a:off x="1643042" y="3929066"/>
            <a:ext cx="3643338" cy="357190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>
            <a:off x="3286116" y="3286124"/>
            <a:ext cx="357190" cy="7143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>
            <a:endCxn id="50" idx="1"/>
          </p:cNvCxnSpPr>
          <p:nvPr/>
        </p:nvCxnSpPr>
        <p:spPr>
          <a:xfrm>
            <a:off x="3286116" y="4643446"/>
            <a:ext cx="357190" cy="7143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0" name="Прямоугольник 59"/>
          <p:cNvSpPr/>
          <p:nvPr/>
        </p:nvSpPr>
        <p:spPr>
          <a:xfrm>
            <a:off x="6715140" y="2928934"/>
            <a:ext cx="2143140" cy="1357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Обʾєднання</a:t>
            </a:r>
            <a:r>
              <a:rPr lang="uk-UA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одній вправі активних і пасивних фаз 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6715140" y="4643446"/>
            <a:ext cx="2143140" cy="18573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Обʾєднання</a:t>
            </a:r>
            <a:r>
              <a:rPr lang="uk-UA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одній вправі динамічного і статичного режимів роботи </a:t>
            </a:r>
            <a:r>
              <a:rPr lang="uk-UA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мʾязів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6" name="Shape 65"/>
          <p:cNvCxnSpPr>
            <a:endCxn id="62" idx="1"/>
          </p:cNvCxnSpPr>
          <p:nvPr/>
        </p:nvCxnSpPr>
        <p:spPr>
          <a:xfrm rot="16200000" flipH="1">
            <a:off x="4929190" y="3786190"/>
            <a:ext cx="3286148" cy="285752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8" name="Прямая со стрелкой 67"/>
          <p:cNvCxnSpPr>
            <a:endCxn id="60" idx="1"/>
          </p:cNvCxnSpPr>
          <p:nvPr/>
        </p:nvCxnSpPr>
        <p:spPr>
          <a:xfrm flipV="1">
            <a:off x="6429388" y="3607595"/>
            <a:ext cx="285752" cy="10715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Рисунок 107" descr="Гибкость тела. Гибкость мышления. | MedAboutM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643578"/>
            <a:ext cx="2293906" cy="1214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1" name="Рисунок 57" descr="Складка ноги врозь, как растянуть - YouTub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214819"/>
            <a:ext cx="2341380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Трапеция 6"/>
          <p:cNvSpPr/>
          <p:nvPr/>
        </p:nvSpPr>
        <p:spPr>
          <a:xfrm>
            <a:off x="2500298" y="357166"/>
            <a:ext cx="4857784" cy="857256"/>
          </a:xfrm>
          <a:prstGeom prst="trapezoid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57488" y="500042"/>
            <a:ext cx="399859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АКТИВНІ ВПРАВИ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57158" y="1428736"/>
            <a:ext cx="1643074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Однофазні та пружні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643174" y="1428736"/>
            <a:ext cx="1714512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Махові та фіксовані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143504" y="1428736"/>
            <a:ext cx="1643074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З обтяженням і без обтяження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7286644" y="1428736"/>
            <a:ext cx="1571636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Статичні</a:t>
            </a:r>
            <a:endParaRPr lang="ru-RU" dirty="0"/>
          </a:p>
        </p:txBody>
      </p:sp>
      <p:pic>
        <p:nvPicPr>
          <p:cNvPr id="37892" name="Рисунок 3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2428868"/>
            <a:ext cx="2000264" cy="1775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3" name="Picture 5" descr="C:\Users\Роман\Desktop\images (1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57422" y="4929198"/>
            <a:ext cx="2423790" cy="1357322"/>
          </a:xfrm>
          <a:prstGeom prst="rect">
            <a:avLst/>
          </a:prstGeom>
          <a:noFill/>
        </p:spPr>
      </p:pic>
      <p:pic>
        <p:nvPicPr>
          <p:cNvPr id="37895" name="Picture 7" descr="C:\Users\Роман\Desktop\Без названия (1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71736" y="2571744"/>
            <a:ext cx="1803374" cy="1928826"/>
          </a:xfrm>
          <a:prstGeom prst="rect">
            <a:avLst/>
          </a:prstGeom>
          <a:noFill/>
        </p:spPr>
      </p:pic>
      <p:pic>
        <p:nvPicPr>
          <p:cNvPr id="37896" name="Рисунок 4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857752" y="4500570"/>
            <a:ext cx="2071702" cy="1929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7" name="Picture 9" descr="C:\Users\Роман\Desktop\images (1)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857752" y="2643182"/>
            <a:ext cx="2071702" cy="1500198"/>
          </a:xfrm>
          <a:prstGeom prst="rect">
            <a:avLst/>
          </a:prstGeom>
          <a:noFill/>
        </p:spPr>
      </p:pic>
      <p:pic>
        <p:nvPicPr>
          <p:cNvPr id="37898" name="Рисунок 45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429520" y="3429000"/>
            <a:ext cx="11557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9" name="Рисунок 37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358082" y="5572140"/>
            <a:ext cx="1460500" cy="106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901" name="Рисунок 153" descr="Упражнение плуг: польза и вред, техника выполнения, противопоказания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218078" y="4500570"/>
            <a:ext cx="1658262" cy="846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902" name="Рисунок 165" descr="Развиваем гибкость: основные факторы и базовые упражнения - Pole Dance  студия ПИЛОНиЯ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143768" y="2357430"/>
            <a:ext cx="173355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1" name="Прямая со стрелкой 30"/>
          <p:cNvCxnSpPr>
            <a:stCxn id="13" idx="2"/>
            <a:endCxn id="37892" idx="0"/>
          </p:cNvCxnSpPr>
          <p:nvPr/>
        </p:nvCxnSpPr>
        <p:spPr>
          <a:xfrm rot="16200000" flipH="1">
            <a:off x="1053678" y="2268132"/>
            <a:ext cx="285752" cy="3571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rot="16200000" flipH="1">
            <a:off x="3375414" y="2268133"/>
            <a:ext cx="285752" cy="3571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rot="16200000" flipH="1">
            <a:off x="5804306" y="2268133"/>
            <a:ext cx="285752" cy="3571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rot="16200000" flipH="1">
            <a:off x="7876008" y="2268133"/>
            <a:ext cx="285752" cy="3571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rot="10800000" flipV="1">
            <a:off x="2000232" y="1142984"/>
            <a:ext cx="500066" cy="21431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endCxn id="14" idx="0"/>
          </p:cNvCxnSpPr>
          <p:nvPr/>
        </p:nvCxnSpPr>
        <p:spPr>
          <a:xfrm rot="10800000" flipV="1">
            <a:off x="3500430" y="1214422"/>
            <a:ext cx="285752" cy="21431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>
            <a:endCxn id="15" idx="0"/>
          </p:cNvCxnSpPr>
          <p:nvPr/>
        </p:nvCxnSpPr>
        <p:spPr>
          <a:xfrm rot="16200000" flipH="1">
            <a:off x="5768586" y="1232281"/>
            <a:ext cx="214314" cy="17859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rot="16200000" flipH="1">
            <a:off x="7250925" y="1178703"/>
            <a:ext cx="285752" cy="21431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C:\Users\Роман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68" y="2214554"/>
            <a:ext cx="2071702" cy="3699468"/>
          </a:xfrm>
          <a:prstGeom prst="rect">
            <a:avLst/>
          </a:prstGeom>
          <a:noFill/>
        </p:spPr>
      </p:pic>
      <p:sp>
        <p:nvSpPr>
          <p:cNvPr id="4" name="Шестиугольник 3"/>
          <p:cNvSpPr/>
          <p:nvPr/>
        </p:nvSpPr>
        <p:spPr>
          <a:xfrm>
            <a:off x="1785918" y="142852"/>
            <a:ext cx="5929354" cy="785818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143108" y="0"/>
            <a:ext cx="54209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ПАСИВНІ ВПРАВИ</a:t>
            </a:r>
          </a:p>
        </p:txBody>
      </p:sp>
      <p:sp>
        <p:nvSpPr>
          <p:cNvPr id="6" name="Блок-схема: магнитный диск 5"/>
          <p:cNvSpPr/>
          <p:nvPr/>
        </p:nvSpPr>
        <p:spPr>
          <a:xfrm>
            <a:off x="214282" y="1214422"/>
            <a:ext cx="2428892" cy="642942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За допомогою партнера</a:t>
            </a:r>
            <a:endParaRPr lang="ru-RU" dirty="0"/>
          </a:p>
        </p:txBody>
      </p:sp>
      <p:sp>
        <p:nvSpPr>
          <p:cNvPr id="7" name="Цилиндр 6"/>
          <p:cNvSpPr/>
          <p:nvPr/>
        </p:nvSpPr>
        <p:spPr>
          <a:xfrm>
            <a:off x="3286116" y="1214422"/>
            <a:ext cx="2428892" cy="642942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З обтяженням власного тіла</a:t>
            </a:r>
            <a:endParaRPr lang="ru-RU" dirty="0"/>
          </a:p>
        </p:txBody>
      </p:sp>
      <p:sp>
        <p:nvSpPr>
          <p:cNvPr id="10" name="Цилиндр 9"/>
          <p:cNvSpPr/>
          <p:nvPr/>
        </p:nvSpPr>
        <p:spPr>
          <a:xfrm>
            <a:off x="6143636" y="1214422"/>
            <a:ext cx="2500330" cy="71438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З використанням власної сили</a:t>
            </a:r>
            <a:endParaRPr lang="ru-RU" dirty="0"/>
          </a:p>
        </p:txBody>
      </p:sp>
      <p:sp>
        <p:nvSpPr>
          <p:cNvPr id="11" name="Стрелка вниз 10"/>
          <p:cNvSpPr/>
          <p:nvPr/>
        </p:nvSpPr>
        <p:spPr>
          <a:xfrm>
            <a:off x="2214546" y="928670"/>
            <a:ext cx="285752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4429124" y="928670"/>
            <a:ext cx="285752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6786578" y="928670"/>
            <a:ext cx="214314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8915" name="Picture 3" descr="C:\Users\Роман\Desktop\Без названия (4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857364"/>
            <a:ext cx="2609850" cy="1752600"/>
          </a:xfrm>
          <a:prstGeom prst="rect">
            <a:avLst/>
          </a:prstGeom>
          <a:noFill/>
        </p:spPr>
      </p:pic>
      <p:pic>
        <p:nvPicPr>
          <p:cNvPr id="38916" name="Picture 4" descr="C:\Users\Роман\Desktop\image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10" y="4500570"/>
            <a:ext cx="2105025" cy="2171700"/>
          </a:xfrm>
          <a:prstGeom prst="rect">
            <a:avLst/>
          </a:prstGeom>
          <a:noFill/>
        </p:spPr>
      </p:pic>
      <p:pic>
        <p:nvPicPr>
          <p:cNvPr id="38914" name="Picture 2" descr="C:\Users\Роман\Desktop\Без названия (2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357562"/>
            <a:ext cx="3212122" cy="1214446"/>
          </a:xfrm>
          <a:prstGeom prst="rect">
            <a:avLst/>
          </a:prstGeom>
          <a:noFill/>
        </p:spPr>
      </p:pic>
      <p:pic>
        <p:nvPicPr>
          <p:cNvPr id="38917" name="Рисунок 4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643702" y="3562381"/>
            <a:ext cx="1643074" cy="2293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8" name="Рисунок 11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143636" y="2214554"/>
            <a:ext cx="2641903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2117</TotalTime>
  <Words>1460</Words>
  <Application>Microsoft Office PowerPoint</Application>
  <PresentationFormat>Экран (4:3)</PresentationFormat>
  <Paragraphs>185</Paragraphs>
  <Slides>43</Slides>
  <Notes>0</Notes>
  <HiddenSlides>0</HiddenSlides>
  <MMClips>1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9" baseType="lpstr">
      <vt:lpstr>Arial</vt:lpstr>
      <vt:lpstr>Calibri</vt:lpstr>
      <vt:lpstr>Times New Roman</vt:lpstr>
      <vt:lpstr>Wingdings</vt:lpstr>
      <vt:lpstr>Тема Office</vt:lpstr>
      <vt:lpstr>Формула</vt:lpstr>
      <vt:lpstr>МІНІСТЕРСТВО ОСВІТИ І НАУКИ УКРАЇНИ  НАЦІОНАЛЬНИЙ АЕРОКОСМІЧНИЙ УНІВЕРСИТЕТ ІМЕНІ М. Є. ЖУКОВСЬКОГО «ХАРКІВСЬКИЙ АВІАЦІЙНИЙ ІНСТИТУТ»  ГУМАНІТАРНО-ПРАВОВИЙ ФАКУЛЬТЕТ КАФЕДРА ФІЗИЧНОГО ВИХОВАННЯ, СПОРТУ ТА РЕАБІЛІТАЦІЇ  Тема відкритого заняття:  МЕТОДИКА ВИХОВАННЯ ФІЗИЧНИХ ЯКОСТЕЙ У ЗДОБУВАЧІВ ВИЩОЇ ОСВІТИ</vt:lpstr>
      <vt:lpstr>ПЛАН</vt:lpstr>
      <vt:lpstr>Презентация PowerPoint</vt:lpstr>
      <vt:lpstr>Гнучкість – це здатність людини виконувати рухи з максимальною амплітудою.  </vt:lpstr>
      <vt:lpstr>Активна гнучкістю – це здатність людини виконувати рухи з великою амплітудою за рахунок власних м’язових зусиль.</vt:lpstr>
      <vt:lpstr>Пасивна гнучкість – це максимально можлива амплітуда рухів у певному суглобі, яку людина здатна продемонструвати за допомогою зовнішніх сил (відносно цього суглоба), які створюються партнером, приладом, обтяженням, дією інших частин власного тіла тощо.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Методичні рекомендації до виховання гнучкості</vt:lpstr>
      <vt:lpstr>Спритність (координованість рухів) – це складна комплексна якість, яка є однією із форм прояву координаційних здібностей.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Методичні прийоми виховання спритності:</vt:lpstr>
      <vt:lpstr>Методичні рекомендації до виховання спритності: </vt:lpstr>
      <vt:lpstr>Бистрість – це здатність людини виконувати рухи в мінімальний відрізок часу. </vt:lpstr>
      <vt:lpstr>Презентация PowerPoint</vt:lpstr>
      <vt:lpstr>Презентация PowerPoint</vt:lpstr>
      <vt:lpstr>Презентация PowerPoint</vt:lpstr>
      <vt:lpstr>Презентация PowerPoint</vt:lpstr>
      <vt:lpstr>Методичні рекомендації до виховання бистрості:</vt:lpstr>
      <vt:lpstr>Сила – це здатність людини долати зовнішній опір або протидіяти йому за рахунок м’язових зусиль.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Методичні рекомендації до виховання сили</vt:lpstr>
      <vt:lpstr>Витривалість – це здатність людини до тривалого виконання рухової діяльності, переборюючи стомлення, що розвивається.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Методичні рекомендації до виховання витривалості: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ВИХОВАННЯ ФІЗИЧНИХ ЯКОСТЕЙ</dc:title>
  <dc:creator>Лия</dc:creator>
  <cp:lastModifiedBy>Oleh Zayka</cp:lastModifiedBy>
  <cp:revision>272</cp:revision>
  <dcterms:created xsi:type="dcterms:W3CDTF">2024-10-19T12:30:01Z</dcterms:created>
  <dcterms:modified xsi:type="dcterms:W3CDTF">2025-04-30T13:04:16Z</dcterms:modified>
</cp:coreProperties>
</file>