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80" r:id="rId12"/>
    <p:sldId id="266" r:id="rId13"/>
    <p:sldId id="269" r:id="rId14"/>
    <p:sldId id="270" r:id="rId15"/>
    <p:sldId id="271" r:id="rId16"/>
    <p:sldId id="273" r:id="rId17"/>
    <p:sldId id="274" r:id="rId18"/>
    <p:sldId id="281" r:id="rId19"/>
    <p:sldId id="275" r:id="rId20"/>
    <p:sldId id="276" r:id="rId21"/>
    <p:sldId id="279" r:id="rId22"/>
    <p:sldId id="289" r:id="rId23"/>
    <p:sldId id="292" r:id="rId24"/>
    <p:sldId id="290" r:id="rId25"/>
    <p:sldId id="293" r:id="rId26"/>
    <p:sldId id="294" r:id="rId27"/>
    <p:sldId id="295" r:id="rId28"/>
    <p:sldId id="298" r:id="rId29"/>
    <p:sldId id="296" r:id="rId30"/>
    <p:sldId id="297" r:id="rId31"/>
    <p:sldId id="301" r:id="rId32"/>
    <p:sldId id="302" r:id="rId33"/>
    <p:sldId id="303" r:id="rId34"/>
    <p:sldId id="291" r:id="rId35"/>
    <p:sldId id="282" r:id="rId36"/>
    <p:sldId id="277" r:id="rId37"/>
    <p:sldId id="278" r:id="rId38"/>
    <p:sldId id="284" r:id="rId39"/>
    <p:sldId id="285" r:id="rId40"/>
    <p:sldId id="286" r:id="rId41"/>
    <p:sldId id="287" r:id="rId42"/>
    <p:sldId id="288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144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&#1051;&#1045;&#1050;&#1062;&#1030;&#1031;\&#1042;&#1048;&#1061;&#1054;&#1042;&#1040;&#1053;&#1053;&#1071;%20&#1060;&#1030;&#1047;&#1048;&#1063;&#1053;&#1048;&#1061;%20&#1071;&#1050;&#1054;&#1057;&#1058;&#1045;&#1049;\&#1041;&#1080;&#1089;&#1090;&#1088;&#1110;&#1089;&#1090;&#1100;.mp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428760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НАЦІОНАЛЬНИЙ АЕРОКОСМІЧНИЙ УНІВЕРСИТЕТ ІМЕНІ М. Є. ЖУКОВСЬКОГО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«ХАРКІВСЬКИЙ АВІАЦІЙНИЙ ІНСТИТУТ»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ГУМАНІТАРНО-ПРАВОВИЙ ФАКУЛЬТЕТ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КАФЕДРА ФІЗИЧНОГО ВИХОВАННЯ, СПОРТУ ТА РЕАБІЛІТАЦІЇ</a:t>
            </a:r>
            <a:br>
              <a:rPr lang="uk-UA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Тема відкритого заняття:</a:t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br>
              <a:rPr lang="uk-UA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МЕТОДИКА ВИХОВАННЯ ФІЗИЧНИХ ЯКОСТЕЙ У ЗДОБУВАЧІВ ВИЩО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ОСВІТИ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643998" cy="2643206"/>
          </a:xfrm>
        </p:spPr>
        <p:txBody>
          <a:bodyPr>
            <a:normAutofit fontScale="47500" lnSpcReduction="20000"/>
          </a:bodyPr>
          <a:lstStyle/>
          <a:p>
            <a:pPr algn="r"/>
            <a:endParaRPr lang="uk-UA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algn="r"/>
            <a:r>
              <a:rPr lang="uk-UA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завідувачка кафедри, </a:t>
            </a:r>
          </a:p>
          <a:p>
            <a:pPr algn="r"/>
            <a:r>
              <a:rPr lang="uk-UA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наук з фізичного виховання і спорту, доцент </a:t>
            </a:r>
          </a:p>
          <a:p>
            <a:pPr algn="r"/>
            <a:r>
              <a:rPr lang="uk-UA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Баканова Олександра Феліксівна</a:t>
            </a:r>
          </a:p>
          <a:p>
            <a:pPr algn="r"/>
            <a:endParaRPr lang="uk-UA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 – 2025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09" descr="Как накачать ноги: эффективный комплекс в домашних услов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928934"/>
            <a:ext cx="249174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6977" y="5143488"/>
            <a:ext cx="38070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127" descr="Комплекс из 10 необходимых для шпагата упражнен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2714644" cy="18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00504"/>
            <a:ext cx="2286016" cy="127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C:\Users\Роман\Desktop\Без названия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257800"/>
            <a:ext cx="2857500" cy="1600200"/>
          </a:xfrm>
          <a:prstGeom prst="rect">
            <a:avLst/>
          </a:prstGeom>
          <a:noFill/>
        </p:spPr>
      </p:pic>
      <p:pic>
        <p:nvPicPr>
          <p:cNvPr id="39944" name="Рисунок 1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76159"/>
            <a:ext cx="2214578" cy="158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071670" y="214290"/>
            <a:ext cx="5214974" cy="7143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357166"/>
            <a:ext cx="4440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КОМБІНОВАНІ ВПРАВИ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000108"/>
            <a:ext cx="350046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Обʾєднання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 одній вправі активних і пасивних фаз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1000108"/>
            <a:ext cx="350046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Обʾєднання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 одній вправі динамічного і статичного режимів роботи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мʾязів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endCxn id="14" idx="0"/>
          </p:cNvCxnSpPr>
          <p:nvPr/>
        </p:nvCxnSpPr>
        <p:spPr>
          <a:xfrm rot="5400000">
            <a:off x="2018092" y="732216"/>
            <a:ext cx="285752" cy="250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79488" y="642919"/>
            <a:ext cx="464346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/>
          <p:cNvSpPr/>
          <p:nvPr/>
        </p:nvSpPr>
        <p:spPr>
          <a:xfrm>
            <a:off x="3500430" y="1571612"/>
            <a:ext cx="1571636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571868" y="3429000"/>
            <a:ext cx="1571636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857224" y="857232"/>
            <a:ext cx="2571768" cy="41434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Методи виховання гнучкості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5214942" y="1357298"/>
            <a:ext cx="3214710" cy="11430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Повторний</a:t>
            </a:r>
            <a:endParaRPr lang="ru-RU" dirty="0"/>
          </a:p>
        </p:txBody>
      </p:sp>
      <p:sp>
        <p:nvSpPr>
          <p:cNvPr id="13" name="Ромб 12"/>
          <p:cNvSpPr/>
          <p:nvPr/>
        </p:nvSpPr>
        <p:spPr>
          <a:xfrm>
            <a:off x="5286380" y="3214686"/>
            <a:ext cx="3214710" cy="11430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Повторно-серійний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357190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Методичні рекомендації до виховання гнучкості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858312" cy="225266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Перш ніж виконувати вправи на розтягування м’язів, зв’язок і сухожилків, необхідно ретельно розігріти їх за допомогою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загальнорозвивальних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вправ.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Протягом усього заняття із виховання гнучкості необхідно підтримувати м’язи, зв’язки і сухожилля у розігрітому стані.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 температурі навколишнього середовища нижче 18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20°С заняття потрібно проводити в теплому еластичному костюмі.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навчально-тренувальних заняттях роботу на гнучкість треба планувати або одразу після підготовчої частини заняття, або під кінець основної частини заняття. Перед цим необхідно добре розігріти м’язи, зв’язки і сухожилля.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Вправи на розтягування необхідно виконувати серіями з кількома повтореннями, амплітуду від серії до серії необхідно збільшувати.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Вправи виконувати до появи легкого болю.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Вправи на розтягування ефективні якщо їх виконувати кожен день або двічі на день.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гнучкості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рідше трьох разів на тиждень.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Найбільш стійкий ефект у розвитку гнучкості дає систематичне застосування вправ із різних груп.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Між вправами для виховання гнучкості найкраще виконувати вправи, на розслаблення або чергувати з силовими вправами для тих же груп м’язів.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Темп виконання повторних рухів повинен бути повільним, особливо у першій серії.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Якщо припинити вправи на гнучкість, то вона поступово зменшується і через 2–3 місяці доходить приблизно до вихідних величин. Перерва в заняттях не бажана більш ніж на 1–2 тижні.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64320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Спритність (координованість рухів)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– це складна комплексна якість, яка є однією із форм прояву координаційних здібностей</a:t>
            </a:r>
            <a:r>
              <a:rPr lang="uk-UA" sz="3100" i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>
          <a:xfrm>
            <a:off x="1285852" y="571480"/>
            <a:ext cx="6643734" cy="12144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Координаційні здібності: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85720" y="1785926"/>
            <a:ext cx="8643998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здатність до управління часовими, просторовими і силовими параметрами рухів;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357422" y="2500306"/>
            <a:ext cx="4500594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здатність до збереження рівноваги;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714612" y="3357562"/>
            <a:ext cx="3500462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здатність до відчуття ритму;</a:t>
            </a:r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428860" y="5715016"/>
            <a:ext cx="4286280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/>
              <a:t> координованість рухів (спритність).</a:t>
            </a:r>
            <a:endParaRPr lang="ru-RU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214546" y="4143380"/>
            <a:ext cx="4500594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здатність до орієнтування у просторі;</a:t>
            </a:r>
            <a:endParaRPr lang="ru-RU" dirty="0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000232" y="4929198"/>
            <a:ext cx="5072098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/>
              <a:t> здатність до довільного розслаблення м’язів;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право 6"/>
          <p:cNvSpPr/>
          <p:nvPr/>
        </p:nvSpPr>
        <p:spPr>
          <a:xfrm>
            <a:off x="142844" y="357166"/>
            <a:ext cx="2214578" cy="3714776"/>
          </a:xfrm>
          <a:prstGeom prst="rightArrowCallout">
            <a:avLst>
              <a:gd name="adj1" fmla="val 0"/>
              <a:gd name="adj2" fmla="val 23222"/>
              <a:gd name="adj3" fmla="val 34749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Критерії визначення спритності:</a:t>
            </a:r>
            <a:endParaRPr lang="ru-RU" dirty="0"/>
          </a:p>
        </p:txBody>
      </p:sp>
      <p:sp>
        <p:nvSpPr>
          <p:cNvPr id="11" name="Волна 10"/>
          <p:cNvSpPr/>
          <p:nvPr/>
        </p:nvSpPr>
        <p:spPr>
          <a:xfrm>
            <a:off x="1714480" y="285728"/>
            <a:ext cx="6572296" cy="9286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по-перше, це здібність швидко оволодівати новими рухами;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Волна 12"/>
          <p:cNvSpPr/>
          <p:nvPr/>
        </p:nvSpPr>
        <p:spPr>
          <a:xfrm>
            <a:off x="2500298" y="1714488"/>
            <a:ext cx="6500858" cy="9286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по-друге, це здібність швидко оволодівати складними за координацією рухами;</a:t>
            </a:r>
            <a:endParaRPr lang="ru-RU" dirty="0"/>
          </a:p>
        </p:txBody>
      </p:sp>
      <p:sp>
        <p:nvSpPr>
          <p:cNvPr id="15" name="Волна 14"/>
          <p:cNvSpPr/>
          <p:nvPr/>
        </p:nvSpPr>
        <p:spPr>
          <a:xfrm>
            <a:off x="1714480" y="3071810"/>
            <a:ext cx="6429420" cy="11430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по-третє, це здібність швидко перебудовувати рухову діяльність відповідно до вимог обставин, що раптово змінюються.</a:t>
            </a:r>
            <a:endParaRPr lang="ru-RU" dirty="0"/>
          </a:p>
        </p:txBody>
      </p:sp>
      <p:sp>
        <p:nvSpPr>
          <p:cNvPr id="20" name="Тройная стрелка влево/вправо/вверх 19"/>
          <p:cNvSpPr/>
          <p:nvPr/>
        </p:nvSpPr>
        <p:spPr>
          <a:xfrm rot="5400000" flipH="1">
            <a:off x="1250133" y="1607331"/>
            <a:ext cx="1714512" cy="1214446"/>
          </a:xfrm>
          <a:prstGeom prst="leftRightUpArrow">
            <a:avLst>
              <a:gd name="adj1" fmla="val 3340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волна 21"/>
          <p:cNvSpPr/>
          <p:nvPr/>
        </p:nvSpPr>
        <p:spPr>
          <a:xfrm>
            <a:off x="142844" y="4429132"/>
            <a:ext cx="8858312" cy="200026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282" y="4857760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Спритність є складною комплексною фізичною якістю, що не має єдиних критеріїв оцінювання. Їх обирають залежно від обставин та умов виконання рухів.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шивка 6"/>
          <p:cNvSpPr/>
          <p:nvPr/>
        </p:nvSpPr>
        <p:spPr>
          <a:xfrm>
            <a:off x="571472" y="2000240"/>
            <a:ext cx="1357322" cy="10715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34" y="3500438"/>
            <a:ext cx="1428760" cy="1143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00034" y="5143512"/>
            <a:ext cx="1357322" cy="10715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00298" y="2214554"/>
            <a:ext cx="4857784" cy="7143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Нові вправи</a:t>
            </a:r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428860" y="3786190"/>
            <a:ext cx="4857784" cy="7143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Складні за координацією вправи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428860" y="5214950"/>
            <a:ext cx="4857784" cy="8572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Вправи, що пов’язані з миттєвим реагуванням (перебудова рухової діяльності) на обстановку, що раптово змінюється</a:t>
            </a:r>
            <a:endParaRPr lang="ru-RU" dirty="0"/>
          </a:p>
        </p:txBody>
      </p:sp>
      <p:sp>
        <p:nvSpPr>
          <p:cNvPr id="13" name="Круглая лента лицом вверх 12"/>
          <p:cNvSpPr/>
          <p:nvPr/>
        </p:nvSpPr>
        <p:spPr>
          <a:xfrm>
            <a:off x="571472" y="571480"/>
            <a:ext cx="8072494" cy="1143008"/>
          </a:xfrm>
          <a:prstGeom prst="ellipseRibbon2">
            <a:avLst>
              <a:gd name="adj1" fmla="val 8851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Засоби виховання спритності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Роман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714611" cy="1450151"/>
          </a:xfrm>
          <a:prstGeom prst="rect">
            <a:avLst/>
          </a:prstGeom>
          <a:noFill/>
        </p:spPr>
      </p:pic>
      <p:pic>
        <p:nvPicPr>
          <p:cNvPr id="37894" name="Picture 6" descr="C:\Users\Роман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760893" cy="1643074"/>
          </a:xfrm>
          <a:prstGeom prst="rect">
            <a:avLst/>
          </a:prstGeom>
          <a:noFill/>
        </p:spPr>
      </p:pic>
      <p:pic>
        <p:nvPicPr>
          <p:cNvPr id="37895" name="Picture 7" descr="C:\Users\Роман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72075"/>
            <a:ext cx="2705100" cy="1685925"/>
          </a:xfrm>
          <a:prstGeom prst="rect">
            <a:avLst/>
          </a:prstGeom>
          <a:noFill/>
        </p:spPr>
      </p:pic>
      <p:pic>
        <p:nvPicPr>
          <p:cNvPr id="37896" name="Picture 8" descr="C:\Users\Роман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2714612" cy="1691853"/>
          </a:xfrm>
          <a:prstGeom prst="rect">
            <a:avLst/>
          </a:prstGeom>
          <a:noFill/>
        </p:spPr>
      </p:pic>
      <p:pic>
        <p:nvPicPr>
          <p:cNvPr id="37897" name="Picture 9" descr="C:\Users\Роман\Desktop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7" y="0"/>
            <a:ext cx="2367635" cy="2214554"/>
          </a:xfrm>
          <a:prstGeom prst="rect">
            <a:avLst/>
          </a:prstGeom>
          <a:noFill/>
        </p:spPr>
      </p:pic>
      <p:pic>
        <p:nvPicPr>
          <p:cNvPr id="37898" name="Picture 10" descr="C:\Users\Роман\Desktop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285992"/>
            <a:ext cx="2428892" cy="2144336"/>
          </a:xfrm>
          <a:prstGeom prst="rect">
            <a:avLst/>
          </a:prstGeom>
          <a:noFill/>
        </p:spPr>
      </p:pic>
      <p:pic>
        <p:nvPicPr>
          <p:cNvPr id="37899" name="Picture 11" descr="C:\Users\Роман\Desktop\images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500546"/>
            <a:ext cx="2357454" cy="2357454"/>
          </a:xfrm>
          <a:prstGeom prst="rect">
            <a:avLst/>
          </a:prstGeom>
          <a:noFill/>
        </p:spPr>
      </p:pic>
      <p:pic>
        <p:nvPicPr>
          <p:cNvPr id="37900" name="Picture 12" descr="C:\Users\Роман\Desktop\images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8624" y="0"/>
            <a:ext cx="3925376" cy="3714752"/>
          </a:xfrm>
          <a:prstGeom prst="rect">
            <a:avLst/>
          </a:prstGeom>
          <a:noFill/>
        </p:spPr>
      </p:pic>
      <p:pic>
        <p:nvPicPr>
          <p:cNvPr id="37901" name="Picture 13" descr="C:\Users\Роман\Desktop\Без названия 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29060" y="3571876"/>
            <a:ext cx="381494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5429256" y="642918"/>
            <a:ext cx="3500462" cy="14287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Повторно-серійний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868" y="2643182"/>
            <a:ext cx="228601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Методи виховання спритності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357158" y="571480"/>
            <a:ext cx="3500462" cy="14287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Повторний</a:t>
            </a:r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>
            <a:off x="214282" y="5143512"/>
            <a:ext cx="3500462" cy="14287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Ігровий </a:t>
            </a:r>
            <a:endParaRPr lang="ru-RU" dirty="0"/>
          </a:p>
        </p:txBody>
      </p:sp>
      <p:sp>
        <p:nvSpPr>
          <p:cNvPr id="7" name="Трапеция 6"/>
          <p:cNvSpPr/>
          <p:nvPr/>
        </p:nvSpPr>
        <p:spPr>
          <a:xfrm>
            <a:off x="5429256" y="5143512"/>
            <a:ext cx="3500462" cy="14287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Змагальний </a:t>
            </a:r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18572434">
            <a:off x="5429256" y="2285992"/>
            <a:ext cx="1571636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3510353">
            <a:off x="2567897" y="2176973"/>
            <a:ext cx="1571636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3076116">
            <a:off x="5243000" y="4421736"/>
            <a:ext cx="1571636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7692276">
            <a:off x="2667415" y="4352479"/>
            <a:ext cx="1571636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57150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Методичні прийоми виховання спритності: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8786874" cy="1752600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 незвичних вихідних положень;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дзеркальне виконання вправи;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зміна швидкості або темпу руху;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зміна способів виконання вправи;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удосконалення вправи додатковими рухами;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зміна протидії учнів під час виконання групових або парних вправ;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 знайомих рухів у невідомих ситуаціях.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928694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572560" cy="17526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Загальна характеристика фізичних якостей.</a:t>
            </a:r>
            <a:endParaRPr lang="ru-RU" sz="1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Гнучкість та методика її виховання.</a:t>
            </a:r>
            <a:endParaRPr lang="ru-RU" sz="1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Методика виховання спритності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(координованість рухів).</a:t>
            </a:r>
            <a:endParaRPr lang="ru-RU" sz="1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Бистрість та методика її виховання.</a:t>
            </a:r>
            <a:endParaRPr lang="ru-RU" sz="1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Методика виховання сили.</a:t>
            </a:r>
            <a:endParaRPr lang="ru-RU" sz="1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1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Витривалість та методика її виховання</a:t>
            </a:r>
            <a:r>
              <a:rPr lang="uk-UA" sz="1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29684" cy="928694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Методичні рекомендації до виховання спритності: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01122" cy="17145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Спритність виховується лише на фоні відпочинку, тому її виховання треба планувати на початок навчально-тренувального заняття або </a:t>
            </a:r>
            <a:r>
              <a:rPr lang="uk-UA" sz="1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мікроциклу</a:t>
            </a:r>
            <a:r>
              <a:rPr lang="uk-UA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 початковому етапі виховання спритності необхідно оволодіти різноманітним арсеналом рухових дій, і лише після цього виконувати різні рухові варіанти, в яких необхідно знаходити оптимальний вихід із різноманітних ситуацій.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 вихованні спритності слід поступово підвищувати координаційну складність рухів.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8687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Бистрість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це здатність людини виконувати рухи в мінімальний відрізок часу.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Бистріст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7750" y="1643063"/>
            <a:ext cx="6845300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:\Users\Роман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5"/>
            <a:ext cx="3483110" cy="1785926"/>
          </a:xfrm>
          <a:prstGeom prst="rect">
            <a:avLst/>
          </a:prstGeom>
          <a:noFill/>
        </p:spPr>
      </p:pic>
      <p:pic>
        <p:nvPicPr>
          <p:cNvPr id="37894" name="Рисунок 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2214578" cy="22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357562"/>
            <a:ext cx="2357454" cy="156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Роман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2801306" cy="1857388"/>
          </a:xfrm>
          <a:prstGeom prst="rect">
            <a:avLst/>
          </a:prstGeom>
          <a:noFill/>
        </p:spPr>
      </p:pic>
      <p:pic>
        <p:nvPicPr>
          <p:cNvPr id="37896" name="Рисунок 1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143512"/>
            <a:ext cx="2214578" cy="14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C:\Users\Роман\Desktop\images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93" y="5000636"/>
            <a:ext cx="3095607" cy="1857364"/>
          </a:xfrm>
          <a:prstGeom prst="rect">
            <a:avLst/>
          </a:prstGeom>
          <a:noFill/>
        </p:spPr>
      </p:pic>
      <p:pic>
        <p:nvPicPr>
          <p:cNvPr id="37898" name="Picture 10" descr="C:\Users\Роман\Desktop\Без названия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06" y="0"/>
            <a:ext cx="4500594" cy="1795181"/>
          </a:xfrm>
          <a:prstGeom prst="rect">
            <a:avLst/>
          </a:prstGeom>
          <a:noFill/>
        </p:spPr>
      </p:pic>
      <p:pic>
        <p:nvPicPr>
          <p:cNvPr id="37890" name="Picture 2" descr="C:\Users\Роман\Desktop\images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028950" cy="1514475"/>
          </a:xfrm>
          <a:prstGeom prst="rect">
            <a:avLst/>
          </a:prstGeom>
          <a:noFill/>
        </p:spPr>
      </p:pic>
      <p:pic>
        <p:nvPicPr>
          <p:cNvPr id="37891" name="Picture 3" descr="C:\Users\Роман\Desktop\Без названи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00174"/>
            <a:ext cx="2657475" cy="1724025"/>
          </a:xfrm>
          <a:prstGeom prst="rect">
            <a:avLst/>
          </a:prstGeom>
          <a:noFill/>
        </p:spPr>
      </p:pic>
      <p:pic>
        <p:nvPicPr>
          <p:cNvPr id="37899" name="Picture 11" descr="C:\Users\Роман\Desktop\Без названия (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1714488"/>
            <a:ext cx="2952750" cy="1552575"/>
          </a:xfrm>
          <a:prstGeom prst="rect">
            <a:avLst/>
          </a:prstGeom>
          <a:noFill/>
        </p:spPr>
      </p:pic>
      <p:pic>
        <p:nvPicPr>
          <p:cNvPr id="37900" name="Picture 12" descr="C:\Users\Роман\Desktop\images (5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3286124"/>
            <a:ext cx="2695575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C:\Users\Роман\Desktop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786050" cy="2786050"/>
          </a:xfrm>
          <a:prstGeom prst="rect">
            <a:avLst/>
          </a:prstGeom>
          <a:noFill/>
        </p:spPr>
      </p:pic>
      <p:pic>
        <p:nvPicPr>
          <p:cNvPr id="38919" name="Picture 7" descr="C:\Users\Роман\Desktop\Без названия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3071834" cy="3071834"/>
          </a:xfrm>
          <a:prstGeom prst="rect">
            <a:avLst/>
          </a:prstGeom>
          <a:noFill/>
        </p:spPr>
      </p:pic>
      <p:pic>
        <p:nvPicPr>
          <p:cNvPr id="38920" name="Picture 8" descr="C:\Users\Роман\Desktop\Без названия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2898473" cy="1928802"/>
          </a:xfrm>
          <a:prstGeom prst="rect">
            <a:avLst/>
          </a:prstGeom>
          <a:noFill/>
        </p:spPr>
      </p:pic>
      <p:pic>
        <p:nvPicPr>
          <p:cNvPr id="38922" name="Picture 10" descr="C:\Users\Роман\Desktop\images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72008"/>
            <a:ext cx="2619375" cy="1743075"/>
          </a:xfrm>
          <a:prstGeom prst="rect">
            <a:avLst/>
          </a:prstGeom>
          <a:noFill/>
        </p:spPr>
      </p:pic>
      <p:pic>
        <p:nvPicPr>
          <p:cNvPr id="38914" name="Рисунок 1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71480"/>
            <a:ext cx="2285984" cy="17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1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86190"/>
            <a:ext cx="2428892" cy="19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C:\Users\Роман\Desktop\Без названия (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714884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Рома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743325" cy="1219200"/>
          </a:xfrm>
          <a:prstGeom prst="rect">
            <a:avLst/>
          </a:prstGeom>
          <a:noFill/>
        </p:spPr>
      </p:pic>
      <p:pic>
        <p:nvPicPr>
          <p:cNvPr id="39941" name="Picture 5" descr="C:\Users\Роман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2962275" cy="1543050"/>
          </a:xfrm>
          <a:prstGeom prst="rect">
            <a:avLst/>
          </a:prstGeom>
          <a:noFill/>
        </p:spPr>
      </p:pic>
      <p:pic>
        <p:nvPicPr>
          <p:cNvPr id="39942" name="Picture 6" descr="C:\Users\Роман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14290"/>
            <a:ext cx="2933700" cy="1552575"/>
          </a:xfrm>
          <a:prstGeom prst="rect">
            <a:avLst/>
          </a:prstGeom>
          <a:noFill/>
        </p:spPr>
      </p:pic>
      <p:pic>
        <p:nvPicPr>
          <p:cNvPr id="39943" name="Picture 7" descr="C:\Users\Роман\Desktop\Без назван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214290"/>
            <a:ext cx="2190750" cy="2085975"/>
          </a:xfrm>
          <a:prstGeom prst="rect">
            <a:avLst/>
          </a:prstGeom>
          <a:noFill/>
        </p:spPr>
      </p:pic>
      <p:pic>
        <p:nvPicPr>
          <p:cNvPr id="39944" name="Picture 8" descr="C:\Users\Роман\Desktop\Без названия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643446"/>
            <a:ext cx="2928958" cy="1949088"/>
          </a:xfrm>
          <a:prstGeom prst="rect">
            <a:avLst/>
          </a:prstGeom>
          <a:noFill/>
        </p:spPr>
      </p:pic>
      <p:pic>
        <p:nvPicPr>
          <p:cNvPr id="39945" name="Picture 9" descr="C:\Users\Роман\Desktop\Без названия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811614"/>
            <a:ext cx="5000660" cy="3046386"/>
          </a:xfrm>
          <a:prstGeom prst="rect">
            <a:avLst/>
          </a:prstGeom>
          <a:noFill/>
        </p:spPr>
      </p:pic>
      <p:pic>
        <p:nvPicPr>
          <p:cNvPr id="39940" name="Picture 4" descr="C:\Users\Роман\Desktop\Без назван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2428868"/>
            <a:ext cx="2428875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786050" y="1000108"/>
            <a:ext cx="3714776" cy="27860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Методи виховання бистрості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1000108"/>
            <a:ext cx="271464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Повторний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286512" y="1071546"/>
            <a:ext cx="257176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Змагальний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86116" y="4643446"/>
            <a:ext cx="292895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Ігровий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rot="20202892">
            <a:off x="5572132" y="2071678"/>
            <a:ext cx="78581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12288964">
            <a:off x="2830239" y="2049519"/>
            <a:ext cx="886370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4357686" y="3929066"/>
            <a:ext cx="78581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100013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Методичні рекомендації до виховання бистрості: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643998" cy="203835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Техніка вправ для виховання бистрості повинна бути такою, щоб вправи можна було виконувати з максимальною швидкістю, при цьому вольові зусилля повинні бути спрямовані на швидкість виконання, а не на спосіб виконання.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Бистрість виховується лише на фоні відпочинку, тому її слід планувати тільки на початку навчально-тренувального заняття.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Кількість повторень залежить від часу виконання вправи. Якщо час коливається в межах приблизно однакового показника, тоді повторюємо вправи. Але, коли час погіршується, то роботу на бистрість слід припинити.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Відпочинок між повтореннями повинен бути до повного відновлення організму. Але, якщо організм відновлюється не повністю, то тоді виховуємо вже не бистрість, а швидкісну витривалість.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54" cy="1500198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це здатність людини долати зовнішній опір або протидіяти йому за рахунок м’язових зусиль.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Роман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6750" y="2428868"/>
            <a:ext cx="771530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Рома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4" y="3286124"/>
            <a:ext cx="4071966" cy="3133505"/>
          </a:xfrm>
          <a:prstGeom prst="rect">
            <a:avLst/>
          </a:prstGeom>
          <a:noFill/>
        </p:spPr>
      </p:pic>
      <p:pic>
        <p:nvPicPr>
          <p:cNvPr id="37893" name="Picture 5" descr="C:\Users\Роман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6"/>
            <a:ext cx="4002796" cy="2833440"/>
          </a:xfrm>
          <a:prstGeom prst="rect">
            <a:avLst/>
          </a:prstGeom>
          <a:noFill/>
        </p:spPr>
      </p:pic>
      <p:pic>
        <p:nvPicPr>
          <p:cNvPr id="39938" name="Picture 2" descr="C:\Users\Роман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64347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214554"/>
            <a:ext cx="264320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Види силових здібностей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0" y="1785926"/>
            <a:ext cx="2928926" cy="264320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Власно-силові здібності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5786446" y="1785926"/>
            <a:ext cx="3357554" cy="264320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Швидкісно-силові здібності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572132" y="3071810"/>
            <a:ext cx="785818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0593561">
            <a:off x="2571736" y="2786058"/>
            <a:ext cx="785818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оман\Desktop\unnamed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64343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648658372_12-sportishka-com-p-stoika-na-predplechyakh-sport-krasivie-fot-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24288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2146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0049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429000"/>
            <a:ext cx="51435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429000"/>
            <a:ext cx="25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ГНУЧКІСТЬ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6396335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6429396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ВИТРИВАЛІСТЬ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3000372"/>
            <a:ext cx="199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БИСТРІСТЬ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0"/>
            <a:ext cx="205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СПРИТНІСТЬ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ами влево/вправо 3"/>
          <p:cNvSpPr/>
          <p:nvPr/>
        </p:nvSpPr>
        <p:spPr>
          <a:xfrm>
            <a:off x="2786050" y="1643050"/>
            <a:ext cx="3714776" cy="242889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latin typeface="Times New Roman" pitchFamily="18" charset="0"/>
                <a:cs typeface="Times New Roman" pitchFamily="18" charset="0"/>
              </a:rPr>
              <a:t>Види сили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14282" y="1571612"/>
            <a:ext cx="2286016" cy="27860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Абсолютна сила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643702" y="1500174"/>
            <a:ext cx="2286016" cy="27860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Відносна сила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42844" y="2214554"/>
            <a:ext cx="3500462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Вправи </a:t>
            </a:r>
          </a:p>
          <a:p>
            <a:pPr algn="ctr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із зовнішнім опором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357422" y="500042"/>
            <a:ext cx="4357718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Засоби виховання сили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572132" y="2214554"/>
            <a:ext cx="3357586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Вправи </a:t>
            </a:r>
          </a:p>
          <a:p>
            <a:pPr algn="ctr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з подоланням ваги власного тіла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14678" y="4071942"/>
            <a:ext cx="2857520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Ізометричні вправи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3571868" y="2000240"/>
            <a:ext cx="2000264" cy="20002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42910" y="571480"/>
            <a:ext cx="7786742" cy="142876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 ВИХОВАННЯ СИЛИ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 rot="10800000" flipH="1">
            <a:off x="857224" y="1857364"/>
            <a:ext cx="1571636" cy="2357454"/>
          </a:xfrm>
          <a:prstGeom prst="bentArrow">
            <a:avLst>
              <a:gd name="adj1" fmla="val 25000"/>
              <a:gd name="adj2" fmla="val 23730"/>
              <a:gd name="adj3" fmla="val 26847"/>
              <a:gd name="adj4" fmla="val 32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000364" y="2285992"/>
            <a:ext cx="5786478" cy="64294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максимальних зусиль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071802" y="3643314"/>
            <a:ext cx="5786478" cy="64294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повторних зусиль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000364" y="5143512"/>
            <a:ext cx="5786478" cy="64294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динамічних зусиль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2428860" y="2428868"/>
            <a:ext cx="500066" cy="285752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500173"/>
          <a:ext cx="8643998" cy="4698900"/>
        </p:xfrm>
        <a:graphic>
          <a:graphicData uri="http://schemas.openxmlformats.org/drawingml/2006/table">
            <a:tbl>
              <a:tblPr/>
              <a:tblGrid>
                <a:gridCol w="266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Вага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 можливих повторень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одному підході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Окологранична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2–3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4–7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Помірно велика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13–18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19–25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Дуже мала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Понад 25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6868" y="0"/>
            <a:ext cx="89671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uk-UA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иця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можливих повторень в одному підході відповідно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ваги обтяження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Роман\Desktop\ЛЕКЦІЇ\ВИХОВАННЯ ФІЗИЧНИХ ЯКОСТЕЙ\МАТЕРІАЛИ ДО ЛЕЦІЇ\Натуга при силовій робот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4590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Методичні рекомендації до виховання сили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358246" cy="1752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Зріст м’язової сили відбувається найбільш ефективно при застосуванні силових вправ на фоні відпочинку. Однак, якщо силову роботу планувати завжди на початку навчально-тренувального заняття, то після неї вже не можливо виконати технічно-складну роботу або вдосконалюватися у швидкості, спритності та ін. Тому, в деяких випадках, силові навантаження переносяться на кінець або на середину основної частини заняття.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 тижневому циклі занять силові вправи в різних видах рухової активності застосовуються у різні дні. У швидкісно-силових вправах, наприклад, у перший день </a:t>
            </a:r>
            <a:r>
              <a:rPr lang="uk-UA" sz="7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мікроциклу</a:t>
            </a: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Основними засобами для розвитку силових здібностей повинні бути фізичні вправи з підвищеним обтяженням які спрямовано стимулюють збільшення ступеня напруження м’язів.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Під час розвитку швидкісно-силових здібностей вправи повинні виконуватися максимально швидко, інтенсивність виконання вправ повинна бути 80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від максимуму. Тренування повинні сприяти залученню до роботи одночасно великої кількості м’язових волокон.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 процесі силової підготовки дуже важливо також забезпечити рівномірний розвиток м’язів, залучених до виконання протилежно спрямованих рухів.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Вправи, що виконуються у кілька підходів, слід, по можливості, видозмінювати.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214446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Витривалість –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це здатність людини до тривалого виконання рухової діяльності, переборюючи стомлення, що розвивається.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Роман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13688"/>
            <a:ext cx="6649927" cy="4129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8860" y="357166"/>
            <a:ext cx="471490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Види витривалості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42910" y="1214422"/>
            <a:ext cx="3643338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Загальна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429256" y="1214422"/>
            <a:ext cx="342902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Спеціальна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Рома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2619375" cy="1743075"/>
          </a:xfrm>
          <a:prstGeom prst="rect">
            <a:avLst/>
          </a:prstGeom>
          <a:noFill/>
        </p:spPr>
      </p:pic>
      <p:pic>
        <p:nvPicPr>
          <p:cNvPr id="37891" name="Picture 3" descr="C:\Users\Роман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624" y="4500570"/>
            <a:ext cx="2726727" cy="1814513"/>
          </a:xfrm>
          <a:prstGeom prst="rect">
            <a:avLst/>
          </a:prstGeom>
          <a:noFill/>
        </p:spPr>
      </p:pic>
      <p:pic>
        <p:nvPicPr>
          <p:cNvPr id="37892" name="Picture 4" descr="C:\Users\Роман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428868"/>
            <a:ext cx="3189196" cy="1785950"/>
          </a:xfrm>
          <a:prstGeom prst="rect">
            <a:avLst/>
          </a:prstGeom>
          <a:noFill/>
        </p:spPr>
      </p:pic>
      <p:pic>
        <p:nvPicPr>
          <p:cNvPr id="37893" name="Picture 5" descr="C:\Users\Роман\Desktop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429131"/>
            <a:ext cx="3260634" cy="1825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 rot="5400000">
            <a:off x="4357686" y="171448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8300038">
            <a:off x="3820227" y="1588031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412235">
            <a:off x="4966269" y="158335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285984" y="357166"/>
            <a:ext cx="5000660" cy="14287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Види спеціальної витривалості</a:t>
            </a: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0" y="1357298"/>
            <a:ext cx="3714776" cy="1285884"/>
          </a:xfrm>
          <a:prstGeom prst="triangle">
            <a:avLst>
              <a:gd name="adj" fmla="val 50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Швидкісна витривалість</a:t>
            </a: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286116" y="2428868"/>
            <a:ext cx="3000396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Силова витривалість</a:t>
            </a:r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572132" y="1428736"/>
            <a:ext cx="3428992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Координаційна витривалість</a:t>
            </a:r>
            <a:endParaRPr lang="ru-RU" dirty="0"/>
          </a:p>
        </p:txBody>
      </p:sp>
      <p:pic>
        <p:nvPicPr>
          <p:cNvPr id="38914" name="Picture 2" descr="C:\Users\Роман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00438"/>
            <a:ext cx="2771775" cy="1647825"/>
          </a:xfrm>
          <a:prstGeom prst="rect">
            <a:avLst/>
          </a:prstGeom>
          <a:noFill/>
        </p:spPr>
      </p:pic>
      <p:pic>
        <p:nvPicPr>
          <p:cNvPr id="38915" name="Picture 3" descr="C:\Users\Роман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2809875" cy="1628775"/>
          </a:xfrm>
          <a:prstGeom prst="rect">
            <a:avLst/>
          </a:prstGeom>
          <a:noFill/>
        </p:spPr>
      </p:pic>
      <p:pic>
        <p:nvPicPr>
          <p:cNvPr id="37890" name="Picture 2" descr="C:\Users\Роман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643182"/>
            <a:ext cx="2819400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Роман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79"/>
            <a:ext cx="3857652" cy="2671781"/>
          </a:xfrm>
          <a:prstGeom prst="rect">
            <a:avLst/>
          </a:prstGeom>
          <a:noFill/>
        </p:spPr>
      </p:pic>
      <p:pic>
        <p:nvPicPr>
          <p:cNvPr id="37893" name="Picture 5" descr="C:\Users\Рома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633253" cy="2357454"/>
          </a:xfrm>
          <a:prstGeom prst="rect">
            <a:avLst/>
          </a:prstGeom>
          <a:noFill/>
        </p:spPr>
      </p:pic>
      <p:pic>
        <p:nvPicPr>
          <p:cNvPr id="37892" name="Picture 4" descr="C:\Users\Роман\Desktop\Без назван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572032" cy="2286016"/>
          </a:xfrm>
          <a:prstGeom prst="rect">
            <a:avLst/>
          </a:prstGeom>
          <a:noFill/>
        </p:spPr>
      </p:pic>
      <p:pic>
        <p:nvPicPr>
          <p:cNvPr id="37891" name="Picture 3" descr="C:\Users\Роман\Desktop\Без назван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714356"/>
            <a:ext cx="3714776" cy="268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643998" cy="121444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4900" b="1" i="1" u="sng" dirty="0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uk-UA" sz="4900" b="1" dirty="0">
                <a:latin typeface="Times New Roman" pitchFamily="18" charset="0"/>
                <a:cs typeface="Times New Roman" pitchFamily="18" charset="0"/>
              </a:rPr>
              <a:t> – це здатність людини виконувати рухи з максимальною амплітудою.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164307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Показником рівня розвитку гнучкості є максимальна амплітуда  рухів. Його визначають в кутових градусах або в лінійних величинах (см).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31" name="Рисунок 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2497"/>
            <a:ext cx="2643174" cy="18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11" y="4930770"/>
            <a:ext cx="2381289" cy="19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51" descr="Indépendance Incessant calorie posture roue yoga Aperçu Brochure T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429132"/>
            <a:ext cx="3700802" cy="2428868"/>
          </a:xfrm>
          <a:prstGeom prst="rect">
            <a:avLst/>
          </a:prstGeom>
          <a:noFill/>
        </p:spPr>
      </p:pic>
      <p:pic>
        <p:nvPicPr>
          <p:cNvPr id="1036" name="Рисунок 67" descr="Наклоны вперед польза и вре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876"/>
            <a:ext cx="1975787" cy="19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C:\Users\Роман\Desktop\Без назв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71876"/>
            <a:ext cx="2466975" cy="139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Роман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619375" cy="1743075"/>
          </a:xfrm>
          <a:prstGeom prst="rect">
            <a:avLst/>
          </a:prstGeom>
          <a:noFill/>
        </p:spPr>
      </p:pic>
      <p:pic>
        <p:nvPicPr>
          <p:cNvPr id="38915" name="Picture 3" descr="C:\Users\Роман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32"/>
            <a:ext cx="2600325" cy="1752600"/>
          </a:xfrm>
          <a:prstGeom prst="rect">
            <a:avLst/>
          </a:prstGeom>
          <a:noFill/>
        </p:spPr>
      </p:pic>
      <p:pic>
        <p:nvPicPr>
          <p:cNvPr id="38916" name="Picture 4" descr="C:\Users\Роман\Desktop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66"/>
            <a:ext cx="2505075" cy="1828800"/>
          </a:xfrm>
          <a:prstGeom prst="rect">
            <a:avLst/>
          </a:prstGeom>
          <a:noFill/>
        </p:spPr>
      </p:pic>
      <p:pic>
        <p:nvPicPr>
          <p:cNvPr id="38917" name="Picture 5" descr="C:\Users\Роман\Desktop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571744"/>
            <a:ext cx="2857500" cy="1600200"/>
          </a:xfrm>
          <a:prstGeom prst="rect">
            <a:avLst/>
          </a:prstGeom>
          <a:noFill/>
        </p:spPr>
      </p:pic>
      <p:pic>
        <p:nvPicPr>
          <p:cNvPr id="38918" name="Picture 6" descr="C:\Users\Роман\Desktop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429132"/>
            <a:ext cx="2762250" cy="1657350"/>
          </a:xfrm>
          <a:prstGeom prst="rect">
            <a:avLst/>
          </a:prstGeom>
          <a:noFill/>
        </p:spPr>
      </p:pic>
      <p:pic>
        <p:nvPicPr>
          <p:cNvPr id="38919" name="Picture 7" descr="C:\Users\Роман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57148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2571744"/>
            <a:ext cx="321471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Методи виховання витривалості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57818" y="4643446"/>
            <a:ext cx="321471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Інтервальний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7158" y="4714884"/>
            <a:ext cx="321471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Перемінний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57818" y="285728"/>
            <a:ext cx="321471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Повторний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57158" y="285728"/>
            <a:ext cx="321471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Рівномірний</a:t>
            </a:r>
            <a:endParaRPr lang="ru-RU" dirty="0"/>
          </a:p>
        </p:txBody>
      </p:sp>
      <p:sp>
        <p:nvSpPr>
          <p:cNvPr id="9" name="Нашивка 8"/>
          <p:cNvSpPr/>
          <p:nvPr/>
        </p:nvSpPr>
        <p:spPr>
          <a:xfrm rot="14626232">
            <a:off x="2771400" y="1971822"/>
            <a:ext cx="1071570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8081781">
            <a:off x="5113505" y="2055025"/>
            <a:ext cx="1071570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7185572">
            <a:off x="2447514" y="4125387"/>
            <a:ext cx="1071570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3116262">
            <a:off x="5349215" y="4112153"/>
            <a:ext cx="1071570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643998" cy="100013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Методичні рекомендації до виховання витривалості: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572560" cy="521497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Витривалість виховується лише тоді, коли виконання дії відбувається на фоні втоми, тому частіше плануємо цю роботу під кінець заняття або </a:t>
            </a:r>
            <a:r>
              <a:rPr lang="uk-UA" sz="8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мікроциклу</a:t>
            </a: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Всю тренувальну роботу для розвитку аеробних можливостей розділяють на дві зони: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Підтримання аеробних можливостей – ЧСС 120–140 </a:t>
            </a:r>
            <a:r>
              <a:rPr lang="uk-UA" sz="8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./хв.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Підвищення аеробних можливостей – ЧСС 140–165 </a:t>
            </a:r>
            <a:r>
              <a:rPr lang="uk-UA" sz="8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./хв.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Деякі фахівці виділяють і третю зону – максимальне підвищення аеробних можливостей – ЧСС 165–190 </a:t>
            </a:r>
            <a:r>
              <a:rPr lang="uk-UA" sz="8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./хв.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 вихованні витривалості навантаження змінюється за рахунок: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 повторень виконання вправ (дозування вправ);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тривалістю виконання вправ;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інтенсивності виконання вправ;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складності рухів;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тривалості інтервалів відпочинку;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характеру відпочинку (активний або пасивний).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357158" y="285728"/>
            <a:ext cx="8215338" cy="60007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Активна гнучкістю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це здатність людини виконувати рухи з великою амплітудою за рахунок власних м’язових зусиль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4289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643182"/>
            <a:ext cx="24405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968" y="3000372"/>
            <a:ext cx="33470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2714644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Пасивна гнучкість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це максимально можлива амплітуда рухів у певному суглобі, яку людина здатна продемонструвати за допомогою зовнішніх сил (відносно цього суглоба), які створюються партнером, приладом, обтяженням, дією інших частин власного тіла тощо.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2632523" cy="1714512"/>
          </a:xfrm>
          <a:prstGeom prst="rect">
            <a:avLst/>
          </a:prstGeom>
          <a:noFill/>
        </p:spPr>
      </p:pic>
      <p:pic>
        <p:nvPicPr>
          <p:cNvPr id="1741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7"/>
            <a:ext cx="2892124" cy="19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nname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077057"/>
            <a:ext cx="2802544" cy="1780943"/>
          </a:xfrm>
          <a:prstGeom prst="rect">
            <a:avLst/>
          </a:prstGeom>
          <a:noFill/>
        </p:spPr>
      </p:pic>
      <p:pic>
        <p:nvPicPr>
          <p:cNvPr id="17411" name="Рисунок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714620"/>
            <a:ext cx="2285071" cy="229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584023"/>
            <a:ext cx="3214678" cy="22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897874"/>
            <a:ext cx="2968447" cy="16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14282" y="214290"/>
            <a:ext cx="8643998" cy="8572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1357298"/>
            <a:ext cx="2786082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18" y="1357298"/>
            <a:ext cx="2786082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14282" y="1357298"/>
            <a:ext cx="2786082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714488"/>
            <a:ext cx="24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АКТИВНІ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14290"/>
            <a:ext cx="8411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ВПРАВИ НА РОЗТЯГУВАННЯ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1714488"/>
            <a:ext cx="2148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ПАСИВНІ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1785926"/>
            <a:ext cx="2497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КОМБІНОВАНІ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321571" y="125014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625579" y="1196564"/>
            <a:ext cx="285753" cy="35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7590239" y="1196578"/>
            <a:ext cx="285752" cy="35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42910" y="2928934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Однофазні та пружні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3786190"/>
            <a:ext cx="221457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Махові та фіксовані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4714884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обтяженням і без обтяження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5643578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Статичні</a:t>
            </a:r>
            <a:r>
              <a:rPr lang="uk-UA" dirty="0"/>
              <a:t> </a:t>
            </a:r>
            <a:endParaRPr lang="ru-RU" dirty="0"/>
          </a:p>
        </p:txBody>
      </p:sp>
      <p:cxnSp>
        <p:nvCxnSpPr>
          <p:cNvPr id="41" name="Shape 40"/>
          <p:cNvCxnSpPr>
            <a:endCxn id="36" idx="1"/>
          </p:cNvCxnSpPr>
          <p:nvPr/>
        </p:nvCxnSpPr>
        <p:spPr>
          <a:xfrm rot="16200000" flipH="1">
            <a:off x="-1375213" y="3875487"/>
            <a:ext cx="3679057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3" idx="1"/>
          </p:cNvCxnSpPr>
          <p:nvPr/>
        </p:nvCxnSpPr>
        <p:spPr>
          <a:xfrm flipV="1">
            <a:off x="285720" y="3250405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4" idx="1"/>
          </p:cNvCxnSpPr>
          <p:nvPr/>
        </p:nvCxnSpPr>
        <p:spPr>
          <a:xfrm>
            <a:off x="285720" y="414338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5" idx="1"/>
          </p:cNvCxnSpPr>
          <p:nvPr/>
        </p:nvCxnSpPr>
        <p:spPr>
          <a:xfrm>
            <a:off x="285720" y="5000636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643306" y="2928934"/>
            <a:ext cx="242889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допомогою партнера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3306" y="4214818"/>
            <a:ext cx="242889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обтяженням власного тіла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43306" y="5429264"/>
            <a:ext cx="242889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використанням власної сили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hape 52"/>
          <p:cNvCxnSpPr/>
          <p:nvPr/>
        </p:nvCxnSpPr>
        <p:spPr>
          <a:xfrm rot="16200000" flipH="1">
            <a:off x="1643042" y="3929066"/>
            <a:ext cx="3643338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286116" y="3286124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50" idx="1"/>
          </p:cNvCxnSpPr>
          <p:nvPr/>
        </p:nvCxnSpPr>
        <p:spPr>
          <a:xfrm>
            <a:off x="3286116" y="464344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6715140" y="2928934"/>
            <a:ext cx="214314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Обʾєднання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одній вправі активних і пасивних фаз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15140" y="4643446"/>
            <a:ext cx="214314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Обʾєднання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одній вправі динамічного і статичного режимів роботи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мʾязів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hape 65"/>
          <p:cNvCxnSpPr>
            <a:endCxn id="62" idx="1"/>
          </p:cNvCxnSpPr>
          <p:nvPr/>
        </p:nvCxnSpPr>
        <p:spPr>
          <a:xfrm rot="16200000" flipH="1">
            <a:off x="4929190" y="3786190"/>
            <a:ext cx="3286148" cy="28575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60" idx="1"/>
          </p:cNvCxnSpPr>
          <p:nvPr/>
        </p:nvCxnSpPr>
        <p:spPr>
          <a:xfrm flipV="1">
            <a:off x="6429388" y="3607595"/>
            <a:ext cx="285752" cy="107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07" descr="Гибкость тела. Гибкость мышления. | MedAbout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2293906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57" descr="Складка ноги врозь, как растянуть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9"/>
            <a:ext cx="23413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рапеция 6"/>
          <p:cNvSpPr/>
          <p:nvPr/>
        </p:nvSpPr>
        <p:spPr>
          <a:xfrm>
            <a:off x="2500298" y="357166"/>
            <a:ext cx="4857784" cy="857256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00042"/>
            <a:ext cx="399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АКТИВНІ ВПРАВИ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428736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Однофазні та пружні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736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Махові та фіксовані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1428736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 обтяженням і без обтяження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1428736"/>
            <a:ext cx="157163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Статичні</a:t>
            </a:r>
            <a:endParaRPr lang="ru-RU" dirty="0"/>
          </a:p>
        </p:txBody>
      </p:sp>
      <p:pic>
        <p:nvPicPr>
          <p:cNvPr id="37892" name="Рисунок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2000264" cy="17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C:\Users\Роман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423790" cy="1357322"/>
          </a:xfrm>
          <a:prstGeom prst="rect">
            <a:avLst/>
          </a:prstGeom>
          <a:noFill/>
        </p:spPr>
      </p:pic>
      <p:pic>
        <p:nvPicPr>
          <p:cNvPr id="37895" name="Picture 7" descr="C:\Users\Роман\Desktop\Без названия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571744"/>
            <a:ext cx="1803374" cy="1928826"/>
          </a:xfrm>
          <a:prstGeom prst="rect">
            <a:avLst/>
          </a:prstGeom>
          <a:noFill/>
        </p:spPr>
      </p:pic>
      <p:pic>
        <p:nvPicPr>
          <p:cNvPr id="37896" name="Рисунок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500570"/>
            <a:ext cx="2071702" cy="19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C:\Users\Роман\Desktop\images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643182"/>
            <a:ext cx="2071702" cy="1500198"/>
          </a:xfrm>
          <a:prstGeom prst="rect">
            <a:avLst/>
          </a:prstGeom>
          <a:noFill/>
        </p:spPr>
      </p:pic>
      <p:pic>
        <p:nvPicPr>
          <p:cNvPr id="37898" name="Рисунок 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3429000"/>
            <a:ext cx="1155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Рисунок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572140"/>
            <a:ext cx="14605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Рисунок 153" descr="Упражнение плуг: польза и вред, техника выполнения, противопоказани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8078" y="4500570"/>
            <a:ext cx="1658262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Рисунок 165" descr="Развиваем гибкость: основные факторы и базовые упражнения - Pole Dance  студия ПИЛОН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2357430"/>
            <a:ext cx="1733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>
            <a:stCxn id="13" idx="2"/>
            <a:endCxn id="37892" idx="0"/>
          </p:cNvCxnSpPr>
          <p:nvPr/>
        </p:nvCxnSpPr>
        <p:spPr>
          <a:xfrm rot="16200000" flipH="1">
            <a:off x="1053678" y="2268132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3375414" y="2268133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804306" y="2268133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7876008" y="2268133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2000232" y="114298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4" idx="0"/>
          </p:cNvCxnSpPr>
          <p:nvPr/>
        </p:nvCxnSpPr>
        <p:spPr>
          <a:xfrm rot="10800000" flipV="1">
            <a:off x="3500430" y="1214422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5" idx="0"/>
          </p:cNvCxnSpPr>
          <p:nvPr/>
        </p:nvCxnSpPr>
        <p:spPr>
          <a:xfrm rot="16200000" flipH="1">
            <a:off x="5768586" y="1232281"/>
            <a:ext cx="214314" cy="178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7250925" y="117870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Рома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2071702" cy="3699468"/>
          </a:xfrm>
          <a:prstGeom prst="rect">
            <a:avLst/>
          </a:prstGeom>
          <a:noFill/>
        </p:spPr>
      </p:pic>
      <p:sp>
        <p:nvSpPr>
          <p:cNvPr id="4" name="Шестиугольник 3"/>
          <p:cNvSpPr/>
          <p:nvPr/>
        </p:nvSpPr>
        <p:spPr>
          <a:xfrm>
            <a:off x="1785918" y="142852"/>
            <a:ext cx="592935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0"/>
            <a:ext cx="5420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ПАСИВНІ ВПРАВИ</a:t>
            </a: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14282" y="1214422"/>
            <a:ext cx="2428892" cy="6429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 допомогою партнера</a:t>
            </a:r>
            <a:endParaRPr lang="ru-RU" dirty="0"/>
          </a:p>
        </p:txBody>
      </p:sp>
      <p:sp>
        <p:nvSpPr>
          <p:cNvPr id="7" name="Цилиндр 6"/>
          <p:cNvSpPr/>
          <p:nvPr/>
        </p:nvSpPr>
        <p:spPr>
          <a:xfrm>
            <a:off x="3286116" y="1214422"/>
            <a:ext cx="2428892" cy="64294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 обтяженням власного тіла</a:t>
            </a:r>
            <a:endParaRPr lang="ru-RU" dirty="0"/>
          </a:p>
        </p:txBody>
      </p:sp>
      <p:sp>
        <p:nvSpPr>
          <p:cNvPr id="10" name="Цилиндр 9"/>
          <p:cNvSpPr/>
          <p:nvPr/>
        </p:nvSpPr>
        <p:spPr>
          <a:xfrm>
            <a:off x="6143636" y="1214422"/>
            <a:ext cx="2500330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 використанням власної сили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214546" y="92867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9124" y="92867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86578" y="92867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5" name="Picture 3" descr="C:\Users\Роман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2609850" cy="1752600"/>
          </a:xfrm>
          <a:prstGeom prst="rect">
            <a:avLst/>
          </a:prstGeom>
          <a:noFill/>
        </p:spPr>
      </p:pic>
      <p:pic>
        <p:nvPicPr>
          <p:cNvPr id="38916" name="Picture 4" descr="C:\Users\Роман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00570"/>
            <a:ext cx="2105025" cy="2171700"/>
          </a:xfrm>
          <a:prstGeom prst="rect">
            <a:avLst/>
          </a:prstGeom>
          <a:noFill/>
        </p:spPr>
      </p:pic>
      <p:pic>
        <p:nvPicPr>
          <p:cNvPr id="38914" name="Picture 2" descr="C:\Users\Роман\Desktop\Без назван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3212122" cy="1214446"/>
          </a:xfrm>
          <a:prstGeom prst="rect">
            <a:avLst/>
          </a:prstGeom>
          <a:noFill/>
        </p:spPr>
      </p:pic>
      <p:pic>
        <p:nvPicPr>
          <p:cNvPr id="38917" name="Рисунок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62381"/>
            <a:ext cx="1643074" cy="22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1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214554"/>
            <a:ext cx="264190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1460</Words>
  <Application>Microsoft Office PowerPoint</Application>
  <PresentationFormat>Экран (4:3)</PresentationFormat>
  <Paragraphs>185</Paragraphs>
  <Slides>43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Тема Office</vt:lpstr>
      <vt:lpstr>Формула</vt:lpstr>
      <vt:lpstr>МІНІСТЕРСТВО ОСВІТИ І НАУКИ УКРАЇНИ  НАЦІОНАЛЬНИЙ АЕРОКОСМІЧНИЙ УНІВЕРСИТЕТ ІМЕНІ М. Є. ЖУКОВСЬКОГО «ХАРКІВСЬКИЙ АВІАЦІЙНИЙ ІНСТИТУТ»  ГУМАНІТАРНО-ПРАВОВИЙ ФАКУЛЬТЕТ КАФЕДРА ФІЗИЧНОГО ВИХОВАННЯ, СПОРТУ ТА РЕАБІЛІТАЦІЇ  Тема відкритого заняття:  МЕТОДИКА ВИХОВАННЯ ФІЗИЧНИХ ЯКОСТЕЙ У ЗДОБУВАЧІВ ВИЩОЇ ОСВІТИ</vt:lpstr>
      <vt:lpstr>ПЛАН</vt:lpstr>
      <vt:lpstr>Презентация PowerPoint</vt:lpstr>
      <vt:lpstr>Гнучкість – це здатність людини виконувати рухи з максимальною амплітудою.  </vt:lpstr>
      <vt:lpstr>Активна гнучкістю – це здатність людини виконувати рухи з великою амплітудою за рахунок власних м’язових зусиль.</vt:lpstr>
      <vt:lpstr>Пасивна гнучкість – це максимально можлива амплітуда рухів у певному суглобі, яку людина здатна продемонструвати за допомогою зовнішніх сил (відносно цього суглоба), які створюються партнером, приладом, обтяженням, дією інших частин власного тіла тощо.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Методичні рекомендації до виховання гнучкості</vt:lpstr>
      <vt:lpstr>Спритність (координованість рухів) – це складна комплексна якість, яка є однією із форм прояву координаційних здібностей.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Методичні прийоми виховання спритності:</vt:lpstr>
      <vt:lpstr>Методичні рекомендації до виховання спритності: </vt:lpstr>
      <vt:lpstr>Бистрість – це здатність людини виконувати рухи в мінімальний відрізок часу.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Методичні рекомендації до виховання бистрості:</vt:lpstr>
      <vt:lpstr>Сила – це здатність людини долати зовнішній опір або протидіяти йому за рахунок м’язових зусиль.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Методичні рекомендації до виховання сили</vt:lpstr>
      <vt:lpstr>Витривалість – це здатність людини до тривалого виконання рухової діяльності, переборюючи стомлення, що розвивається.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Методичні рекомендації до виховання витривалості: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ВИХОВАННЯ ФІЗИЧНИХ ЯКОСТЕЙ</dc:title>
  <dc:creator>Лия</dc:creator>
  <cp:lastModifiedBy>Oleh Zayka</cp:lastModifiedBy>
  <cp:revision>272</cp:revision>
  <dcterms:created xsi:type="dcterms:W3CDTF">2024-10-19T12:30:01Z</dcterms:created>
  <dcterms:modified xsi:type="dcterms:W3CDTF">2025-04-30T13:04:16Z</dcterms:modified>
</cp:coreProperties>
</file>